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493" r:id="rId3"/>
    <p:sldId id="646" r:id="rId4"/>
    <p:sldId id="573" r:id="rId5"/>
    <p:sldId id="497" r:id="rId6"/>
    <p:sldId id="644" r:id="rId8"/>
    <p:sldId id="568" r:id="rId9"/>
    <p:sldId id="499" r:id="rId10"/>
    <p:sldId id="258" r:id="rId11"/>
    <p:sldId id="569" r:id="rId12"/>
    <p:sldId id="570" r:id="rId13"/>
    <p:sldId id="556" r:id="rId14"/>
    <p:sldId id="647" r:id="rId15"/>
    <p:sldId id="648" r:id="rId16"/>
    <p:sldId id="649" r:id="rId17"/>
    <p:sldId id="574" r:id="rId18"/>
    <p:sldId id="613" r:id="rId19"/>
    <p:sldId id="614" r:id="rId20"/>
    <p:sldId id="615" r:id="rId21"/>
    <p:sldId id="586" r:id="rId22"/>
    <p:sldId id="587" r:id="rId23"/>
    <p:sldId id="588" r:id="rId24"/>
    <p:sldId id="514" r:id="rId25"/>
    <p:sldId id="515" r:id="rId26"/>
    <p:sldId id="516" r:id="rId27"/>
    <p:sldId id="517" r:id="rId28"/>
    <p:sldId id="518" r:id="rId29"/>
    <p:sldId id="549" r:id="rId30"/>
    <p:sldId id="562" r:id="rId31"/>
    <p:sldId id="563" r:id="rId32"/>
    <p:sldId id="519" r:id="rId33"/>
    <p:sldId id="520" r:id="rId34"/>
    <p:sldId id="521" r:id="rId35"/>
    <p:sldId id="522" r:id="rId36"/>
    <p:sldId id="544" r:id="rId37"/>
    <p:sldId id="546" r:id="rId38"/>
    <p:sldId id="547" r:id="rId39"/>
    <p:sldId id="524" r:id="rId40"/>
    <p:sldId id="526" r:id="rId41"/>
    <p:sldId id="650" r:id="rId42"/>
    <p:sldId id="530" r:id="rId43"/>
    <p:sldId id="531" r:id="rId44"/>
    <p:sldId id="532" r:id="rId45"/>
    <p:sldId id="581" r:id="rId46"/>
    <p:sldId id="525" r:id="rId47"/>
    <p:sldId id="603" r:id="rId48"/>
    <p:sldId id="557" r:id="rId49"/>
    <p:sldId id="616" r:id="rId50"/>
    <p:sldId id="617" r:id="rId51"/>
    <p:sldId id="619" r:id="rId52"/>
    <p:sldId id="576" r:id="rId53"/>
    <p:sldId id="288" r:id="rId54"/>
    <p:sldId id="289" r:id="rId55"/>
    <p:sldId id="290" r:id="rId56"/>
    <p:sldId id="305" r:id="rId57"/>
    <p:sldId id="294" r:id="rId58"/>
    <p:sldId id="315" r:id="rId59"/>
    <p:sldId id="612" r:id="rId60"/>
    <p:sldId id="577" r:id="rId61"/>
    <p:sldId id="578" r:id="rId62"/>
    <p:sldId id="579" r:id="rId63"/>
    <p:sldId id="582" r:id="rId64"/>
    <p:sldId id="583" r:id="rId65"/>
    <p:sldId id="620" r:id="rId66"/>
    <p:sldId id="651" r:id="rId67"/>
    <p:sldId id="621" r:id="rId68"/>
    <p:sldId id="622" r:id="rId69"/>
    <p:sldId id="623" r:id="rId70"/>
    <p:sldId id="624" r:id="rId71"/>
    <p:sldId id="625" r:id="rId72"/>
    <p:sldId id="626" r:id="rId73"/>
    <p:sldId id="627" r:id="rId74"/>
    <p:sldId id="628" r:id="rId75"/>
    <p:sldId id="629" r:id="rId76"/>
    <p:sldId id="645" r:id="rId77"/>
    <p:sldId id="630" r:id="rId78"/>
    <p:sldId id="631" r:id="rId79"/>
    <p:sldId id="632" r:id="rId80"/>
    <p:sldId id="633" r:id="rId81"/>
    <p:sldId id="637" r:id="rId82"/>
    <p:sldId id="638" r:id="rId83"/>
    <p:sldId id="652" r:id="rId84"/>
    <p:sldId id="541" r:id="rId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Yang" initials="E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45" autoAdjust="0"/>
    <p:restoredTop sz="85813" autoAdjust="0"/>
  </p:normalViewPr>
  <p:slideViewPr>
    <p:cSldViewPr snapToGrid="0">
      <p:cViewPr>
        <p:scale>
          <a:sx n="90" d="100"/>
          <a:sy n="90" d="100"/>
        </p:scale>
        <p:origin x="4084" y="1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9" Type="http://schemas.openxmlformats.org/officeDocument/2006/relationships/commentAuthors" Target="commentAuthors.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967D7-20E7-4FCD-B4B5-08F61615B68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16269-AB5D-4E96-995E-0742B8C37A3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C63B58C-5EBC-43D3-A092-9E73AE5528F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048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C94A8B40-72AA-43F9-AFFC-6C8845D741A8}" type="slidenum">
              <a:rPr lang="en-US" altLang="zh-CN">
                <a:latin typeface="Arial" panose="020B0604020202020204" pitchFamily="34" charset="0"/>
              </a:rPr>
            </a:fld>
            <a:endParaRPr lang="en-US" altLang="zh-CN">
              <a:latin typeface="Arial" panose="020B0604020202020204" pitchFamily="34" charset="0"/>
            </a:endParaRPr>
          </a:p>
        </p:txBody>
      </p:sp>
      <p:sp>
        <p:nvSpPr>
          <p:cNvPr id="20484" name="Rectangle 2"/>
          <p:cNvSpPr>
            <a:spLocks noGrp="1" noRot="1" noChangeAspect="1" noChangeArrowheads="1" noTextEdit="1"/>
          </p:cNvSpPr>
          <p:nvPr>
            <p:ph type="sldImg"/>
          </p:nvPr>
        </p:nvSpPr>
        <p:spPr>
          <a:xfrm>
            <a:off x="3430588" y="2400300"/>
            <a:ext cx="0" cy="0"/>
          </a:xfrm>
        </p:spPr>
      </p:sp>
      <p:sp>
        <p:nvSpPr>
          <p:cNvPr id="20485"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0BB9CF7-E9A0-4041-96C4-176C50821A93}"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5017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47AA1460-3823-47B8-A4E6-CBC92ABBF3D3}" type="slidenum">
              <a:rPr lang="en-US" altLang="zh-CN">
                <a:latin typeface="Arial" panose="020B0604020202020204" pitchFamily="34" charset="0"/>
              </a:rPr>
            </a:fld>
            <a:endParaRPr lang="en-US" altLang="zh-CN">
              <a:latin typeface="Arial" panose="020B0604020202020204" pitchFamily="34" charset="0"/>
            </a:endParaRPr>
          </a:p>
        </p:txBody>
      </p:sp>
      <p:sp>
        <p:nvSpPr>
          <p:cNvPr id="50180" name="Rectangle 2"/>
          <p:cNvSpPr>
            <a:spLocks noGrp="1" noRot="1" noChangeAspect="1" noChangeArrowheads="1" noTextEdit="1"/>
          </p:cNvSpPr>
          <p:nvPr>
            <p:ph type="sldImg"/>
          </p:nvPr>
        </p:nvSpPr>
        <p:spPr>
          <a:xfrm>
            <a:off x="3430588" y="2400300"/>
            <a:ext cx="0" cy="0"/>
          </a:xfrm>
        </p:spPr>
      </p:sp>
      <p:sp>
        <p:nvSpPr>
          <p:cNvPr id="50181"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10C54AB-8405-4FD3-BDE2-F0265A31D5A1}"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5222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7E927403-1080-4D5B-9BB7-E8F10B2C86C8}" type="slidenum">
              <a:rPr lang="en-US" altLang="zh-CN">
                <a:latin typeface="Arial" panose="020B0604020202020204" pitchFamily="34" charset="0"/>
              </a:rPr>
            </a:fld>
            <a:endParaRPr lang="en-US" altLang="zh-CN">
              <a:latin typeface="Arial" panose="020B0604020202020204" pitchFamily="34" charset="0"/>
            </a:endParaRPr>
          </a:p>
        </p:txBody>
      </p:sp>
      <p:sp>
        <p:nvSpPr>
          <p:cNvPr id="52228" name="Rectangle 2"/>
          <p:cNvSpPr>
            <a:spLocks noGrp="1" noRot="1" noChangeAspect="1" noChangeArrowheads="1" noTextEdit="1"/>
          </p:cNvSpPr>
          <p:nvPr>
            <p:ph type="sldImg"/>
          </p:nvPr>
        </p:nvSpPr>
        <p:spPr>
          <a:xfrm>
            <a:off x="3430588" y="2400300"/>
            <a:ext cx="0" cy="0"/>
          </a:xfrm>
        </p:spPr>
      </p:sp>
      <p:sp>
        <p:nvSpPr>
          <p:cNvPr id="52229"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E0C90D5-CE7D-4F7D-9D6A-4F9D9A1AD5F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5734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BF901266-D009-4A2B-9625-5C08D76662E3}" type="slidenum">
              <a:rPr lang="en-US" altLang="zh-CN">
                <a:latin typeface="Arial" panose="020B0604020202020204" pitchFamily="34" charset="0"/>
              </a:rPr>
            </a:fld>
            <a:endParaRPr lang="en-US" altLang="zh-CN">
              <a:latin typeface="Arial" panose="020B0604020202020204" pitchFamily="34" charset="0"/>
            </a:endParaRPr>
          </a:p>
        </p:txBody>
      </p:sp>
      <p:sp>
        <p:nvSpPr>
          <p:cNvPr id="57348" name="Rectangle 2"/>
          <p:cNvSpPr>
            <a:spLocks noGrp="1" noRot="1" noChangeAspect="1" noChangeArrowheads="1" noTextEdit="1"/>
          </p:cNvSpPr>
          <p:nvPr>
            <p:ph type="sldImg"/>
          </p:nvPr>
        </p:nvSpPr>
        <p:spPr>
          <a:xfrm>
            <a:off x="3430588" y="2400300"/>
            <a:ext cx="0" cy="0"/>
          </a:xfrm>
        </p:spPr>
      </p:sp>
      <p:sp>
        <p:nvSpPr>
          <p:cNvPr id="57349"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a:t>96</a:t>
            </a:r>
            <a:r>
              <a:rPr lang="en-US" altLang="zh-CN"/>
              <a:t>=5*19+1 =&gt; 96-19*5=1 =&gt;5^{-1}=-19 mod 96 =&gt; 5^[-1]=77 mod 96</a:t>
            </a:r>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D15CC46-FF3A-4252-9295-21D6B036B4A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5939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74002626-F89A-4BE1-8AC4-3226168DCE0A}" type="slidenum">
              <a:rPr lang="en-US" altLang="zh-CN">
                <a:latin typeface="Arial" panose="020B0604020202020204" pitchFamily="34" charset="0"/>
              </a:rPr>
            </a:fld>
            <a:endParaRPr lang="en-US" altLang="zh-CN">
              <a:latin typeface="Arial" panose="020B0604020202020204" pitchFamily="34" charset="0"/>
            </a:endParaRPr>
          </a:p>
        </p:txBody>
      </p:sp>
      <p:sp>
        <p:nvSpPr>
          <p:cNvPr id="59396" name="Rectangle 2"/>
          <p:cNvSpPr>
            <a:spLocks noGrp="1" noRot="1" noChangeAspect="1" noChangeArrowheads="1" noTextEdit="1"/>
          </p:cNvSpPr>
          <p:nvPr>
            <p:ph type="sldImg"/>
          </p:nvPr>
        </p:nvSpPr>
        <p:spPr>
          <a:xfrm>
            <a:off x="3430588" y="2400300"/>
            <a:ext cx="0" cy="0"/>
          </a:xfrm>
        </p:spPr>
      </p:sp>
      <p:sp>
        <p:nvSpPr>
          <p:cNvPr id="59397"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FF7F06E-EC41-4E24-90A1-62B81D0C0EFC}"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614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53E9C19F-1E57-43D6-BD09-8BF2C5433B69}" type="slidenum">
              <a:rPr lang="en-US" altLang="zh-CN">
                <a:latin typeface="Arial" panose="020B0604020202020204" pitchFamily="34" charset="0"/>
              </a:rPr>
            </a:fld>
            <a:endParaRPr lang="en-US" altLang="zh-CN">
              <a:latin typeface="Arial" panose="020B0604020202020204" pitchFamily="34" charset="0"/>
            </a:endParaRPr>
          </a:p>
        </p:txBody>
      </p:sp>
      <p:sp>
        <p:nvSpPr>
          <p:cNvPr id="61444" name="Rectangle 2"/>
          <p:cNvSpPr>
            <a:spLocks noGrp="1" noRot="1" noChangeAspect="1" noChangeArrowheads="1" noTextEdit="1"/>
          </p:cNvSpPr>
          <p:nvPr>
            <p:ph type="sldImg"/>
          </p:nvPr>
        </p:nvSpPr>
        <p:spPr>
          <a:xfrm>
            <a:off x="3430588" y="2400300"/>
            <a:ext cx="0" cy="0"/>
          </a:xfrm>
        </p:spPr>
      </p:sp>
      <p:sp>
        <p:nvSpPr>
          <p:cNvPr id="61445"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D775987-1F04-4132-898B-4C3D48B075F4}"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6349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B973AE33-AC4F-4C01-B690-43694B2EABCD}" type="slidenum">
              <a:rPr lang="en-US" altLang="zh-CN">
                <a:latin typeface="Arial" panose="020B0604020202020204" pitchFamily="34" charset="0"/>
              </a:rPr>
            </a:fld>
            <a:endParaRPr lang="en-US" altLang="zh-CN">
              <a:latin typeface="Arial" panose="020B0604020202020204" pitchFamily="34" charset="0"/>
            </a:endParaRPr>
          </a:p>
        </p:txBody>
      </p:sp>
      <p:sp>
        <p:nvSpPr>
          <p:cNvPr id="63492" name="Rectangle 2"/>
          <p:cNvSpPr>
            <a:spLocks noGrp="1" noRot="1" noChangeAspect="1" noChangeArrowheads="1" noTextEdit="1"/>
          </p:cNvSpPr>
          <p:nvPr>
            <p:ph type="sldImg"/>
          </p:nvPr>
        </p:nvSpPr>
        <p:spPr>
          <a:xfrm>
            <a:off x="3430588" y="2400300"/>
            <a:ext cx="0" cy="0"/>
          </a:xfrm>
        </p:spPr>
      </p:sp>
      <p:sp>
        <p:nvSpPr>
          <p:cNvPr id="63493"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F1D2C9B-6D2A-47CF-B40F-C78A38B6D83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6861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EBC0CA08-27BB-4239-88FA-1CC5DE93E644}" type="slidenum">
              <a:rPr lang="en-US" altLang="zh-CN">
                <a:latin typeface="Arial" panose="020B0604020202020204" pitchFamily="34" charset="0"/>
              </a:rPr>
            </a:fld>
            <a:endParaRPr lang="en-US" altLang="zh-CN">
              <a:latin typeface="Arial" panose="020B0604020202020204" pitchFamily="34" charset="0"/>
            </a:endParaRPr>
          </a:p>
        </p:txBody>
      </p:sp>
      <p:sp>
        <p:nvSpPr>
          <p:cNvPr id="68612" name="Rectangle 2"/>
          <p:cNvSpPr>
            <a:spLocks noGrp="1" noRot="1" noChangeAspect="1" noChangeArrowheads="1" noTextEdit="1"/>
          </p:cNvSpPr>
          <p:nvPr>
            <p:ph type="sldImg"/>
          </p:nvPr>
        </p:nvSpPr>
        <p:spPr>
          <a:xfrm>
            <a:off x="3430588" y="2400300"/>
            <a:ext cx="0" cy="0"/>
          </a:xfrm>
        </p:spPr>
      </p:sp>
      <p:sp>
        <p:nvSpPr>
          <p:cNvPr id="68613"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15CE6CE-C3F8-4770-954F-4048DB0B9A19}"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7065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FE7A6D98-549A-4057-9A04-7E5572B847B3}" type="slidenum">
              <a:rPr lang="en-US" altLang="zh-CN">
                <a:latin typeface="Arial" panose="020B0604020202020204" pitchFamily="34" charset="0"/>
              </a:rPr>
            </a:fld>
            <a:endParaRPr lang="en-US" altLang="zh-CN">
              <a:latin typeface="Arial" panose="020B0604020202020204" pitchFamily="34" charset="0"/>
            </a:endParaRPr>
          </a:p>
        </p:txBody>
      </p:sp>
      <p:sp>
        <p:nvSpPr>
          <p:cNvPr id="70660" name="Rectangle 2"/>
          <p:cNvSpPr>
            <a:spLocks noGrp="1" noRot="1" noChangeAspect="1" noChangeArrowheads="1" noTextEdit="1"/>
          </p:cNvSpPr>
          <p:nvPr>
            <p:ph type="sldImg"/>
          </p:nvPr>
        </p:nvSpPr>
        <p:spPr>
          <a:xfrm>
            <a:off x="3430588" y="2400300"/>
            <a:ext cx="0" cy="0"/>
          </a:xfrm>
        </p:spPr>
      </p:sp>
      <p:sp>
        <p:nvSpPr>
          <p:cNvPr id="70661"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C6342BF-B9D1-41BA-A45D-63CD9B90A995}"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7270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14F222DE-4AC2-45BD-95BF-8F941728DD8F}" type="slidenum">
              <a:rPr lang="en-US" altLang="zh-CN">
                <a:latin typeface="Arial" panose="020B0604020202020204" pitchFamily="34" charset="0"/>
              </a:rPr>
            </a:fld>
            <a:endParaRPr lang="en-US" altLang="zh-CN">
              <a:latin typeface="Arial" panose="020B0604020202020204" pitchFamily="34" charset="0"/>
            </a:endParaRPr>
          </a:p>
        </p:txBody>
      </p:sp>
      <p:sp>
        <p:nvSpPr>
          <p:cNvPr id="72708" name="Rectangle 2"/>
          <p:cNvSpPr>
            <a:spLocks noGrp="1" noRot="1" noChangeAspect="1" noChangeArrowheads="1" noTextEdit="1"/>
          </p:cNvSpPr>
          <p:nvPr>
            <p:ph type="sldImg"/>
          </p:nvPr>
        </p:nvSpPr>
        <p:spPr>
          <a:xfrm>
            <a:off x="3430588" y="2400300"/>
            <a:ext cx="0" cy="0"/>
          </a:xfrm>
        </p:spPr>
      </p:sp>
      <p:sp>
        <p:nvSpPr>
          <p:cNvPr id="72709"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1E17143-8EF9-4E84-8CE3-033B5D6F19D9}"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假设攻击者是一个解密系统的合法用户，但是他不应该偷看密文</a:t>
            </a:r>
            <a:r>
              <a:rPr lang="en-US" altLang="zh-CN"/>
              <a:t>C</a:t>
            </a:r>
            <a:r>
              <a:rPr lang="zh-CN" altLang="en-US"/>
              <a:t>（例如密级比较高的文档），如果他使用解密系统解密</a:t>
            </a:r>
            <a:r>
              <a:rPr lang="en-US" altLang="zh-CN"/>
              <a:t>C</a:t>
            </a:r>
            <a:r>
              <a:rPr lang="zh-CN" altLang="en-US"/>
              <a:t>，访问控制和审计系统会记录他的违规操作。为了隐蔽，他把</a:t>
            </a:r>
            <a:r>
              <a:rPr lang="en-US" altLang="zh-CN"/>
              <a:t>C</a:t>
            </a:r>
            <a:r>
              <a:rPr lang="zh-CN" altLang="en-US"/>
              <a:t>伪装一下，然后解密，对于系统来说，</a:t>
            </a:r>
            <a:r>
              <a:rPr lang="en-US" altLang="zh-CN"/>
              <a:t>r</a:t>
            </a:r>
            <a:r>
              <a:rPr lang="zh-CN" altLang="en-US"/>
              <a:t>足够随机的话，只能看到攻击者解密了一个随机文档，很难和</a:t>
            </a:r>
            <a:r>
              <a:rPr lang="en-US" altLang="zh-CN"/>
              <a:t>C</a:t>
            </a:r>
            <a:r>
              <a:rPr lang="zh-CN" altLang="en-US"/>
              <a:t>联系起来，但是攻击者却可以通过去伪得到明文</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65149CA-D862-41B2-8614-F86B21B95905}"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662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771DBEC3-060E-4C9C-A8BF-7CA5490E7A7A}" type="slidenum">
              <a:rPr lang="en-US" altLang="zh-CN">
                <a:latin typeface="Arial" panose="020B0604020202020204" pitchFamily="34" charset="0"/>
              </a:rPr>
            </a:fld>
            <a:endParaRPr lang="en-US" altLang="zh-CN">
              <a:latin typeface="Arial" panose="020B0604020202020204" pitchFamily="34" charset="0"/>
            </a:endParaRPr>
          </a:p>
        </p:txBody>
      </p:sp>
      <p:sp>
        <p:nvSpPr>
          <p:cNvPr id="26628" name="Rectangle 2"/>
          <p:cNvSpPr>
            <a:spLocks noGrp="1" noRot="1" noChangeAspect="1" noChangeArrowheads="1" noTextEdit="1"/>
          </p:cNvSpPr>
          <p:nvPr>
            <p:ph type="sldImg"/>
          </p:nvPr>
        </p:nvSpPr>
        <p:spPr>
          <a:xfrm>
            <a:off x="3430588" y="2400300"/>
            <a:ext cx="0" cy="0"/>
          </a:xfrm>
        </p:spPr>
      </p:sp>
      <p:sp>
        <p:nvSpPr>
          <p:cNvPr id="26629"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7CA7E22-E3BC-49F5-ABE1-F65FC3820D7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7987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7A38B3D-4F7B-4ADC-BE30-E54BB54AC150}" type="slidenum">
              <a:rPr lang="en-US" altLang="zh-CN">
                <a:latin typeface="Arial" panose="020B0604020202020204" pitchFamily="34" charset="0"/>
              </a:rPr>
            </a:fld>
            <a:endParaRPr lang="en-US" altLang="zh-CN">
              <a:latin typeface="Arial" panose="020B0604020202020204" pitchFamily="34" charset="0"/>
            </a:endParaRPr>
          </a:p>
        </p:txBody>
      </p:sp>
      <p:sp>
        <p:nvSpPr>
          <p:cNvPr id="79876" name="Rectangle 2"/>
          <p:cNvSpPr>
            <a:spLocks noGrp="1" noRot="1" noChangeAspect="1" noChangeArrowheads="1" noTextEdit="1"/>
          </p:cNvSpPr>
          <p:nvPr>
            <p:ph type="sldImg"/>
          </p:nvPr>
        </p:nvSpPr>
        <p:spPr>
          <a:xfrm>
            <a:off x="3430588" y="2400300"/>
            <a:ext cx="0" cy="0"/>
          </a:xfrm>
        </p:spPr>
      </p:sp>
      <p:sp>
        <p:nvSpPr>
          <p:cNvPr id="79877"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CA7DAD6-7EFD-41E5-9CA0-E7AB4E0EBC0C}"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Tx/>
              <a:buChar char="•"/>
            </a:pPr>
            <a:r>
              <a:rPr lang="zh-CN" altLang="en-US"/>
              <a:t>本源根：每个小于</a:t>
            </a:r>
            <a:r>
              <a:rPr lang="en-US" altLang="zh-CN"/>
              <a:t>m</a:t>
            </a:r>
            <a:r>
              <a:rPr lang="zh-CN" altLang="en-US"/>
              <a:t>且与</a:t>
            </a:r>
            <a:r>
              <a:rPr lang="en-US" altLang="zh-CN"/>
              <a:t>m</a:t>
            </a:r>
            <a:r>
              <a:rPr lang="zh-CN" altLang="en-US"/>
              <a:t>互素的数都可以由</a:t>
            </a:r>
            <a:r>
              <a:rPr lang="en-US" altLang="zh-CN"/>
              <a:t>a</a:t>
            </a:r>
            <a:r>
              <a:rPr lang="en-US" altLang="zh-CN" baseline="30000"/>
              <a:t>n</a:t>
            </a:r>
            <a:r>
              <a:rPr lang="en-US" altLang="zh-CN"/>
              <a:t>≡1 (mod m)</a:t>
            </a:r>
            <a:r>
              <a:rPr lang="zh-CN" altLang="en-US"/>
              <a:t>表示</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132628C-E8D8-4F8E-8C14-5E502C94A4CC}"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90115" name="Rectangle 2"/>
          <p:cNvSpPr>
            <a:spLocks noGrp="1" noRot="1" noChangeAspect="1" noChangeArrowheads="1" noTextEdit="1"/>
          </p:cNvSpPr>
          <p:nvPr>
            <p:ph type="sldImg"/>
          </p:nvPr>
        </p:nvSpPr>
        <p:spPr/>
      </p:sp>
      <p:sp>
        <p:nvSpPr>
          <p:cNvPr id="901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取</a:t>
            </a:r>
            <a:r>
              <a:rPr lang="en-US" altLang="zh-CN"/>
              <a:t>m=13</a:t>
            </a:r>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7A30468-CE2B-4200-8880-FA0B5C9CE7A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本源根可以作为乘法群的生成元</a:t>
            </a:r>
            <a:endParaRPr lang="zh-CN"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75C9CD1-55A2-4E3C-9217-EA28A88851F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94211" name="Rectangle 2"/>
          <p:cNvSpPr>
            <a:spLocks noGrp="1" noRot="1" noChangeAspect="1" noChangeArrowheads="1" noTextEdit="1"/>
          </p:cNvSpPr>
          <p:nvPr>
            <p:ph type="sldImg"/>
          </p:nvPr>
        </p:nvSpPr>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本源根可以作为乘法群的生成元</a:t>
            </a:r>
            <a:endParaRPr lang="zh-CN" altLang="zh-CN">
              <a:latin typeface="Arial" panose="020B0604020202020204" pitchFamily="34" charset="0"/>
            </a:endParaRPr>
          </a:p>
          <a:p>
            <a:pPr eaLnBrk="1" hangingPunct="1"/>
            <a:r>
              <a:rPr lang="en-US" altLang="zh-CN"/>
              <a:t>Z</a:t>
            </a:r>
            <a:r>
              <a:rPr lang="zh-CN" altLang="en-US"/>
              <a:t>*</a:t>
            </a:r>
            <a:r>
              <a:rPr lang="en-US" altLang="zh-CN"/>
              <a:t>_p</a:t>
            </a:r>
            <a:r>
              <a:rPr lang="zh-CN" altLang="en-US"/>
              <a:t>中有</a:t>
            </a:r>
            <a:r>
              <a:rPr lang="en-US" altLang="zh-CN"/>
              <a:t>Φ(p-1)</a:t>
            </a:r>
            <a:r>
              <a:rPr lang="zh-CN" altLang="en-US"/>
              <a:t>个生成元</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C78D8BB-8F6D-444D-A25A-3A1B58DFCCD7}"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96259" name="Rectangle 2"/>
          <p:cNvSpPr>
            <a:spLocks noGrp="1" noRot="1" noChangeAspect="1" noChangeArrowheads="1" noTextEdit="1"/>
          </p:cNvSpPr>
          <p:nvPr>
            <p:ph type="sldImg"/>
          </p:nvPr>
        </p:nvSpPr>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ChangeArrowheads="1" noTextEdit="1"/>
          </p:cNvSpPr>
          <p:nvPr>
            <p:ph type="sldImg"/>
          </p:nvPr>
        </p:nvSpPr>
        <p:spPr/>
      </p:sp>
      <p:sp>
        <p:nvSpPr>
          <p:cNvPr id="9830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9830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3D1EE84E-B889-412A-BD05-512840DE73EA}"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ChangeArrowheads="1" noTextEdit="1"/>
          </p:cNvSpPr>
          <p:nvPr>
            <p:ph type="sldImg"/>
          </p:nvPr>
        </p:nvSpPr>
        <p:spPr/>
      </p:sp>
      <p:sp>
        <p:nvSpPr>
          <p:cNvPr id="1003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1003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1D949F17-A44C-471B-9177-3216D1A7A546}"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E7280FD-F49E-487A-ABAE-EB83001A7F19}"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0240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E63FE918-01F9-484B-B1EC-1AAE4F2125D0}" type="slidenum">
              <a:rPr lang="en-US" altLang="zh-CN">
                <a:latin typeface="Arial" panose="020B0604020202020204" pitchFamily="34" charset="0"/>
              </a:rPr>
            </a:fld>
            <a:endParaRPr lang="en-US" altLang="zh-CN">
              <a:latin typeface="Arial" panose="020B0604020202020204" pitchFamily="34" charset="0"/>
            </a:endParaRPr>
          </a:p>
        </p:txBody>
      </p:sp>
      <p:sp>
        <p:nvSpPr>
          <p:cNvPr id="102404" name="Rectangle 2"/>
          <p:cNvSpPr>
            <a:spLocks noGrp="1" noRot="1" noChangeAspect="1" noChangeArrowheads="1" noTextEdit="1"/>
          </p:cNvSpPr>
          <p:nvPr>
            <p:ph type="sldImg"/>
          </p:nvPr>
        </p:nvSpPr>
        <p:spPr>
          <a:xfrm>
            <a:off x="3430588" y="2400300"/>
            <a:ext cx="0" cy="0"/>
          </a:xfrm>
        </p:spPr>
      </p:sp>
      <p:sp>
        <p:nvSpPr>
          <p:cNvPr id="102405" name="Rectangle 3"/>
          <p:cNvSpPr>
            <a:spLocks noGrp="1" noChangeArrowheads="1"/>
          </p:cNvSpPr>
          <p:nvPr>
            <p:ph type="body" idx="1"/>
          </p:nvPr>
        </p:nvSpPr>
        <p:spPr>
          <a:xfrm>
            <a:off x="914400" y="6262688"/>
            <a:ext cx="5106988" cy="2054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2400"/>
              <a:t>K泄露，则由y和C2可以解出M</a:t>
            </a:r>
            <a:endParaRPr lang="zh-CN" altLang="zh-CN" sz="2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5EA0848-C43D-42CF-B0FA-44002D2CAE7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400" dirty="0"/>
              <a:t>攻击者若已知</a:t>
            </a:r>
            <a:r>
              <a:rPr lang="en-US" altLang="zh-CN" sz="2400" dirty="0"/>
              <a:t>k</a:t>
            </a:r>
            <a:r>
              <a:rPr lang="zh-CN" altLang="en-US" sz="2400" dirty="0"/>
              <a:t>，可以计算</a:t>
            </a:r>
            <a:r>
              <a:rPr lang="en-US" altLang="zh-CN" sz="2400" dirty="0" err="1"/>
              <a:t>y^k</a:t>
            </a:r>
            <a:r>
              <a:rPr lang="en-US" altLang="zh-CN" sz="2400" dirty="0"/>
              <a:t>,</a:t>
            </a:r>
            <a:r>
              <a:rPr lang="zh-CN" altLang="en-US" sz="2400" dirty="0"/>
              <a:t>然后用</a:t>
            </a:r>
            <a:r>
              <a:rPr lang="en-US" altLang="zh-CN" sz="2400" dirty="0"/>
              <a:t>C2/</a:t>
            </a:r>
            <a:r>
              <a:rPr lang="en-US" altLang="zh-CN" sz="2400" dirty="0" err="1"/>
              <a:t>y^k</a:t>
            </a:r>
            <a:r>
              <a:rPr lang="zh-CN" altLang="en-US" sz="2400" dirty="0"/>
              <a:t>就得到明文；若是</a:t>
            </a:r>
            <a:r>
              <a:rPr lang="en-US" altLang="zh-CN" sz="2400" dirty="0"/>
              <a:t>k</a:t>
            </a:r>
            <a:r>
              <a:rPr lang="zh-CN" altLang="en-US" sz="2400" dirty="0"/>
              <a:t>重复使用，则</a:t>
            </a:r>
            <a:r>
              <a:rPr lang="en-US" altLang="zh-CN" sz="2400" dirty="0"/>
              <a:t>C2/C2’=M/M’,</a:t>
            </a:r>
            <a:r>
              <a:rPr lang="zh-CN" altLang="en-US" sz="2400" dirty="0"/>
              <a:t>知道其中的一个明文，另一个可求。</a:t>
            </a:r>
            <a:endParaRPr lang="zh-CN" altLang="en-US" sz="2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84DC285-6C83-41BF-8BD7-C474CF4A1173}"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2867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4EF09449-5D20-4016-AAD4-F275A4CCC408}" type="slidenum">
              <a:rPr lang="en-US" altLang="zh-CN">
                <a:latin typeface="Arial" panose="020B0604020202020204" pitchFamily="34" charset="0"/>
              </a:rPr>
            </a:fld>
            <a:endParaRPr lang="en-US" altLang="zh-CN">
              <a:latin typeface="Arial" panose="020B0604020202020204" pitchFamily="34" charset="0"/>
            </a:endParaRPr>
          </a:p>
        </p:txBody>
      </p:sp>
      <p:sp>
        <p:nvSpPr>
          <p:cNvPr id="28676" name="Rectangle 2"/>
          <p:cNvSpPr>
            <a:spLocks noGrp="1" noRot="1" noChangeAspect="1" noChangeArrowheads="1" noTextEdit="1"/>
          </p:cNvSpPr>
          <p:nvPr>
            <p:ph type="sldImg"/>
          </p:nvPr>
        </p:nvSpPr>
        <p:spPr>
          <a:xfrm>
            <a:off x="3430588" y="2400300"/>
            <a:ext cx="0" cy="0"/>
          </a:xfrm>
        </p:spPr>
      </p:sp>
      <p:sp>
        <p:nvSpPr>
          <p:cNvPr id="28677"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BD9E338-FEB8-4FB5-B35E-B4B856312BC7}"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106499" name="Rectangle 2"/>
          <p:cNvSpPr>
            <a:spLocks noGrp="1" noRot="1" noChangeAspect="1" noChangeArrowheads="1" noTextEdit="1"/>
          </p:cNvSpPr>
          <p:nvPr>
            <p:ph type="sldImg"/>
          </p:nvPr>
        </p:nvSpPr>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800"/>
              <a:t>X *97+Y*75=1</a:t>
            </a:r>
            <a:endParaRPr lang="en-US" altLang="zh-CN" sz="1800"/>
          </a:p>
          <a:p>
            <a:pPr eaLnBrk="1" hangingPunct="1"/>
            <a:r>
              <a:rPr lang="en-US" altLang="zh-CN" sz="1800"/>
              <a:t>97=75+22 =&gt; 22=97-75</a:t>
            </a:r>
            <a:endParaRPr lang="en-US" altLang="zh-CN" sz="1800"/>
          </a:p>
          <a:p>
            <a:pPr eaLnBrk="1" hangingPunct="1"/>
            <a:r>
              <a:rPr lang="en-US" altLang="zh-CN" sz="1800"/>
              <a:t>75=3*22+9 =&gt; 9=75-3*22=75-3*(97-75) =4*75-3*97</a:t>
            </a:r>
            <a:endParaRPr lang="en-US" altLang="zh-CN" sz="1800"/>
          </a:p>
          <a:p>
            <a:pPr eaLnBrk="1" hangingPunct="1"/>
            <a:r>
              <a:rPr lang="en-US" altLang="zh-CN" sz="1800"/>
              <a:t>22=2*9+4 =&gt;4=22-2*9 =(97-75)-2*(4*75-3*97)=7*97 -9*75</a:t>
            </a:r>
            <a:endParaRPr lang="en-US" altLang="zh-CN" sz="1800"/>
          </a:p>
          <a:p>
            <a:pPr eaLnBrk="1" hangingPunct="1"/>
            <a:r>
              <a:rPr lang="en-US" altLang="zh-CN" sz="1800"/>
              <a:t>9=2*4+1 =&gt;1=9-2*4=(4*75-3*97)-2*(7*97-9*75)=-17*97+22*75</a:t>
            </a:r>
            <a:endParaRPr lang="en-US" altLang="zh-CN" sz="1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ChangeArrowheads="1" noTextEdit="1"/>
          </p:cNvSpPr>
          <p:nvPr>
            <p:ph type="sldImg"/>
          </p:nvPr>
        </p:nvSpPr>
        <p:spPr/>
      </p:sp>
      <p:sp>
        <p:nvSpPr>
          <p:cNvPr id="10854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10854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E463AF1B-FFCE-4549-A468-AD2E308801F5}"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ChangeArrowheads="1" noTextEdit="1"/>
          </p:cNvSpPr>
          <p:nvPr>
            <p:ph type="sldImg"/>
          </p:nvPr>
        </p:nvSpPr>
        <p:spPr/>
      </p:sp>
      <p:sp>
        <p:nvSpPr>
          <p:cNvPr id="11059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a:t>8</a:t>
            </a:r>
            <a:r>
              <a:rPr lang="zh-CN" altLang="en-US"/>
              <a:t>位公开密钥，说明</a:t>
            </a:r>
            <a:r>
              <a:rPr lang="en-US" altLang="zh-CN"/>
              <a:t>RSA</a:t>
            </a:r>
            <a:r>
              <a:rPr lang="zh-CN" altLang="en-US"/>
              <a:t>算法的公钥取值为</a:t>
            </a:r>
            <a:r>
              <a:rPr lang="en-CA" altLang="zh-CN"/>
              <a:t>2^7~2^8-1</a:t>
            </a:r>
            <a:endParaRPr lang="en-CA" altLang="en-US"/>
          </a:p>
        </p:txBody>
      </p:sp>
      <p:sp>
        <p:nvSpPr>
          <p:cNvPr id="1105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99EAD6D7-7A51-4F04-A5EB-BBDAE76281F4}"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ChangeArrowheads="1" noTextEdit="1"/>
          </p:cNvSpPr>
          <p:nvPr>
            <p:ph type="sldImg"/>
          </p:nvPr>
        </p:nvSpPr>
        <p:spPr/>
      </p:sp>
      <p:sp>
        <p:nvSpPr>
          <p:cNvPr id="1126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1126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30E85384-3CAA-49DE-A0C5-A36D0C768150}"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椭圆曲线的群操作如果是模素数域的运算，则素数域的长度分别对应为：</a:t>
            </a:r>
            <a:r>
              <a:rPr lang="en-US" altLang="zh-CN" dirty="0"/>
              <a:t>192,224,256,384,521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椭圆曲线的群操作如果是模二进制域</a:t>
            </a:r>
            <a:r>
              <a:rPr lang="en-US" altLang="zh-CN" dirty="0"/>
              <a:t>(binary field)</a:t>
            </a:r>
            <a:r>
              <a:rPr lang="zh-CN" altLang="en-US" dirty="0"/>
              <a:t>的运算，则域的长度分别对应为：</a:t>
            </a:r>
            <a:r>
              <a:rPr lang="en-US" altLang="zh-CN" dirty="0"/>
              <a:t>163,233,283,409,571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可以参见：</a:t>
            </a:r>
            <a:r>
              <a:rPr lang="en-US" altLang="zh-CN" dirty="0"/>
              <a:t>FIPS PUB 186-4  Digital Signature Standard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7716269-AB5D-4E96-995E-0742B8C37A3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ChangeArrowheads="1" noTextEdit="1"/>
          </p:cNvSpPr>
          <p:nvPr>
            <p:ph type="sldImg"/>
          </p:nvPr>
        </p:nvSpPr>
        <p:spPr/>
      </p:sp>
      <p:sp>
        <p:nvSpPr>
          <p:cNvPr id="11469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对椭圆曲线密码学感兴趣的同学可以参考下面链接，第一个是英文原版，第二个是对应的中文翻译：</a:t>
            </a:r>
            <a:endParaRPr lang="en-US" altLang="zh-CN" dirty="0"/>
          </a:p>
          <a:p>
            <a:r>
              <a:rPr lang="en-CA" altLang="en-US" dirty="0"/>
              <a:t>https://andrea.corbellini.name/2015/05/17/elliptic-curve-cryptography-a-gentle-introduction/</a:t>
            </a:r>
            <a:endParaRPr lang="en-US" altLang="en-US" dirty="0"/>
          </a:p>
          <a:p>
            <a:r>
              <a:rPr lang="en-CA" altLang="en-US"/>
              <a:t>https://blog.chxj.name/elliptic-curve-cryptography-a-gentle-introduction-zh/</a:t>
            </a:r>
            <a:endParaRPr lang="en-CA" altLang="en-US" dirty="0"/>
          </a:p>
        </p:txBody>
      </p:sp>
      <p:sp>
        <p:nvSpPr>
          <p:cNvPr id="11469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E1F808BF-E184-4AF8-A10D-0C134B769ABF}"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ChangeArrowheads="1" noTextEdit="1"/>
          </p:cNvSpPr>
          <p:nvPr>
            <p:ph type="sldImg"/>
          </p:nvPr>
        </p:nvSpPr>
        <p:spPr/>
      </p:sp>
      <p:sp>
        <p:nvSpPr>
          <p:cNvPr id="11673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11674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51D63031-5A7A-4FB2-A936-D801EDBCF7A3}"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ChangeArrowheads="1" noTextEdit="1"/>
          </p:cNvSpPr>
          <p:nvPr>
            <p:ph type="sldImg"/>
          </p:nvPr>
        </p:nvSpPr>
        <p:spPr/>
      </p:sp>
      <p:sp>
        <p:nvSpPr>
          <p:cNvPr id="11878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11878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EEA1AFA3-AADE-4653-9FF3-04431946AA57}"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ChangeArrowheads="1" noTextEdit="1"/>
          </p:cNvSpPr>
          <p:nvPr>
            <p:ph type="sldImg"/>
          </p:nvPr>
        </p:nvSpPr>
        <p:spPr/>
      </p:sp>
      <p:sp>
        <p:nvSpPr>
          <p:cNvPr id="12083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12083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04B2B26F-E7C7-4079-83F9-BBBB43E94CB0}"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ChangeArrowheads="1" noTextEdit="1"/>
          </p:cNvSpPr>
          <p:nvPr>
            <p:ph type="sldImg"/>
          </p:nvPr>
        </p:nvSpPr>
        <p:spPr/>
      </p:sp>
      <p:sp>
        <p:nvSpPr>
          <p:cNvPr id="1228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1228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FBFEA7A9-EBEB-4F70-8A4E-0495799169A5}"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16269-AB5D-4E96-995E-0742B8C37A3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ChangeArrowheads="1" noTextEdit="1"/>
          </p:cNvSpPr>
          <p:nvPr>
            <p:ph type="sldImg"/>
          </p:nvPr>
        </p:nvSpPr>
        <p:spPr/>
      </p:sp>
      <p:sp>
        <p:nvSpPr>
          <p:cNvPr id="1249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12493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012E66CD-A4E9-433A-84D6-D2C81540640A}"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ChangeArrowheads="1" noTextEdit="1"/>
          </p:cNvSpPr>
          <p:nvPr>
            <p:ph type="sldImg"/>
          </p:nvPr>
        </p:nvSpPr>
        <p:spPr/>
      </p:sp>
      <p:sp>
        <p:nvSpPr>
          <p:cNvPr id="12697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12698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AAA63368-6930-4AF1-B86F-D60C567FC9DC}"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之所以</a:t>
            </a:r>
            <a:r>
              <a:rPr lang="en-US" altLang="zh-CN" dirty="0"/>
              <a:t>ECC</a:t>
            </a:r>
            <a:r>
              <a:rPr lang="zh-CN" altLang="en-US" dirty="0"/>
              <a:t>定义在有限域上，是因为计算椭圆曲线的点与点加法时涉及到坐标值的加减乘除运算，坐标值必须定义在有限域上。</a:t>
            </a:r>
            <a:endParaRPr lang="en-US" altLang="zh-CN" dirty="0"/>
          </a:p>
          <a:p>
            <a:r>
              <a:rPr lang="zh-CN" altLang="en-US" dirty="0"/>
              <a:t>这是一个简化版的定义，实际上，</a:t>
            </a:r>
            <a:r>
              <a:rPr lang="en-US" altLang="zh-CN" dirty="0"/>
              <a:t>P</a:t>
            </a:r>
            <a:r>
              <a:rPr lang="zh-CN" altLang="en-US" dirty="0"/>
              <a:t>的选择是有讲究的，因为</a:t>
            </a:r>
            <a:r>
              <a:rPr lang="zh-CN" altLang="en-US" b="0" i="0" dirty="0">
                <a:solidFill>
                  <a:srgbClr val="45484D"/>
                </a:solidFill>
                <a:effectLst/>
                <a:latin typeface="Cardo"/>
              </a:rPr>
              <a:t>椭圆曲线算法是建立在有限域上的椭圆曲线的循环子群之上的，</a:t>
            </a:r>
            <a:r>
              <a:rPr lang="en-US" altLang="zh-CN" b="1" i="0" dirty="0">
                <a:solidFill>
                  <a:srgbClr val="212226"/>
                </a:solidFill>
                <a:effectLst/>
                <a:latin typeface="Cardo"/>
              </a:rPr>
              <a:t>P</a:t>
            </a:r>
            <a:r>
              <a:rPr lang="zh-CN" altLang="en-US" b="1" i="0" dirty="0">
                <a:solidFill>
                  <a:srgbClr val="212226"/>
                </a:solidFill>
                <a:effectLst/>
                <a:latin typeface="Cardo"/>
              </a:rPr>
              <a:t>的乘积的集合构成了椭圆曲线群的一个循环子群。</a:t>
            </a:r>
            <a:r>
              <a:rPr lang="en-US" altLang="zh-CN" dirty="0"/>
              <a:t>P</a:t>
            </a:r>
            <a:r>
              <a:rPr lang="zh-CN" altLang="en-US" dirty="0"/>
              <a:t>是该循环子群的基点或者生成点。</a:t>
            </a:r>
            <a:endParaRPr lang="en-US" altLang="zh-CN" dirty="0"/>
          </a:p>
          <a:p>
            <a:r>
              <a:rPr lang="zh-CN" altLang="en-US" dirty="0"/>
              <a:t>感兴趣的同学可以参见：</a:t>
            </a:r>
            <a:r>
              <a:rPr lang="en-US" altLang="zh-CN" dirty="0"/>
              <a:t>https://blog.chxj.name/elliptic-curve-cryptography-finite-fields-and-discrete-logarithms-zh/</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7716269-AB5D-4E96-995E-0742B8C37A3E}"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716269-AB5D-4E96-995E-0742B8C37A3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B79A0F5-211D-4108-A8C8-A319639D6DD0}"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3481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722464BE-5C9B-428F-A5F9-398FFE80E156}" type="slidenum">
              <a:rPr lang="en-US" altLang="zh-CN">
                <a:latin typeface="Arial" panose="020B0604020202020204" pitchFamily="34" charset="0"/>
              </a:rPr>
            </a:fld>
            <a:endParaRPr lang="en-US" altLang="zh-CN">
              <a:latin typeface="Arial" panose="020B0604020202020204" pitchFamily="34" charset="0"/>
            </a:endParaRPr>
          </a:p>
        </p:txBody>
      </p:sp>
      <p:sp>
        <p:nvSpPr>
          <p:cNvPr id="34820" name="Rectangle 2"/>
          <p:cNvSpPr>
            <a:spLocks noGrp="1" noRot="1" noChangeAspect="1" noChangeArrowheads="1" noTextEdit="1"/>
          </p:cNvSpPr>
          <p:nvPr>
            <p:ph type="sldImg"/>
          </p:nvPr>
        </p:nvSpPr>
        <p:spPr>
          <a:xfrm>
            <a:off x="3430588" y="2400300"/>
            <a:ext cx="0" cy="0"/>
          </a:xfrm>
        </p:spPr>
      </p:sp>
      <p:sp>
        <p:nvSpPr>
          <p:cNvPr id="34821"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a:xfrm>
            <a:off x="1371600" y="1143000"/>
            <a:ext cx="4114800" cy="3086100"/>
          </a:xfrm>
        </p:spPr>
      </p:sp>
      <p:sp>
        <p:nvSpPr>
          <p:cNvPr id="3789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3789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fld id="{7968660B-2BCB-4709-AA8F-8A52A69FA08E}"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D912E89-8B76-43B0-BE86-67E202FBB742}"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403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69FEE0D0-6092-48BA-B13D-3AE913B51BF7}" type="slidenum">
              <a:rPr lang="en-US" altLang="zh-CN">
                <a:latin typeface="Arial" panose="020B0604020202020204" pitchFamily="34" charset="0"/>
              </a:rPr>
            </a:fld>
            <a:endParaRPr lang="en-US" altLang="zh-CN">
              <a:latin typeface="Arial" panose="020B0604020202020204" pitchFamily="34" charset="0"/>
            </a:endParaRPr>
          </a:p>
        </p:txBody>
      </p:sp>
      <p:sp>
        <p:nvSpPr>
          <p:cNvPr id="44036" name="Rectangle 2"/>
          <p:cNvSpPr>
            <a:spLocks noGrp="1" noRot="1" noChangeAspect="1" noChangeArrowheads="1" noTextEdit="1"/>
          </p:cNvSpPr>
          <p:nvPr>
            <p:ph type="sldImg"/>
          </p:nvPr>
        </p:nvSpPr>
        <p:spPr>
          <a:xfrm>
            <a:off x="3430588" y="2400300"/>
            <a:ext cx="0" cy="0"/>
          </a:xfrm>
        </p:spPr>
      </p:sp>
      <p:sp>
        <p:nvSpPr>
          <p:cNvPr id="44037"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a:t>1</a:t>
            </a:r>
            <a:r>
              <a:rPr lang="en-US" altLang="zh-CN"/>
              <a:t> </a:t>
            </a:r>
            <a:r>
              <a:rPr lang="zh-CN" altLang="en-US"/>
              <a:t>欧拉函数的计算公式</a:t>
            </a:r>
            <a:endParaRPr lang="zh-CN" altLang="en-US"/>
          </a:p>
          <a:p>
            <a:pPr eaLnBrk="1" hangingPunct="1"/>
            <a:r>
              <a:rPr lang="en-US" altLang="zh-CN"/>
              <a:t>2 </a:t>
            </a:r>
            <a:r>
              <a:rPr lang="zh-CN" altLang="en-US"/>
              <a:t>求逆的辗转相除法</a:t>
            </a:r>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15EC8B8-3D24-4046-ADFA-990E06DE63CE}"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608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8162C85F-73D5-4A55-B968-2BC4B243ABFA}" type="slidenum">
              <a:rPr lang="en-US" altLang="zh-CN">
                <a:latin typeface="Arial" panose="020B0604020202020204" pitchFamily="34" charset="0"/>
              </a:rPr>
            </a:fld>
            <a:endParaRPr lang="en-US" altLang="zh-CN">
              <a:latin typeface="Arial" panose="020B0604020202020204" pitchFamily="34" charset="0"/>
            </a:endParaRPr>
          </a:p>
        </p:txBody>
      </p:sp>
      <p:sp>
        <p:nvSpPr>
          <p:cNvPr id="46084" name="Rectangle 2"/>
          <p:cNvSpPr>
            <a:spLocks noGrp="1" noRot="1" noChangeAspect="1" noChangeArrowheads="1" noTextEdit="1"/>
          </p:cNvSpPr>
          <p:nvPr>
            <p:ph type="sldImg"/>
          </p:nvPr>
        </p:nvSpPr>
        <p:spPr>
          <a:xfrm>
            <a:off x="3430588" y="2400300"/>
            <a:ext cx="0" cy="0"/>
          </a:xfrm>
        </p:spPr>
      </p:sp>
      <p:sp>
        <p:nvSpPr>
          <p:cNvPr id="46085"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B703D66-B172-47EE-A343-1837ADCCFDA6}"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81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C2BAE9B2-4B63-4CFD-8A6F-1D1AC012790D}" type="slidenum">
              <a:rPr lang="en-US" altLang="zh-CN">
                <a:latin typeface="Arial" panose="020B0604020202020204" pitchFamily="34" charset="0"/>
              </a:rPr>
            </a:fld>
            <a:endParaRPr lang="en-US" altLang="zh-CN">
              <a:latin typeface="Arial" panose="020B0604020202020204" pitchFamily="34" charset="0"/>
            </a:endParaRPr>
          </a:p>
        </p:txBody>
      </p:sp>
      <p:sp>
        <p:nvSpPr>
          <p:cNvPr id="48132" name="Rectangle 2"/>
          <p:cNvSpPr>
            <a:spLocks noGrp="1" noRot="1" noChangeAspect="1" noChangeArrowheads="1" noTextEdit="1"/>
          </p:cNvSpPr>
          <p:nvPr>
            <p:ph type="sldImg"/>
          </p:nvPr>
        </p:nvSpPr>
        <p:spPr>
          <a:xfrm>
            <a:off x="3430588" y="2400300"/>
            <a:ext cx="0" cy="0"/>
          </a:xfrm>
        </p:spPr>
      </p:sp>
      <p:sp>
        <p:nvSpPr>
          <p:cNvPr id="48133" name="Rectangle 3"/>
          <p:cNvSpPr>
            <a:spLocks noGrp="1" noChangeArrowheads="1"/>
          </p:cNvSpPr>
          <p:nvPr>
            <p:ph type="body" idx="1"/>
          </p:nvPr>
        </p:nvSpPr>
        <p:spPr>
          <a:xfrm>
            <a:off x="914400" y="6262688"/>
            <a:ext cx="140335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AE04E8F-C4C0-4B4D-9E73-8843AE52FA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8B3D6D1-C769-4AB8-8E46-893787A9399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AAE04E8F-C4C0-4B4D-9E73-8843AE52FA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8B3D6D1-C769-4AB8-8E46-893787A9399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AAE04E8F-C4C0-4B4D-9E73-8843AE52FA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8B3D6D1-C769-4AB8-8E46-893787A9399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showMasterSp="0">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9" y="214314"/>
            <a:ext cx="7793037" cy="1462087"/>
          </a:xfrm>
        </p:spPr>
        <p:txBody>
          <a:bodyPr/>
          <a:lstStyle/>
          <a:p>
            <a:r>
              <a:rPr lang="zh-CN" altLang="en-US"/>
              <a:t>单击此处编辑母版标题样式</a:t>
            </a:r>
            <a:endParaRPr lang="en-CA"/>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CA"/>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CA"/>
          </a:p>
        </p:txBody>
      </p:sp>
      <p:sp>
        <p:nvSpPr>
          <p:cNvPr id="5" name="Rectangle 12"/>
          <p:cNvSpPr>
            <a:spLocks noGrp="1" noChangeArrowheads="1"/>
          </p:cNvSpPr>
          <p:nvPr>
            <p:ph type="ftr" sz="quarter" idx="10"/>
          </p:nvPr>
        </p:nvSpPr>
        <p:spPr/>
        <p:txBody>
          <a:bodyPr/>
          <a:lstStyle>
            <a:lvl1pPr>
              <a:defRPr/>
            </a:lvl1pPr>
          </a:lstStyle>
          <a:p>
            <a:pPr>
              <a:defRPr/>
            </a:pPr>
            <a:endParaRPr lang="zh-CN" altLang="en-US"/>
          </a:p>
        </p:txBody>
      </p:sp>
      <p:sp>
        <p:nvSpPr>
          <p:cNvPr id="6" name="Rectangle 13"/>
          <p:cNvSpPr>
            <a:spLocks noGrp="1" noChangeArrowheads="1"/>
          </p:cNvSpPr>
          <p:nvPr>
            <p:ph type="sldNum" sz="quarter" idx="11"/>
          </p:nvPr>
        </p:nvSpPr>
        <p:spPr/>
        <p:txBody>
          <a:bodyPr/>
          <a:lstStyle>
            <a:lvl1pPr>
              <a:defRPr/>
            </a:lvl1pPr>
          </a:lstStyle>
          <a:p>
            <a:pPr>
              <a:defRPr/>
            </a:pPr>
            <a:fld id="{EFFB79C8-DAF0-4DB8-96D0-8540D32D6F00}"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AAE04E8F-C4C0-4B4D-9E73-8843AE52FA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8B3D6D1-C769-4AB8-8E46-893787A9399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AAE04E8F-C4C0-4B4D-9E73-8843AE52FA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8B3D6D1-C769-4AB8-8E46-893787A9399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AAE04E8F-C4C0-4B4D-9E73-8843AE52FAD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8B3D6D1-C769-4AB8-8E46-893787A9399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AAE04E8F-C4C0-4B4D-9E73-8843AE52FAD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8B3D6D1-C769-4AB8-8E46-893787A9399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E04E8F-C4C0-4B4D-9E73-8843AE52FAD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8B3D6D1-C769-4AB8-8E46-893787A9399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E04E8F-C4C0-4B4D-9E73-8843AE52FAD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8B3D6D1-C769-4AB8-8E46-893787A9399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AAE04E8F-C4C0-4B4D-9E73-8843AE52FAD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8B3D6D1-C769-4AB8-8E46-893787A9399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AAE04E8F-C4C0-4B4D-9E73-8843AE52FAD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8B3D6D1-C769-4AB8-8E46-893787A9399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04E8F-C4C0-4B4D-9E73-8843AE52FAD6}"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3D6D1-C769-4AB8-8E46-893787A9399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30.wmf"/><Relationship Id="rId2" Type="http://schemas.openxmlformats.org/officeDocument/2006/relationships/oleObject" Target="../embeddings/oleObject1.bin"/><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6.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59.wmf"/><Relationship Id="rId3" Type="http://schemas.openxmlformats.org/officeDocument/2006/relationships/oleObject" Target="../embeddings/oleObject3.bin"/><Relationship Id="rId2" Type="http://schemas.openxmlformats.org/officeDocument/2006/relationships/image" Target="../media/image58.w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hyperlink" Target="https://www.keylength.com/en/4/" TargetMode="External"/><Relationship Id="rId1" Type="http://schemas.openxmlformats.org/officeDocument/2006/relationships/image" Target="../media/image61.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71.png"/><Relationship Id="rId2" Type="http://schemas.openxmlformats.org/officeDocument/2006/relationships/image" Target="../media/image70.wmf"/><Relationship Id="rId1"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73.wmf"/><Relationship Id="rId2" Type="http://schemas.openxmlformats.org/officeDocument/2006/relationships/oleObject" Target="../embeddings/oleObject5.bin"/><Relationship Id="rId1" Type="http://schemas.openxmlformats.org/officeDocument/2006/relationships/image" Target="../media/image72.png"/></Relationships>
</file>

<file path=ppt/slides/_rels/slide73.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75.wmf"/><Relationship Id="rId2" Type="http://schemas.openxmlformats.org/officeDocument/2006/relationships/oleObject" Target="../embeddings/oleObject6.bin"/><Relationship Id="rId1"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idx="1"/>
          </p:nvPr>
        </p:nvSpPr>
        <p:spPr>
          <a:xfrm>
            <a:off x="1362074" y="2424014"/>
            <a:ext cx="6419850" cy="3086100"/>
          </a:xfrm>
        </p:spPr>
        <p:txBody>
          <a:bodyPr>
            <a:normAutofit lnSpcReduction="10000"/>
          </a:bodyPr>
          <a:lstStyle/>
          <a:p>
            <a:pPr eaLnBrk="1" hangingPunct="1">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公钥密码体制提出和分类</a:t>
            </a:r>
            <a:endParaRPr lang="zh-CN" altLang="en-US" sz="3200"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公钥密码体制概念</a:t>
            </a:r>
            <a:endParaRPr lang="zh-CN" altLang="en-US" sz="3200"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单向陷门函数概念</a:t>
            </a:r>
            <a:endParaRPr lang="zh-CN" altLang="en-US" sz="3200"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en-US" altLang="zh-CN" sz="3200" dirty="0">
                <a:latin typeface="Tahoma" panose="020B0604030504040204" pitchFamily="34" charset="0"/>
                <a:ea typeface="Tahoma" panose="020B0604030504040204" pitchFamily="34" charset="0"/>
                <a:cs typeface="Tahoma" panose="020B0604030504040204" pitchFamily="34" charset="0"/>
              </a:rPr>
              <a:t>RSA</a:t>
            </a:r>
            <a:r>
              <a:rPr lang="zh-CN" altLang="en-US" sz="3200" dirty="0">
                <a:latin typeface="宋体" panose="02010600030101010101" pitchFamily="2" charset="-122"/>
                <a:ea typeface="宋体" panose="02010600030101010101" pitchFamily="2" charset="-122"/>
              </a:rPr>
              <a:t>算法</a:t>
            </a:r>
            <a:endParaRPr lang="zh-CN" altLang="en-US" sz="3200"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en-US" altLang="zh-CN" sz="3200" dirty="0" err="1">
                <a:latin typeface="Tahoma" panose="020B0604030504040204" pitchFamily="34" charset="0"/>
                <a:ea typeface="Tahoma" panose="020B0604030504040204" pitchFamily="34" charset="0"/>
                <a:cs typeface="Tahoma" panose="020B0604030504040204" pitchFamily="34" charset="0"/>
              </a:rPr>
              <a:t>ELGamal</a:t>
            </a:r>
            <a:r>
              <a:rPr lang="zh-CN" altLang="en-US" sz="3200" dirty="0">
                <a:latin typeface="宋体" panose="02010600030101010101" pitchFamily="2" charset="-122"/>
                <a:ea typeface="宋体" panose="02010600030101010101" pitchFamily="2" charset="-122"/>
              </a:rPr>
              <a:t>算法</a:t>
            </a:r>
            <a:endParaRPr lang="en-US" altLang="zh-CN" sz="3200"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椭圆曲线密码算法</a:t>
            </a:r>
            <a:endParaRPr lang="zh-CN" altLang="en-US" sz="3200" dirty="0">
              <a:latin typeface="宋体" panose="02010600030101010101" pitchFamily="2" charset="-122"/>
              <a:ea typeface="宋体" panose="02010600030101010101" pitchFamily="2" charset="-122"/>
            </a:endParaRPr>
          </a:p>
        </p:txBody>
      </p:sp>
      <p:sp>
        <p:nvSpPr>
          <p:cNvPr id="1638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68D8E9-C586-4397-A5E6-370FDB1DC133}" type="slidenum">
              <a:rPr lang="zh-CN" altLang="en-US" sz="1050"/>
            </a:fld>
            <a:endParaRPr lang="en-US" altLang="zh-CN" sz="1050"/>
          </a:p>
        </p:txBody>
      </p:sp>
      <p:sp>
        <p:nvSpPr>
          <p:cNvPr id="16387" name="Rectangle 2"/>
          <p:cNvSpPr txBox="1">
            <a:spLocks noChangeArrowheads="1"/>
          </p:cNvSpPr>
          <p:nvPr/>
        </p:nvSpPr>
        <p:spPr bwMode="auto">
          <a:xfrm>
            <a:off x="1513284" y="891977"/>
            <a:ext cx="6117431"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4800" b="1" dirty="0">
                <a:solidFill>
                  <a:srgbClr val="FF0066"/>
                </a:solidFill>
                <a:ea typeface="隶书" pitchFamily="49" charset="-122"/>
              </a:rPr>
              <a:t>第四章：</a:t>
            </a:r>
            <a:r>
              <a:rPr lang="zh-CN" altLang="en-US" sz="4800" dirty="0">
                <a:solidFill>
                  <a:srgbClr val="FF0066"/>
                </a:solidFill>
                <a:ea typeface="隶书" pitchFamily="49" charset="-122"/>
              </a:rPr>
              <a:t>公钥加密</a:t>
            </a:r>
            <a:endParaRPr lang="zh-CN" altLang="en-US" sz="48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3039D4-0137-4100-815C-403A22B876BB}" type="slidenum">
              <a:rPr lang="zh-CN" altLang="en-US" sz="1050"/>
            </a:fld>
            <a:endParaRPr lang="en-US" altLang="zh-CN" sz="1050"/>
          </a:p>
        </p:txBody>
      </p:sp>
      <mc:AlternateContent xmlns:mc="http://schemas.openxmlformats.org/markup-compatibility/2006">
        <mc:Choice xmlns:a14="http://schemas.microsoft.com/office/drawing/2010/main" Requires="a14">
          <p:sp>
            <p:nvSpPr>
              <p:cNvPr id="611331" name="Rectangle 2"/>
              <p:cNvSpPr>
                <a:spLocks noGrp="1" noChangeArrowheads="1"/>
              </p:cNvSpPr>
              <p:nvPr>
                <p:ph type="subTitle" idx="4294967295"/>
              </p:nvPr>
            </p:nvSpPr>
            <p:spPr>
              <a:xfrm>
                <a:off x="323088" y="1739900"/>
                <a:ext cx="8497824" cy="3892804"/>
              </a:xfrm>
            </p:spPr>
            <p:txBody>
              <a:bodyPr>
                <a:noAutofit/>
              </a:bodyPr>
              <a:lstStyle/>
              <a:p>
                <a:pPr marL="215265" indent="-5080">
                  <a:buNone/>
                </a:pPr>
                <a:r>
                  <a:rPr lang="zh-CN" altLang="en-US" sz="3200" dirty="0">
                    <a:latin typeface="宋体" panose="02010600030101010101" pitchFamily="2" charset="-122"/>
                    <a:ea typeface="宋体" panose="02010600030101010101" pitchFamily="2" charset="-122"/>
                  </a:rPr>
                  <a:t>单向陷门函数是一族可逆函数</a:t>
                </a:r>
                <a14:m>
                  <m:oMath xmlns:m="http://schemas.openxmlformats.org/officeDocument/2006/math">
                    <m:r>
                      <a:rPr lang="en-US" altLang="zh-CN" sz="3200" i="1" dirty="0" smtClean="0">
                        <a:latin typeface="Cambria Math" panose="02040503050406030204" pitchFamily="18" charset="0"/>
                      </a:rPr>
                      <m:t>𝑓</m:t>
                    </m:r>
                    <m:r>
                      <a:rPr lang="en-US" altLang="zh-CN" sz="3200" i="1" baseline="-25000" dirty="0" err="1">
                        <a:latin typeface="Cambria Math" panose="02040503050406030204" pitchFamily="18" charset="0"/>
                      </a:rPr>
                      <m:t>𝑘</m:t>
                    </m:r>
                  </m:oMath>
                </a14:m>
                <a:r>
                  <a:rPr lang="zh-CN" altLang="en-US" sz="3200" dirty="0">
                    <a:latin typeface="宋体" panose="02010600030101010101" pitchFamily="2" charset="-122"/>
                    <a:ea typeface="宋体" panose="02010600030101010101" pitchFamily="2" charset="-122"/>
                  </a:rPr>
                  <a:t>，满足</a:t>
                </a:r>
                <a:endParaRPr lang="zh-CN" altLang="en-US" sz="3200" dirty="0">
                  <a:latin typeface="宋体" panose="02010600030101010101" pitchFamily="2" charset="-122"/>
                  <a:ea typeface="宋体" panose="02010600030101010101" pitchFamily="2" charset="-122"/>
                </a:endParaRPr>
              </a:p>
              <a:p>
                <a:pPr marL="215265" indent="-5080">
                  <a:buClr>
                    <a:schemeClr val="accent1">
                      <a:lumMod val="75000"/>
                    </a:schemeClr>
                  </a:buClr>
                  <a:buSzPct val="60000"/>
                  <a:buFont typeface="Wingdings" panose="05000000000000000000" pitchFamily="2" charset="2"/>
                  <a:buChar char="q"/>
                </a:pPr>
                <a14:m>
                  <m:oMath xmlns:m="http://schemas.openxmlformats.org/officeDocument/2006/math">
                    <m:r>
                      <a:rPr lang="en-US" altLang="zh-CN" sz="3200" b="0" i="1" dirty="0" smtClean="0">
                        <a:latin typeface="Cambria Math" panose="02040503050406030204" pitchFamily="18" charset="0"/>
                      </a:rPr>
                      <m:t>𝑌</m:t>
                    </m:r>
                    <m:r>
                      <a:rPr lang="en-US" altLang="zh-CN" sz="3200" b="0" i="1" dirty="0" smtClean="0">
                        <a:latin typeface="Cambria Math" panose="02040503050406030204" pitchFamily="18" charset="0"/>
                      </a:rPr>
                      <m:t>=</m:t>
                    </m:r>
                    <m:sSub>
                      <m:sSubPr>
                        <m:ctrlPr>
                          <a:rPr lang="en-US" altLang="zh-CN" sz="3200" b="0" i="1" dirty="0" smtClean="0">
                            <a:latin typeface="Cambria Math" panose="02040503050406030204" pitchFamily="18" charset="0"/>
                          </a:rPr>
                        </m:ctrlPr>
                      </m:sSubPr>
                      <m:e>
                        <m:r>
                          <a:rPr lang="en-US" altLang="zh-CN" sz="3200" b="0" i="1" dirty="0" smtClean="0">
                            <a:latin typeface="Cambria Math" panose="02040503050406030204" pitchFamily="18" charset="0"/>
                          </a:rPr>
                          <m:t>𝑓</m:t>
                        </m:r>
                      </m:e>
                      <m:sub>
                        <m:r>
                          <a:rPr lang="en-US" altLang="zh-CN" sz="3200" b="0" i="1" dirty="0" smtClean="0">
                            <a:latin typeface="Cambria Math" panose="02040503050406030204" pitchFamily="18" charset="0"/>
                          </a:rPr>
                          <m:t>𝑘</m:t>
                        </m:r>
                      </m:sub>
                    </m:sSub>
                    <m:r>
                      <a:rPr lang="en-US" altLang="zh-CN" sz="3200" b="0" i="1" dirty="0" smtClean="0">
                        <a:latin typeface="Cambria Math" panose="02040503050406030204" pitchFamily="18" charset="0"/>
                      </a:rPr>
                      <m:t>(</m:t>
                    </m:r>
                    <m:r>
                      <a:rPr lang="en-US" altLang="zh-CN" sz="3200" i="1" dirty="0">
                        <a:latin typeface="Cambria Math" panose="02040503050406030204" pitchFamily="18" charset="0"/>
                      </a:rPr>
                      <m:t>𝑋</m:t>
                    </m:r>
                    <m:r>
                      <a:rPr lang="en-US" altLang="zh-CN" sz="3200" i="1" dirty="0">
                        <a:latin typeface="Cambria Math" panose="02040503050406030204" pitchFamily="18" charset="0"/>
                      </a:rPr>
                      <m:t>)</m:t>
                    </m:r>
                  </m:oMath>
                </a14:m>
                <a:r>
                  <a:rPr lang="zh-CN" altLang="en-US" sz="3200" dirty="0">
                    <a:latin typeface="宋体" panose="02010600030101010101" pitchFamily="2" charset="-122"/>
                    <a:ea typeface="宋体" panose="02010600030101010101" pitchFamily="2" charset="-122"/>
                  </a:rPr>
                  <a:t>易于计算</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当</a:t>
                </a:r>
                <a14:m>
                  <m:oMath xmlns:m="http://schemas.openxmlformats.org/officeDocument/2006/math">
                    <m:r>
                      <a:rPr lang="en-US" altLang="zh-CN" sz="3200" i="1" dirty="0" smtClean="0">
                        <a:latin typeface="Cambria Math" panose="02040503050406030204" pitchFamily="18" charset="0"/>
                      </a:rPr>
                      <m:t>𝑘</m:t>
                    </m:r>
                  </m:oMath>
                </a14:m>
                <a:r>
                  <a:rPr lang="zh-CN" altLang="en-US" sz="3200" dirty="0">
                    <a:latin typeface="宋体" panose="02010600030101010101" pitchFamily="2" charset="-122"/>
                    <a:ea typeface="宋体" panose="02010600030101010101" pitchFamily="2" charset="-122"/>
                  </a:rPr>
                  <a:t>和</a:t>
                </a:r>
                <a14:m>
                  <m:oMath xmlns:m="http://schemas.openxmlformats.org/officeDocument/2006/math">
                    <m:r>
                      <a:rPr lang="en-US" altLang="zh-CN" sz="3200" i="1" dirty="0" smtClean="0">
                        <a:latin typeface="Cambria Math" panose="02040503050406030204" pitchFamily="18" charset="0"/>
                      </a:rPr>
                      <m:t>𝑋</m:t>
                    </m:r>
                  </m:oMath>
                </a14:m>
                <a:r>
                  <a:rPr lang="zh-CN" altLang="en-US" sz="3200" dirty="0">
                    <a:latin typeface="宋体" panose="02010600030101010101" pitchFamily="2" charset="-122"/>
                    <a:ea typeface="宋体" panose="02010600030101010101" pitchFamily="2" charset="-122"/>
                  </a:rPr>
                  <a:t>已知时</a:t>
                </a:r>
                <a:r>
                  <a:rPr lang="en-US" altLang="zh-CN" sz="3200" dirty="0"/>
                  <a:t>).</a:t>
                </a:r>
                <a:endParaRPr lang="en-US" altLang="zh-CN" sz="3200" dirty="0"/>
              </a:p>
              <a:p>
                <a:pPr marL="215265" indent="-5080">
                  <a:buClr>
                    <a:schemeClr val="accent1">
                      <a:lumMod val="75000"/>
                    </a:schemeClr>
                  </a:buClr>
                  <a:buSzPct val="60000"/>
                  <a:buFont typeface="Wingdings" panose="05000000000000000000" pitchFamily="2" charset="2"/>
                  <a:buChar char="q"/>
                </a:pPr>
                <a14:m>
                  <m:oMath xmlns:m="http://schemas.openxmlformats.org/officeDocument/2006/math">
                    <m:r>
                      <a:rPr lang="en-US" altLang="zh-CN" sz="3200" i="1" dirty="0" smtClean="0">
                        <a:latin typeface="Cambria Math" panose="02040503050406030204" pitchFamily="18" charset="0"/>
                      </a:rPr>
                      <m:t>𝑋</m:t>
                    </m:r>
                    <m:r>
                      <a:rPr lang="en-US" altLang="zh-CN" sz="3200" i="1" dirty="0" smtClean="0">
                        <a:latin typeface="Cambria Math" panose="02040503050406030204" pitchFamily="18" charset="0"/>
                      </a:rPr>
                      <m:t>=</m:t>
                    </m:r>
                    <m:sSubSup>
                      <m:sSubSupPr>
                        <m:ctrlPr>
                          <a:rPr lang="en-US" altLang="zh-CN" sz="3200" i="1" dirty="0" smtClean="0">
                            <a:latin typeface="Cambria Math" panose="02040503050406030204" pitchFamily="18" charset="0"/>
                          </a:rPr>
                        </m:ctrlPr>
                      </m:sSubSupPr>
                      <m:e>
                        <m:r>
                          <a:rPr lang="en-US" altLang="zh-CN" sz="3200" b="0" i="1" dirty="0" smtClean="0">
                            <a:latin typeface="Cambria Math" panose="02040503050406030204" pitchFamily="18" charset="0"/>
                          </a:rPr>
                          <m:t>𝑓</m:t>
                        </m:r>
                      </m:e>
                      <m:sub>
                        <m:r>
                          <a:rPr lang="en-US" altLang="zh-CN" sz="3200" b="0" i="1" dirty="0" smtClean="0">
                            <a:latin typeface="Cambria Math" panose="02040503050406030204" pitchFamily="18" charset="0"/>
                          </a:rPr>
                          <m:t>𝑘</m:t>
                        </m:r>
                      </m:sub>
                      <m:sup>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1</m:t>
                        </m:r>
                      </m:sup>
                    </m:sSubSup>
                    <m:r>
                      <a:rPr lang="en-US" altLang="zh-CN" sz="3200" b="0" i="1" dirty="0" smtClean="0">
                        <a:latin typeface="Cambria Math" panose="02040503050406030204" pitchFamily="18" charset="0"/>
                      </a:rPr>
                      <m:t>(</m:t>
                    </m:r>
                    <m:r>
                      <a:rPr lang="en-US" altLang="zh-CN" sz="3200" i="1" dirty="0">
                        <a:latin typeface="Cambria Math" panose="02040503050406030204" pitchFamily="18" charset="0"/>
                      </a:rPr>
                      <m:t>𝑌</m:t>
                    </m:r>
                    <m:r>
                      <a:rPr lang="en-US" altLang="zh-CN" sz="3200" b="0" i="1" dirty="0" smtClean="0">
                        <a:latin typeface="Cambria Math" panose="02040503050406030204" pitchFamily="18" charset="0"/>
                      </a:rPr>
                      <m:t>)</m:t>
                    </m:r>
                  </m:oMath>
                </a14:m>
                <a:r>
                  <a:rPr lang="zh-CN" altLang="en-US" sz="3200" dirty="0">
                    <a:latin typeface="宋体" panose="02010600030101010101" pitchFamily="2" charset="-122"/>
                    <a:ea typeface="宋体" panose="02010600030101010101" pitchFamily="2" charset="-122"/>
                  </a:rPr>
                  <a:t>易于计算</a:t>
                </a:r>
                <a:r>
                  <a:rPr lang="en-US" altLang="zh-CN" sz="3200" dirty="0"/>
                  <a:t>(</a:t>
                </a:r>
                <a:r>
                  <a:rPr lang="zh-CN" altLang="en-US" sz="3200" dirty="0">
                    <a:latin typeface="宋体" panose="02010600030101010101" pitchFamily="2" charset="-122"/>
                    <a:ea typeface="宋体" panose="02010600030101010101" pitchFamily="2" charset="-122"/>
                  </a:rPr>
                  <a:t>当</a:t>
                </a:r>
                <a14:m>
                  <m:oMath xmlns:m="http://schemas.openxmlformats.org/officeDocument/2006/math">
                    <m:r>
                      <a:rPr lang="en-US" altLang="zh-CN" sz="3200" i="1" dirty="0" smtClean="0">
                        <a:latin typeface="Cambria Math" panose="02040503050406030204" pitchFamily="18" charset="0"/>
                      </a:rPr>
                      <m:t>𝑘</m:t>
                    </m:r>
                  </m:oMath>
                </a14:m>
                <a:r>
                  <a:rPr lang="zh-CN" altLang="en-US" sz="3200" dirty="0">
                    <a:latin typeface="宋体" panose="02010600030101010101" pitchFamily="2" charset="-122"/>
                    <a:ea typeface="宋体" panose="02010600030101010101" pitchFamily="2" charset="-122"/>
                  </a:rPr>
                  <a:t>和</a:t>
                </a:r>
                <a14:m>
                  <m:oMath xmlns:m="http://schemas.openxmlformats.org/officeDocument/2006/math">
                    <m:r>
                      <a:rPr lang="en-US" altLang="zh-CN" sz="3200" i="1" dirty="0" smtClean="0">
                        <a:latin typeface="Cambria Math" panose="02040503050406030204" pitchFamily="18" charset="0"/>
                      </a:rPr>
                      <m:t>𝑌</m:t>
                    </m:r>
                  </m:oMath>
                </a14:m>
                <a:r>
                  <a:rPr lang="zh-CN" altLang="en-US" sz="3200" dirty="0">
                    <a:latin typeface="宋体" panose="02010600030101010101" pitchFamily="2" charset="-122"/>
                    <a:ea typeface="宋体" panose="02010600030101010101" pitchFamily="2" charset="-122"/>
                  </a:rPr>
                  <a:t>已知时</a:t>
                </a:r>
                <a:r>
                  <a:rPr lang="en-US" altLang="zh-CN" sz="3200" dirty="0"/>
                  <a:t>).</a:t>
                </a:r>
                <a:endParaRPr lang="en-US" altLang="zh-CN" sz="3200" dirty="0"/>
              </a:p>
              <a:p>
                <a:pPr marL="215265" indent="-5080">
                  <a:buClr>
                    <a:schemeClr val="accent1">
                      <a:lumMod val="75000"/>
                    </a:schemeClr>
                  </a:buClr>
                  <a:buSzPct val="60000"/>
                  <a:buFont typeface="Wingdings" panose="05000000000000000000" pitchFamily="2" charset="2"/>
                  <a:buChar char="q"/>
                </a:pPr>
                <a14:m>
                  <m:oMath xmlns:m="http://schemas.openxmlformats.org/officeDocument/2006/math">
                    <m:r>
                      <a:rPr lang="en-US" altLang="zh-CN" sz="3200" i="1" dirty="0" smtClean="0">
                        <a:latin typeface="Cambria Math" panose="02040503050406030204" pitchFamily="18" charset="0"/>
                      </a:rPr>
                      <m:t>𝑋</m:t>
                    </m:r>
                    <m:r>
                      <a:rPr lang="en-US" altLang="zh-CN" sz="3200" i="1" dirty="0" smtClean="0">
                        <a:latin typeface="Cambria Math" panose="02040503050406030204" pitchFamily="18" charset="0"/>
                      </a:rPr>
                      <m:t>=</m:t>
                    </m:r>
                    <m:sSubSup>
                      <m:sSubSupPr>
                        <m:ctrlPr>
                          <a:rPr lang="en-US" altLang="zh-CN" sz="3200" i="1" dirty="0">
                            <a:latin typeface="Cambria Math" panose="02040503050406030204" pitchFamily="18" charset="0"/>
                          </a:rPr>
                        </m:ctrlPr>
                      </m:sSubSupPr>
                      <m:e>
                        <m:r>
                          <a:rPr lang="en-US" altLang="zh-CN" sz="3200" i="1" dirty="0">
                            <a:latin typeface="Cambria Math" panose="02040503050406030204" pitchFamily="18" charset="0"/>
                          </a:rPr>
                          <m:t>𝑓</m:t>
                        </m:r>
                      </m:e>
                      <m:sub>
                        <m:r>
                          <a:rPr lang="en-US" altLang="zh-CN" sz="3200" i="1" dirty="0">
                            <a:latin typeface="Cambria Math" panose="02040503050406030204" pitchFamily="18" charset="0"/>
                          </a:rPr>
                          <m:t>𝑘</m:t>
                        </m:r>
                      </m:sub>
                      <m:sup>
                        <m:r>
                          <a:rPr lang="en-US" altLang="zh-CN" sz="3200" i="1" dirty="0">
                            <a:latin typeface="Cambria Math" panose="02040503050406030204" pitchFamily="18" charset="0"/>
                          </a:rPr>
                          <m:t>−</m:t>
                        </m:r>
                        <m:r>
                          <a:rPr lang="en-US" altLang="zh-CN" sz="3200" i="1" dirty="0">
                            <a:latin typeface="Cambria Math" panose="02040503050406030204" pitchFamily="18" charset="0"/>
                          </a:rPr>
                          <m:t>1</m:t>
                        </m:r>
                      </m:sup>
                    </m:sSubSup>
                    <m:r>
                      <a:rPr lang="en-US" altLang="zh-CN" sz="3200" i="1" dirty="0">
                        <a:latin typeface="Cambria Math" panose="02040503050406030204" pitchFamily="18" charset="0"/>
                      </a:rPr>
                      <m:t>(</m:t>
                    </m:r>
                    <m:r>
                      <a:rPr lang="en-US" altLang="zh-CN" sz="3200" i="1" dirty="0">
                        <a:latin typeface="Cambria Math" panose="02040503050406030204" pitchFamily="18" charset="0"/>
                      </a:rPr>
                      <m:t>𝑌</m:t>
                    </m:r>
                    <m:r>
                      <a:rPr lang="en-US" altLang="zh-CN" sz="3200" i="1" dirty="0">
                        <a:latin typeface="Cambria Math" panose="02040503050406030204" pitchFamily="18" charset="0"/>
                      </a:rPr>
                      <m:t>)</m:t>
                    </m:r>
                  </m:oMath>
                </a14:m>
                <a:r>
                  <a:rPr lang="zh-CN" altLang="en-US" sz="3200" dirty="0">
                    <a:latin typeface="宋体" panose="02010600030101010101" pitchFamily="2" charset="-122"/>
                    <a:ea typeface="宋体" panose="02010600030101010101" pitchFamily="2" charset="-122"/>
                  </a:rPr>
                  <a:t>计算上是不可行的</a:t>
                </a:r>
                <a:r>
                  <a:rPr lang="en-US" altLang="zh-CN" sz="3200" dirty="0"/>
                  <a:t>(</a:t>
                </a:r>
                <a:r>
                  <a:rPr lang="zh-CN" altLang="en-US" sz="3200" dirty="0">
                    <a:latin typeface="宋体" panose="02010600030101010101" pitchFamily="2" charset="-122"/>
                    <a:ea typeface="宋体" panose="02010600030101010101" pitchFamily="2" charset="-122"/>
                  </a:rPr>
                  <a:t>当</a:t>
                </a:r>
                <a14:m>
                  <m:oMath xmlns:m="http://schemas.openxmlformats.org/officeDocument/2006/math">
                    <m:r>
                      <a:rPr lang="en-US" altLang="zh-CN" sz="3200" i="1" dirty="0" smtClean="0">
                        <a:latin typeface="Cambria Math" panose="02040503050406030204" pitchFamily="18" charset="0"/>
                      </a:rPr>
                      <m:t>𝑌</m:t>
                    </m:r>
                  </m:oMath>
                </a14:m>
                <a:r>
                  <a:rPr lang="zh-CN" altLang="en-US" sz="3200" dirty="0">
                    <a:latin typeface="宋体" panose="02010600030101010101" pitchFamily="2" charset="-122"/>
                    <a:ea typeface="宋体" panose="02010600030101010101" pitchFamily="2" charset="-122"/>
                  </a:rPr>
                  <a:t>已知，但</a:t>
                </a:r>
                <a14:m>
                  <m:oMath xmlns:m="http://schemas.openxmlformats.org/officeDocument/2006/math">
                    <m:r>
                      <a:rPr lang="en-US" altLang="zh-CN" sz="3200" i="1" dirty="0" smtClean="0">
                        <a:latin typeface="Cambria Math" panose="02040503050406030204" pitchFamily="18" charset="0"/>
                      </a:rPr>
                      <m:t>𝑘</m:t>
                    </m:r>
                  </m:oMath>
                </a14:m>
                <a:r>
                  <a:rPr lang="zh-CN" altLang="en-US" sz="3200" dirty="0">
                    <a:latin typeface="宋体" panose="02010600030101010101" pitchFamily="2" charset="-122"/>
                    <a:ea typeface="宋体" panose="02010600030101010101" pitchFamily="2" charset="-122"/>
                  </a:rPr>
                  <a:t>未知时</a:t>
                </a:r>
                <a:r>
                  <a:rPr lang="en-US" altLang="zh-CN" sz="3200" dirty="0"/>
                  <a:t>)</a:t>
                </a:r>
                <a:endParaRPr lang="en-US" altLang="zh-CN" sz="3200" dirty="0"/>
              </a:p>
              <a:p>
                <a:pPr marL="215265" indent="-5080">
                  <a:buNone/>
                </a:pPr>
                <a:r>
                  <a:rPr lang="zh-CN" altLang="en-US" sz="3200" b="1" dirty="0">
                    <a:solidFill>
                      <a:srgbClr val="FF0000"/>
                    </a:solidFill>
                    <a:latin typeface="宋体" panose="02010600030101010101" pitchFamily="2" charset="-122"/>
                    <a:ea typeface="宋体" panose="02010600030101010101" pitchFamily="2" charset="-122"/>
                  </a:rPr>
                  <a:t>研究公钥密码算法就是要找出合适的单向陷门函数</a:t>
                </a:r>
                <a:endParaRPr lang="zh-CN" altLang="en-US" sz="3200" b="1" dirty="0">
                  <a:solidFill>
                    <a:srgbClr val="FF0000"/>
                  </a:solidFill>
                  <a:latin typeface="宋体" panose="02010600030101010101" pitchFamily="2" charset="-122"/>
                  <a:ea typeface="宋体" panose="02010600030101010101" pitchFamily="2" charset="-122"/>
                </a:endParaRPr>
              </a:p>
            </p:txBody>
          </p:sp>
        </mc:Choice>
        <mc:Fallback>
          <p:sp>
            <p:nvSpPr>
              <p:cNvPr id="611331" name="Rectangle 2"/>
              <p:cNvSpPr>
                <a:spLocks noRot="1" noChangeAspect="1" noMove="1" noResize="1" noEditPoints="1" noAdjustHandles="1" noChangeArrowheads="1" noChangeShapeType="1" noTextEdit="1"/>
              </p:cNvSpPr>
              <p:nvPr>
                <p:ph type="subTitle" idx="4294967295"/>
              </p:nvPr>
            </p:nvSpPr>
            <p:spPr>
              <a:xfrm>
                <a:off x="323088" y="1739900"/>
                <a:ext cx="8497824" cy="3892804"/>
              </a:xfrm>
              <a:blipFill rotWithShape="1">
                <a:blip r:embed="rId1"/>
                <a:stretch>
                  <a:fillRect l="-6" r="1" b="7"/>
                </a:stretch>
              </a:blipFill>
            </p:spPr>
            <p:txBody>
              <a:bodyPr/>
              <a:lstStyle/>
              <a:p>
                <a:r>
                  <a:rPr lang="zh-CN" altLang="en-US">
                    <a:noFill/>
                  </a:rPr>
                  <a:t> </a:t>
                </a:r>
              </a:p>
            </p:txBody>
          </p:sp>
        </mc:Fallback>
      </mc:AlternateContent>
      <p:sp>
        <p:nvSpPr>
          <p:cNvPr id="13316" name="Rectangle 3"/>
          <p:cNvSpPr>
            <a:spLocks noGrp="1" noChangeArrowheads="1"/>
          </p:cNvSpPr>
          <p:nvPr>
            <p:ph type="ctrTitle" idx="4294967295"/>
          </p:nvPr>
        </p:nvSpPr>
        <p:spPr>
          <a:xfrm>
            <a:off x="487680" y="596773"/>
            <a:ext cx="5429250" cy="585788"/>
          </a:xfrm>
        </p:spPr>
        <p:txBody>
          <a:bodyPr>
            <a:noAutofit/>
          </a:bodyPr>
          <a:lstStyle/>
          <a:p>
            <a:pPr eaLnBrk="1" hangingPunct="1">
              <a:spcBef>
                <a:spcPct val="50000"/>
              </a:spcBef>
            </a:pPr>
            <a:r>
              <a:rPr lang="zh-CN" altLang="en-US" dirty="0">
                <a:solidFill>
                  <a:srgbClr val="FF0000"/>
                </a:solidFill>
                <a:latin typeface="宋体" panose="02010600030101010101" pitchFamily="2" charset="-122"/>
                <a:ea typeface="宋体" panose="02010600030101010101" pitchFamily="2" charset="-122"/>
              </a:rPr>
              <a:t>单向陷门函数</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13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13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13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11331">
                                            <p:txEl>
                                              <p:pRg st="4" end="4"/>
                                            </p:txEl>
                                          </p:spTgt>
                                        </p:tgtEl>
                                        <p:attrNameLst>
                                          <p:attrName>style.visibility</p:attrName>
                                        </p:attrNameLst>
                                      </p:cBhvr>
                                      <p:to>
                                        <p:strVal val="visible"/>
                                      </p:to>
                                    </p:set>
                                    <p:anim calcmode="lin" valueType="num">
                                      <p:cBhvr>
                                        <p:cTn id="19" dur="500" fill="hold"/>
                                        <p:tgtEl>
                                          <p:spTgt spid="611331">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611331">
                                            <p:txEl>
                                              <p:pRg st="4" end="4"/>
                                            </p:txEl>
                                          </p:spTgt>
                                        </p:tgtEl>
                                        <p:attrNameLst>
                                          <p:attrName>ppt_h</p:attrName>
                                        </p:attrNameLst>
                                      </p:cBhvr>
                                      <p:tavLst>
                                        <p:tav tm="0">
                                          <p:val>
                                            <p:fltVal val="0"/>
                                          </p:val>
                                        </p:tav>
                                        <p:tav tm="100000">
                                          <p:val>
                                            <p:strVal val="#ppt_h"/>
                                          </p:val>
                                        </p:tav>
                                      </p:tavLst>
                                    </p:anim>
                                    <p:animEffect transition="in" filter="fade">
                                      <p:cBhvr>
                                        <p:cTn id="21" dur="500"/>
                                        <p:tgtEl>
                                          <p:spTgt spid="611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95072" y="368764"/>
            <a:ext cx="5844778" cy="682228"/>
          </a:xfrm>
        </p:spPr>
        <p:txBody>
          <a:bodyPr>
            <a:noAutofit/>
          </a:bodyPr>
          <a:lstStyle/>
          <a:p>
            <a:pPr eaLnBrk="1" hangingPunct="1"/>
            <a:r>
              <a:rPr lang="zh-CN" altLang="en-US" dirty="0">
                <a:solidFill>
                  <a:srgbClr val="FF0000"/>
                </a:solidFill>
                <a:latin typeface="宋体" panose="02010600030101010101" pitchFamily="2" charset="-122"/>
                <a:ea typeface="宋体" panose="02010600030101010101" pitchFamily="2" charset="-122"/>
              </a:rPr>
              <a:t>公钥密码体制的分类 </a:t>
            </a:r>
            <a:endParaRPr lang="zh-CN" altLang="en-US" dirty="0">
              <a:solidFill>
                <a:srgbClr val="FF0000"/>
              </a:solidFill>
              <a:latin typeface="宋体" panose="02010600030101010101" pitchFamily="2" charset="-122"/>
              <a:ea typeface="宋体" panose="02010600030101010101" pitchFamily="2" charset="-122"/>
            </a:endParaRPr>
          </a:p>
        </p:txBody>
      </p:sp>
      <p:sp>
        <p:nvSpPr>
          <p:cNvPr id="29699" name="Rectangle 3"/>
          <p:cNvSpPr>
            <a:spLocks noGrp="1" noChangeArrowheads="1"/>
          </p:cNvSpPr>
          <p:nvPr>
            <p:ph idx="1"/>
          </p:nvPr>
        </p:nvSpPr>
        <p:spPr>
          <a:xfrm>
            <a:off x="195072" y="1050992"/>
            <a:ext cx="8753856" cy="5796056"/>
          </a:xfrm>
        </p:spPr>
        <p:txBody>
          <a:bodyPr>
            <a:normAutofit/>
          </a:bodyPr>
          <a:lstStyle/>
          <a:p>
            <a:pPr eaLnBrk="1" hangingPunct="1">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主要分成如下几类：</a:t>
            </a:r>
            <a:endParaRPr lang="zh-CN" altLang="en-US" dirty="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）基于大数分解难题的，包括</a:t>
            </a:r>
            <a:r>
              <a:rPr lang="en-US" altLang="zh-CN" dirty="0">
                <a:latin typeface="Tahoma" panose="020B0604030504040204" pitchFamily="34" charset="0"/>
                <a:ea typeface="Tahoma" panose="020B0604030504040204" pitchFamily="34" charset="0"/>
                <a:cs typeface="Tahoma" panose="020B0604030504040204" pitchFamily="34" charset="0"/>
              </a:rPr>
              <a:t>RSA</a:t>
            </a:r>
            <a:r>
              <a:rPr lang="zh-CN" altLang="en-US" dirty="0">
                <a:latin typeface="宋体" panose="02010600030101010101" pitchFamily="2" charset="-122"/>
                <a:ea typeface="宋体" panose="02010600030101010101" pitchFamily="2" charset="-122"/>
              </a:rPr>
              <a:t>密码体制，</a:t>
            </a:r>
            <a:r>
              <a:rPr lang="en-US" altLang="zh-CN" dirty="0">
                <a:latin typeface="Tahoma" panose="020B0604030504040204" pitchFamily="34" charset="0"/>
                <a:ea typeface="Tahoma" panose="020B0604030504040204" pitchFamily="34" charset="0"/>
                <a:cs typeface="Tahoma" panose="020B0604030504040204" pitchFamily="34" charset="0"/>
              </a:rPr>
              <a:t>Rabin</a:t>
            </a:r>
            <a:r>
              <a:rPr lang="zh-CN" altLang="en-US" dirty="0">
                <a:latin typeface="宋体" panose="02010600030101010101" pitchFamily="2" charset="-122"/>
                <a:ea typeface="宋体" panose="02010600030101010101" pitchFamily="2" charset="-122"/>
              </a:rPr>
              <a:t>密码等。 </a:t>
            </a:r>
            <a:endParaRPr lang="zh-CN" altLang="en-US" dirty="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）基于离散对数难题的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例如</a:t>
            </a:r>
            <a:r>
              <a:rPr lang="en-US" altLang="zh-CN" dirty="0" err="1">
                <a:latin typeface="Tahoma" panose="020B0604030504040204" pitchFamily="34" charset="0"/>
                <a:ea typeface="Tahoma" panose="020B0604030504040204" pitchFamily="34" charset="0"/>
                <a:cs typeface="Tahoma" panose="020B0604030504040204" pitchFamily="34" charset="0"/>
              </a:rPr>
              <a:t>ElGamal</a:t>
            </a:r>
            <a:r>
              <a:rPr lang="zh-CN" altLang="en-US" dirty="0">
                <a:latin typeface="宋体" panose="02010600030101010101" pitchFamily="2" charset="-122"/>
                <a:ea typeface="宋体" panose="02010600030101010101" pitchFamily="2" charset="-122"/>
              </a:rPr>
              <a:t>密码和</a:t>
            </a:r>
            <a:r>
              <a:rPr lang="en-US" altLang="zh-CN" dirty="0">
                <a:latin typeface="Tahoma" panose="020B0604030504040204" pitchFamily="34" charset="0"/>
                <a:ea typeface="Tahoma" panose="020B0604030504040204" pitchFamily="34" charset="0"/>
                <a:cs typeface="Tahoma" panose="020B0604030504040204" pitchFamily="34" charset="0"/>
              </a:rPr>
              <a:t>Diffie-Hellman</a:t>
            </a:r>
            <a:r>
              <a:rPr lang="zh-CN" altLang="en-US" dirty="0">
                <a:latin typeface="宋体" panose="02010600030101010101" pitchFamily="2" charset="-122"/>
                <a:ea typeface="宋体" panose="02010600030101010101" pitchFamily="2" charset="-122"/>
              </a:rPr>
              <a:t>密钥交换。 </a:t>
            </a:r>
            <a:endParaRPr lang="zh-CN" altLang="en-US" dirty="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）基于椭圆曲线上的离散对数难题的，</a:t>
            </a:r>
            <a:r>
              <a:rPr lang="en-US" altLang="zh-CN" dirty="0" err="1">
                <a:latin typeface="Tahoma" panose="020B0604030504040204" pitchFamily="34" charset="0"/>
                <a:ea typeface="Tahoma" panose="020B0604030504040204" pitchFamily="34" charset="0"/>
                <a:cs typeface="Tahoma" panose="020B0604030504040204" pitchFamily="34" charset="0"/>
              </a:rPr>
              <a:t>ElGamal</a:t>
            </a:r>
            <a:r>
              <a:rPr lang="zh-CN" altLang="en-US" dirty="0">
                <a:latin typeface="宋体" panose="02010600030101010101" pitchFamily="2" charset="-122"/>
                <a:ea typeface="宋体" panose="02010600030101010101" pitchFamily="2" charset="-122"/>
              </a:rPr>
              <a:t>密码和</a:t>
            </a:r>
            <a:r>
              <a:rPr lang="en-US" altLang="zh-CN" dirty="0">
                <a:latin typeface="Tahoma" panose="020B0604030504040204" pitchFamily="34" charset="0"/>
                <a:ea typeface="Tahoma" panose="020B0604030504040204" pitchFamily="34" charset="0"/>
                <a:cs typeface="Tahoma" panose="020B0604030504040204" pitchFamily="34" charset="0"/>
              </a:rPr>
              <a:t>Diffie-Hellman</a:t>
            </a:r>
            <a:r>
              <a:rPr lang="zh-CN" altLang="en-US" dirty="0">
                <a:latin typeface="宋体" panose="02010600030101010101" pitchFamily="2" charset="-122"/>
                <a:ea typeface="宋体" panose="02010600030101010101" pitchFamily="2" charset="-122"/>
              </a:rPr>
              <a:t>体制。严格说来，它可以归于基于离散对数难题的密码体制中。</a:t>
            </a:r>
            <a:endParaRPr lang="en-CA" altLang="zh-CN" dirty="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dirty="0">
                <a:latin typeface="宋体" panose="02010600030101010101" pitchFamily="2" charset="-122"/>
                <a:ea typeface="宋体" panose="02010600030101010101" pitchFamily="2" charset="-122"/>
              </a:rPr>
              <a:t>（</a:t>
            </a:r>
            <a:r>
              <a:rPr lang="en-CA"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）基于背包问题的</a:t>
            </a:r>
            <a:r>
              <a:rPr lang="en-US" altLang="zh-CN" dirty="0">
                <a:latin typeface="Tahoma" panose="020B0604030504040204" pitchFamily="34" charset="0"/>
                <a:ea typeface="Tahoma" panose="020B0604030504040204" pitchFamily="34" charset="0"/>
                <a:cs typeface="Tahoma" panose="020B0604030504040204" pitchFamily="34" charset="0"/>
              </a:rPr>
              <a:t>Merkle-Hellman</a:t>
            </a:r>
            <a:r>
              <a:rPr lang="zh-CN" altLang="en-US" dirty="0">
                <a:latin typeface="宋体" panose="02010600030101010101" pitchFamily="2" charset="-122"/>
                <a:ea typeface="宋体" panose="02010600030101010101" pitchFamily="2" charset="-122"/>
              </a:rPr>
              <a:t>体制和</a:t>
            </a:r>
            <a:r>
              <a:rPr lang="en-US" altLang="zh-CN" dirty="0" err="1">
                <a:latin typeface="Tahoma" panose="020B0604030504040204" pitchFamily="34" charset="0"/>
                <a:ea typeface="Tahoma" panose="020B0604030504040204" pitchFamily="34" charset="0"/>
                <a:cs typeface="Tahoma" panose="020B0604030504040204" pitchFamily="34" charset="0"/>
              </a:rPr>
              <a:t>Chor</a:t>
            </a:r>
            <a:r>
              <a:rPr lang="en-US" altLang="zh-CN" dirty="0">
                <a:latin typeface="Tahoma" panose="020B0604030504040204" pitchFamily="34" charset="0"/>
                <a:ea typeface="Tahoma" panose="020B0604030504040204" pitchFamily="34" charset="0"/>
                <a:cs typeface="Tahoma" panose="020B0604030504040204" pitchFamily="34" charset="0"/>
              </a:rPr>
              <a:t>-Rivest</a:t>
            </a:r>
            <a:r>
              <a:rPr lang="zh-CN" altLang="en-US" dirty="0">
                <a:latin typeface="宋体" panose="02010600030101010101" pitchFamily="2" charset="-122"/>
                <a:ea typeface="宋体" panose="02010600030101010101" pitchFamily="2" charset="-122"/>
              </a:rPr>
              <a:t>体制</a:t>
            </a:r>
            <a:endParaRPr lang="en-CA" altLang="zh-CN" dirty="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dirty="0">
                <a:latin typeface="宋体" panose="02010600030101010101" pitchFamily="2" charset="-122"/>
                <a:ea typeface="宋体" panose="02010600030101010101" pitchFamily="2" charset="-122"/>
              </a:rPr>
              <a:t>（</a:t>
            </a:r>
            <a:r>
              <a:rPr lang="en-CA"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）基于代数编码理论的</a:t>
            </a:r>
            <a:r>
              <a:rPr lang="en-US" altLang="zh-CN" dirty="0" err="1">
                <a:latin typeface="Tahoma" panose="020B0604030504040204" pitchFamily="34" charset="0"/>
                <a:ea typeface="Tahoma" panose="020B0604030504040204" pitchFamily="34" charset="0"/>
                <a:cs typeface="Tahoma" panose="020B0604030504040204" pitchFamily="34" charset="0"/>
              </a:rPr>
              <a:t>McEliece</a:t>
            </a:r>
            <a:r>
              <a:rPr lang="zh-CN" altLang="en-US" dirty="0">
                <a:latin typeface="宋体" panose="02010600030101010101" pitchFamily="2" charset="-122"/>
                <a:ea typeface="宋体" panose="02010600030101010101" pitchFamily="2" charset="-122"/>
              </a:rPr>
              <a:t>体制</a:t>
            </a:r>
            <a:endParaRPr lang="en-CA" altLang="zh-CN" dirty="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dirty="0">
                <a:latin typeface="宋体" panose="02010600030101010101" pitchFamily="2" charset="-122"/>
                <a:ea typeface="宋体" panose="02010600030101010101" pitchFamily="2" charset="-122"/>
              </a:rPr>
              <a:t>（</a:t>
            </a:r>
            <a:r>
              <a:rPr lang="en-CA"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）基于有限自动机理论的公钥体制等等。</a:t>
            </a:r>
            <a:endParaRPr lang="en-CA" altLang="zh-CN" dirty="0">
              <a:latin typeface="宋体" panose="02010600030101010101" pitchFamily="2" charset="-122"/>
              <a:ea typeface="宋体" panose="02010600030101010101" pitchFamily="2" charset="-122"/>
            </a:endParaRPr>
          </a:p>
        </p:txBody>
      </p:sp>
      <p:sp>
        <p:nvSpPr>
          <p:cNvPr id="2970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F0A7367-83A1-41CB-B788-373D89244450}" type="slidenum">
              <a:rPr lang="zh-CN" altLang="en-US" sz="1050"/>
            </a:fld>
            <a:endParaRPr lang="en-US" altLang="zh-CN"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title"/>
          </p:nvPr>
        </p:nvSpPr>
        <p:spPr/>
        <p:txBody>
          <a:bodyPr/>
          <a:lstStyle/>
          <a:p>
            <a:r>
              <a:rPr lang="en-CA" altLang="en-US"/>
              <a:t> </a:t>
            </a:r>
            <a:endParaRPr lang="en-CA" altLang="en-US"/>
          </a:p>
        </p:txBody>
      </p:sp>
      <p:sp>
        <p:nvSpPr>
          <p:cNvPr id="30723" name="内容占位符 2"/>
          <p:cNvSpPr>
            <a:spLocks noGrp="1" noChangeArrowheads="1"/>
          </p:cNvSpPr>
          <p:nvPr>
            <p:ph idx="1"/>
          </p:nvPr>
        </p:nvSpPr>
        <p:spPr>
          <a:xfrm>
            <a:off x="1439466" y="2370535"/>
            <a:ext cx="6419850" cy="3086100"/>
          </a:xfrm>
        </p:spPr>
        <p:txBody>
          <a:bodyPr/>
          <a:lstStyle/>
          <a:p>
            <a:pPr marL="0" indent="0">
              <a:buNone/>
            </a:pPr>
            <a:r>
              <a:rPr lang="en-CA" altLang="en-US"/>
              <a:t> </a:t>
            </a:r>
            <a:endParaRPr lang="en-CA" altLang="en-US"/>
          </a:p>
        </p:txBody>
      </p:sp>
      <p:sp>
        <p:nvSpPr>
          <p:cNvPr id="30724"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00F99BF-E92F-4712-9689-BE1625E43F11}" type="slidenum">
              <a:rPr lang="zh-CN" altLang="en-US" sz="1050"/>
            </a:fld>
            <a:endParaRPr lang="en-US" altLang="zh-CN" sz="1050" dirty="0"/>
          </a:p>
        </p:txBody>
      </p:sp>
      <p:sp>
        <p:nvSpPr>
          <p:cNvPr id="2" name="文本框 1"/>
          <p:cNvSpPr txBox="1"/>
          <p:nvPr/>
        </p:nvSpPr>
        <p:spPr>
          <a:xfrm>
            <a:off x="109728" y="359178"/>
            <a:ext cx="7886700" cy="584775"/>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目前比较流行的公钥密码体制主要有两类：</a:t>
            </a:r>
            <a:endParaRPr lang="zh-CN" altLang="en-US" sz="3200" dirty="0">
              <a:latin typeface="宋体" panose="02010600030101010101" pitchFamily="2" charset="-122"/>
              <a:ea typeface="宋体" panose="02010600030101010101" pitchFamily="2" charset="-122"/>
            </a:endParaRPr>
          </a:p>
        </p:txBody>
      </p:sp>
      <p:sp>
        <p:nvSpPr>
          <p:cNvPr id="3" name="文本框 2"/>
          <p:cNvSpPr txBox="1"/>
          <p:nvPr/>
        </p:nvSpPr>
        <p:spPr>
          <a:xfrm>
            <a:off x="109728" y="1039024"/>
            <a:ext cx="8924544" cy="5262979"/>
          </a:xfrm>
          <a:prstGeom prst="rect">
            <a:avLst/>
          </a:prstGeom>
          <a:noFill/>
        </p:spPr>
        <p:txBody>
          <a:bodyPr wrap="square" rtlCol="0">
            <a:spAutoFit/>
          </a:bodyPr>
          <a:lstStyle/>
          <a:p>
            <a:pPr marL="285750" indent="-285750">
              <a:buClr>
                <a:schemeClr val="accent1"/>
              </a:buClr>
              <a:buSzPct val="100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一类是基于大整数因子分解问题的，其中最典型的代表是</a:t>
            </a:r>
            <a:r>
              <a:rPr lang="en-US" altLang="zh-CN" sz="2400" dirty="0">
                <a:latin typeface="Tahoma" panose="020B0604030504040204" pitchFamily="34" charset="0"/>
                <a:ea typeface="Tahoma" panose="020B0604030504040204" pitchFamily="34" charset="0"/>
                <a:cs typeface="Tahoma" panose="020B0604030504040204" pitchFamily="34" charset="0"/>
              </a:rPr>
              <a:t>RSA</a:t>
            </a:r>
            <a:r>
              <a:rPr lang="zh-CN" altLang="en-US" sz="2400" dirty="0">
                <a:latin typeface="宋体" panose="02010600030101010101" pitchFamily="2" charset="-122"/>
                <a:ea typeface="宋体" panose="02010600030101010101" pitchFamily="2" charset="-122"/>
              </a:rPr>
              <a:t>体制。</a:t>
            </a:r>
            <a:endParaRPr lang="en-US" altLang="zh-CN" sz="2400" dirty="0">
              <a:latin typeface="宋体" panose="02010600030101010101" pitchFamily="2" charset="-122"/>
              <a:ea typeface="宋体" panose="02010600030101010101" pitchFamily="2" charset="-122"/>
            </a:endParaRPr>
          </a:p>
          <a:p>
            <a:pPr marL="284480" lvl="1">
              <a:buClr>
                <a:schemeClr val="accent1"/>
              </a:buClr>
              <a:buSzPct val="100000"/>
            </a:pPr>
            <a:r>
              <a:rPr lang="zh-CN" altLang="en-US" sz="2400" dirty="0">
                <a:latin typeface="宋体" panose="02010600030101010101" pitchFamily="2" charset="-122"/>
                <a:ea typeface="宋体" panose="02010600030101010101" pitchFamily="2" charset="-122"/>
              </a:rPr>
              <a:t>由于分解大整数的能力日益增强，因此为保证</a:t>
            </a:r>
            <a:r>
              <a:rPr lang="en-US" altLang="zh-CN" sz="2400" dirty="0">
                <a:latin typeface="Tahoma" panose="020B0604030504040204" pitchFamily="34" charset="0"/>
                <a:ea typeface="Tahoma" panose="020B0604030504040204" pitchFamily="34" charset="0"/>
                <a:cs typeface="Tahoma" panose="020B0604030504040204" pitchFamily="34" charset="0"/>
              </a:rPr>
              <a:t>RSA</a:t>
            </a:r>
            <a:r>
              <a:rPr lang="zh-CN" altLang="en-US" sz="2400" dirty="0">
                <a:latin typeface="宋体" panose="02010600030101010101" pitchFamily="2" charset="-122"/>
                <a:ea typeface="宋体" panose="02010600030101010101" pitchFamily="2" charset="-122"/>
              </a:rPr>
              <a:t>需要</a:t>
            </a:r>
            <a:r>
              <a:rPr lang="en-US" altLang="zh-CN" sz="2400" dirty="0">
                <a:latin typeface="Tahoma" panose="020B0604030504040204" pitchFamily="34" charset="0"/>
                <a:ea typeface="Tahoma" panose="020B0604030504040204" pitchFamily="34" charset="0"/>
                <a:cs typeface="Tahoma" panose="020B0604030504040204" pitchFamily="34" charset="0"/>
              </a:rPr>
              <a:t>1024</a:t>
            </a:r>
            <a:r>
              <a:rPr lang="zh-CN" altLang="en-US" sz="2400" dirty="0">
                <a:latin typeface="宋体" panose="02010600030101010101" pitchFamily="2" charset="-122"/>
                <a:ea typeface="宋体" panose="02010600030101010101" pitchFamily="2" charset="-122"/>
              </a:rPr>
              <a:t>位以上的模长才有安全保障，但增加模长导致了其加解密的速度大大降低，硬件实现也变得越来越困难，从而使得其应用范围越来越受限制。</a:t>
            </a:r>
            <a:endParaRPr lang="en-US" altLang="zh-CN" sz="2400" dirty="0">
              <a:latin typeface="宋体" panose="02010600030101010101" pitchFamily="2" charset="-122"/>
              <a:ea typeface="宋体" panose="02010600030101010101" pitchFamily="2" charset="-122"/>
            </a:endParaRPr>
          </a:p>
          <a:p>
            <a:pPr marL="284480" lvl="1">
              <a:buClr>
                <a:schemeClr val="accent1"/>
              </a:buClr>
              <a:buSzPct val="100000"/>
            </a:pPr>
            <a:endParaRPr lang="en-US" altLang="zh-CN" sz="2400" dirty="0">
              <a:latin typeface="宋体" panose="02010600030101010101" pitchFamily="2" charset="-122"/>
              <a:ea typeface="宋体" panose="02010600030101010101" pitchFamily="2" charset="-122"/>
            </a:endParaRPr>
          </a:p>
          <a:p>
            <a:pPr marL="285750" indent="-285750">
              <a:buClr>
                <a:schemeClr val="accent1"/>
              </a:buClr>
              <a:buSzPct val="100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另一类是基于离散对数问题的，如</a:t>
            </a:r>
            <a:r>
              <a:rPr lang="en-US" altLang="zh-CN" sz="2400" dirty="0" err="1">
                <a:latin typeface="Tahoma" panose="020B0604030504040204" pitchFamily="34" charset="0"/>
                <a:ea typeface="Tahoma" panose="020B0604030504040204" pitchFamily="34" charset="0"/>
                <a:cs typeface="Tahoma" panose="020B0604030504040204" pitchFamily="34" charset="0"/>
              </a:rPr>
              <a:t>ElGamal</a:t>
            </a:r>
            <a:r>
              <a:rPr lang="zh-CN" altLang="en-US" sz="2400" dirty="0">
                <a:latin typeface="宋体" panose="02010600030101010101" pitchFamily="2" charset="-122"/>
                <a:ea typeface="宋体" panose="02010600030101010101" pitchFamily="2" charset="-122"/>
              </a:rPr>
              <a:t>公钥密码体制和影响比较大的椭圆曲线公钥密码体制。</a:t>
            </a:r>
            <a:endParaRPr lang="en-US" altLang="zh-CN" sz="2400" dirty="0">
              <a:latin typeface="宋体" panose="02010600030101010101" pitchFamily="2" charset="-122"/>
              <a:ea typeface="宋体" panose="02010600030101010101" pitchFamily="2" charset="-122"/>
            </a:endParaRPr>
          </a:p>
          <a:p>
            <a:pPr marL="284480" lvl="1">
              <a:buClr>
                <a:schemeClr val="accent1"/>
              </a:buClr>
              <a:buSzPct val="100000"/>
            </a:pPr>
            <a:r>
              <a:rPr lang="zh-CN" altLang="en-US" sz="2400" dirty="0">
                <a:latin typeface="宋体" panose="02010600030101010101" pitchFamily="2" charset="-122"/>
                <a:ea typeface="宋体" panose="02010600030101010101" pitchFamily="2" charset="-122"/>
              </a:rPr>
              <a:t>基于离散对数问题的公钥密码在目前技术下</a:t>
            </a:r>
            <a:r>
              <a:rPr lang="en-US" altLang="zh-CN" sz="2400" dirty="0">
                <a:latin typeface="Tahoma" panose="020B0604030504040204" pitchFamily="34" charset="0"/>
                <a:ea typeface="Tahoma" panose="020B0604030504040204" pitchFamily="34" charset="0"/>
                <a:cs typeface="Tahoma" panose="020B0604030504040204" pitchFamily="34" charset="0"/>
              </a:rPr>
              <a:t>160bit</a:t>
            </a:r>
            <a:r>
              <a:rPr lang="zh-CN" altLang="en-US" sz="2400" dirty="0">
                <a:latin typeface="Tahoma" panose="020B0604030504040204" pitchFamily="34" charset="0"/>
                <a:ea typeface="Tahoma" panose="020B0604030504040204" pitchFamily="34" charset="0"/>
                <a:cs typeface="Tahoma" panose="020B0604030504040204" pitchFamily="34" charset="0"/>
              </a:rPr>
              <a:t>密钥长度</a:t>
            </a:r>
            <a:r>
              <a:rPr lang="zh-CN" altLang="en-US" sz="2400" dirty="0">
                <a:latin typeface="宋体" panose="02010600030101010101" pitchFamily="2" charset="-122"/>
                <a:ea typeface="宋体" panose="02010600030101010101" pitchFamily="2" charset="-122"/>
              </a:rPr>
              <a:t>就能保证其安全性，特别是椭圆曲线上的离散对数的计算更困难，需要做的模运算长度更短，适合于智能卡的实现，因而受到国际上的广泛关注，国际上制定了椭圆曲线公钥密码标准</a:t>
            </a:r>
            <a:r>
              <a:rPr lang="en-US" altLang="zh-CN" sz="2400" dirty="0">
                <a:latin typeface="Tahoma" panose="020B0604030504040204" pitchFamily="34" charset="0"/>
                <a:ea typeface="Tahoma" panose="020B0604030504040204" pitchFamily="34" charset="0"/>
                <a:cs typeface="Tahoma" panose="020B0604030504040204" pitchFamily="34" charset="0"/>
              </a:rPr>
              <a:t>IEEEP1363</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title"/>
          </p:nvPr>
        </p:nvSpPr>
        <p:spPr>
          <a:xfrm>
            <a:off x="411910" y="342042"/>
            <a:ext cx="7237808" cy="628650"/>
          </a:xfrm>
        </p:spPr>
        <p:txBody>
          <a:bodyPr>
            <a:noAutofit/>
          </a:bodyPr>
          <a:lstStyle/>
          <a:p>
            <a:r>
              <a:rPr lang="zh-CN" altLang="en-US" sz="4000" dirty="0">
                <a:solidFill>
                  <a:srgbClr val="FF0000"/>
                </a:solidFill>
                <a:latin typeface="宋体" panose="02010600030101010101" pitchFamily="2" charset="-122"/>
                <a:ea typeface="宋体" panose="02010600030101010101" pitchFamily="2" charset="-122"/>
              </a:rPr>
              <a:t>公钥密码体制</a:t>
            </a:r>
            <a:r>
              <a:rPr lang="en-US" altLang="zh-CN" sz="4000" dirty="0">
                <a:solidFill>
                  <a:srgbClr val="FF0000"/>
                </a:solidFill>
                <a:latin typeface="Tahoma" panose="020B0604030504040204" pitchFamily="34" charset="0"/>
                <a:ea typeface="Tahoma" panose="020B0604030504040204" pitchFamily="34" charset="0"/>
                <a:cs typeface="Tahoma" panose="020B0604030504040204" pitchFamily="34" charset="0"/>
              </a:rPr>
              <a:t>VS</a:t>
            </a:r>
            <a:r>
              <a:rPr lang="zh-CN" altLang="en-US" sz="4000" dirty="0">
                <a:solidFill>
                  <a:srgbClr val="FF0000"/>
                </a:solidFill>
                <a:latin typeface="宋体" panose="02010600030101010101" pitchFamily="2" charset="-122"/>
                <a:ea typeface="宋体" panose="02010600030101010101" pitchFamily="2" charset="-122"/>
              </a:rPr>
              <a:t>单钥密码体制</a:t>
            </a:r>
            <a:endParaRPr lang="en-CA" altLang="en-US" sz="4000" dirty="0">
              <a:solidFill>
                <a:srgbClr val="FF0000"/>
              </a:solidFill>
              <a:latin typeface="宋体" panose="02010600030101010101" pitchFamily="2" charset="-122"/>
              <a:ea typeface="宋体" panose="02010600030101010101" pitchFamily="2" charset="-122"/>
            </a:endParaRPr>
          </a:p>
        </p:txBody>
      </p:sp>
      <p:sp>
        <p:nvSpPr>
          <p:cNvPr id="31747" name="内容占位符 2"/>
          <p:cNvSpPr>
            <a:spLocks noGrp="1" noChangeArrowheads="1"/>
          </p:cNvSpPr>
          <p:nvPr>
            <p:ph idx="1"/>
          </p:nvPr>
        </p:nvSpPr>
        <p:spPr>
          <a:xfrm>
            <a:off x="1439466" y="2296717"/>
            <a:ext cx="6419850" cy="3159919"/>
          </a:xfrm>
        </p:spPr>
        <p:txBody>
          <a:bodyPr/>
          <a:lstStyle/>
          <a:p>
            <a:pPr marL="0" indent="0">
              <a:buNone/>
            </a:pPr>
            <a:r>
              <a:rPr lang="en-CA" altLang="en-US"/>
              <a:t> </a:t>
            </a:r>
            <a:endParaRPr lang="en-CA" altLang="en-US"/>
          </a:p>
        </p:txBody>
      </p:sp>
      <p:sp>
        <p:nvSpPr>
          <p:cNvPr id="31748"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14465DC-5785-44C0-8001-2E11913CBD0A}" type="slidenum">
              <a:rPr lang="zh-CN" altLang="en-US" sz="1050"/>
            </a:fld>
            <a:endParaRPr lang="en-US" altLang="zh-CN" sz="1050"/>
          </a:p>
        </p:txBody>
      </p:sp>
      <p:sp>
        <p:nvSpPr>
          <p:cNvPr id="2" name="文本框 1"/>
          <p:cNvSpPr txBox="1"/>
          <p:nvPr/>
        </p:nvSpPr>
        <p:spPr>
          <a:xfrm>
            <a:off x="85344" y="1572052"/>
            <a:ext cx="8973312" cy="3539430"/>
          </a:xfrm>
          <a:prstGeom prst="rect">
            <a:avLst/>
          </a:prstGeom>
          <a:noFill/>
        </p:spPr>
        <p:txBody>
          <a:bodyPr wrap="square" rtlCol="0">
            <a:spAutoFit/>
          </a:bodyPr>
          <a:lstStyle/>
          <a:p>
            <a:pPr marL="285750" indent="-285750">
              <a:buClr>
                <a:schemeClr val="accent1"/>
              </a:buClr>
              <a:buSzPct val="60000"/>
              <a:buFont typeface="Wingdings" panose="05000000000000000000" pitchFamily="2" charset="2"/>
              <a:buChar char="l"/>
            </a:pPr>
            <a:r>
              <a:rPr lang="zh-CN" altLang="en-US" sz="2800" dirty="0">
                <a:latin typeface="宋体" panose="02010600030101010101" pitchFamily="2" charset="-122"/>
                <a:ea typeface="宋体" panose="02010600030101010101" pitchFamily="2" charset="-122"/>
              </a:rPr>
              <a:t>公钥密码体制的优点是可以适用网络的开放性要求，与对称密码体制相比，密钥管理要简单的多，尤其可以方便地实现数字签名和认证。</a:t>
            </a:r>
            <a:endParaRPr lang="en-US" altLang="zh-CN" sz="2800" dirty="0">
              <a:latin typeface="宋体" panose="02010600030101010101" pitchFamily="2" charset="-122"/>
              <a:ea typeface="宋体" panose="02010600030101010101" pitchFamily="2" charset="-122"/>
            </a:endParaRPr>
          </a:p>
          <a:p>
            <a:pPr marL="285750" indent="-285750">
              <a:buClr>
                <a:schemeClr val="accent1"/>
              </a:buClr>
              <a:buSzPct val="60000"/>
              <a:buFont typeface="Wingdings" panose="05000000000000000000" pitchFamily="2" charset="2"/>
              <a:buChar char="l"/>
            </a:pPr>
            <a:endParaRPr lang="en-US" altLang="zh-CN" sz="2800" dirty="0">
              <a:latin typeface="宋体" panose="02010600030101010101" pitchFamily="2" charset="-122"/>
              <a:ea typeface="宋体" panose="02010600030101010101" pitchFamily="2" charset="-122"/>
            </a:endParaRPr>
          </a:p>
          <a:p>
            <a:pPr marL="285750" indent="-285750">
              <a:buClr>
                <a:schemeClr val="accent1"/>
              </a:buClr>
              <a:buSzPct val="60000"/>
              <a:buFont typeface="Wingdings" panose="05000000000000000000" pitchFamily="2" charset="2"/>
              <a:buChar char="l"/>
            </a:pPr>
            <a:r>
              <a:rPr lang="zh-CN" altLang="en-US" sz="2800" dirty="0">
                <a:latin typeface="宋体" panose="02010600030101010101" pitchFamily="2" charset="-122"/>
                <a:ea typeface="宋体" panose="02010600030101010101" pitchFamily="2" charset="-122"/>
              </a:rPr>
              <a:t>公钥密码体制并没有完全取代对称密码体制，这是因为公开密钥的算法相对复杂，加</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解密速度较低。在实际应用中，这两种体制常常结合使用，即加</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解密使用对称密钥体制，密钥管理使用公钥加密体制。</a:t>
            </a:r>
            <a:endParaRPr lang="zh-CN" altLang="en-US" sz="28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noChangeArrowheads="1"/>
          </p:cNvSpPr>
          <p:nvPr>
            <p:ph type="title"/>
          </p:nvPr>
        </p:nvSpPr>
        <p:spPr>
          <a:xfrm>
            <a:off x="436245" y="555546"/>
            <a:ext cx="5844778" cy="575072"/>
          </a:xfrm>
        </p:spPr>
        <p:txBody>
          <a:bodyPr>
            <a:noAutofit/>
          </a:bodyPr>
          <a:lstStyle/>
          <a:p>
            <a:r>
              <a:rPr lang="zh-CN" altLang="en-US" dirty="0">
                <a:solidFill>
                  <a:srgbClr val="FF0000"/>
                </a:solidFill>
                <a:latin typeface="宋体" panose="02010600030101010101" pitchFamily="2" charset="-122"/>
                <a:ea typeface="宋体" panose="02010600030101010101" pitchFamily="2" charset="-122"/>
              </a:rPr>
              <a:t>公钥密码体制的要求</a:t>
            </a:r>
            <a:endParaRPr lang="en-CA" altLang="en-US" dirty="0">
              <a:solidFill>
                <a:srgbClr val="FF0000"/>
              </a:solidFill>
              <a:latin typeface="宋体" panose="02010600030101010101" pitchFamily="2" charset="-122"/>
              <a:ea typeface="宋体" panose="02010600030101010101" pitchFamily="2" charset="-122"/>
            </a:endParaRPr>
          </a:p>
        </p:txBody>
      </p:sp>
      <p:sp>
        <p:nvSpPr>
          <p:cNvPr id="3" name="内容占位符 2"/>
          <p:cNvSpPr>
            <a:spLocks noGrp="1" noChangeArrowheads="1"/>
          </p:cNvSpPr>
          <p:nvPr>
            <p:ph idx="1"/>
          </p:nvPr>
        </p:nvSpPr>
        <p:spPr>
          <a:xfrm>
            <a:off x="436245" y="1511490"/>
            <a:ext cx="8271510" cy="5027423"/>
          </a:xfrm>
        </p:spPr>
        <p:txBody>
          <a:bodyPr>
            <a:noAutofit/>
          </a:bodyPr>
          <a:lstStyle/>
          <a:p>
            <a:pPr>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产生一对密钥在计算上是可行的；</a:t>
            </a:r>
            <a:endParaRPr lang="en-CA" altLang="zh-CN" sz="3200" dirty="0">
              <a:latin typeface="宋体" panose="02010600030101010101" pitchFamily="2" charset="-122"/>
              <a:ea typeface="宋体" panose="02010600030101010101" pitchFamily="2" charset="-122"/>
            </a:endParaRPr>
          </a:p>
          <a:p>
            <a:pPr>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已知公钥和明文，产生密文是容易的；</a:t>
            </a:r>
            <a:endParaRPr lang="en-CA" altLang="zh-CN" sz="3200" dirty="0">
              <a:latin typeface="宋体" panose="02010600030101010101" pitchFamily="2" charset="-122"/>
              <a:ea typeface="宋体" panose="02010600030101010101" pitchFamily="2" charset="-122"/>
            </a:endParaRPr>
          </a:p>
          <a:p>
            <a:pPr>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接收方利用私钥来解密密文在计算上是可行的；</a:t>
            </a:r>
            <a:endParaRPr lang="en-CA" altLang="zh-CN" sz="3200" dirty="0">
              <a:latin typeface="宋体" panose="02010600030101010101" pitchFamily="2" charset="-122"/>
              <a:ea typeface="宋体" panose="02010600030101010101" pitchFamily="2" charset="-122"/>
            </a:endParaRPr>
          </a:p>
          <a:p>
            <a:pPr>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对于攻击者，利用公钥来推断私钥在计算上是不可行的；</a:t>
            </a:r>
            <a:endParaRPr lang="en-CA" altLang="zh-CN" sz="3200" dirty="0">
              <a:latin typeface="宋体" panose="02010600030101010101" pitchFamily="2" charset="-122"/>
              <a:ea typeface="宋体" panose="02010600030101010101" pitchFamily="2" charset="-122"/>
            </a:endParaRPr>
          </a:p>
          <a:p>
            <a:pPr>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已知公钥和密文，在不知道私钥的情况下，恢复明文在计算上是不可行的。</a:t>
            </a:r>
            <a:endParaRPr lang="en-CA" altLang="en-US" sz="3200" dirty="0">
              <a:latin typeface="宋体" panose="02010600030101010101" pitchFamily="2" charset="-122"/>
              <a:ea typeface="宋体" panose="02010600030101010101" pitchFamily="2" charset="-122"/>
            </a:endParaRPr>
          </a:p>
        </p:txBody>
      </p:sp>
      <p:sp>
        <p:nvSpPr>
          <p:cNvPr id="32772"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942F004-09D5-48E9-8967-02015751C8F3}" type="slidenum">
              <a:rPr lang="zh-CN" altLang="en-US" sz="1050"/>
            </a:fld>
            <a:endParaRPr lang="en-US" altLang="zh-CN"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3EE7713-2DB4-4241-8245-A37482AC7B5F}" type="slidenum">
              <a:rPr lang="zh-CN" altLang="en-US" sz="1050"/>
            </a:fld>
            <a:endParaRPr lang="en-US" altLang="zh-CN" sz="1050"/>
          </a:p>
        </p:txBody>
      </p:sp>
      <p:sp>
        <p:nvSpPr>
          <p:cNvPr id="33795" name="Rectangle 2"/>
          <p:cNvSpPr>
            <a:spLocks noGrp="1" noChangeArrowheads="1"/>
          </p:cNvSpPr>
          <p:nvPr>
            <p:ph type="subTitle" idx="4294967295"/>
          </p:nvPr>
        </p:nvSpPr>
        <p:spPr>
          <a:xfrm>
            <a:off x="314326" y="1583929"/>
            <a:ext cx="8651080" cy="4298950"/>
          </a:xfrm>
          <a:noFill/>
        </p:spPr>
        <p:txBody>
          <a:bodyPr>
            <a:normAutofit/>
          </a:bodyPr>
          <a:lstStyle/>
          <a:p>
            <a:pPr marL="668020" indent="-457200">
              <a:buClr>
                <a:schemeClr val="accent1"/>
              </a:buClr>
              <a:buSzPct val="60000"/>
              <a:buFont typeface="Wingdings" panose="05000000000000000000" pitchFamily="2" charset="2"/>
              <a:buChar char="n"/>
            </a:pPr>
            <a:r>
              <a:rPr lang="en-US" altLang="zh-CN" dirty="0">
                <a:latin typeface="Tahoma" panose="020B0604030504040204" pitchFamily="34" charset="0"/>
                <a:ea typeface="Tahoma" panose="020B0604030504040204" pitchFamily="34" charset="0"/>
                <a:cs typeface="Tahoma" panose="020B0604030504040204" pitchFamily="34" charset="0"/>
              </a:rPr>
              <a:t>RSA</a:t>
            </a:r>
            <a:r>
              <a:rPr lang="zh-CN" altLang="en-US" dirty="0">
                <a:latin typeface="宋体" panose="02010600030101010101" pitchFamily="2" charset="-122"/>
                <a:ea typeface="宋体" panose="02010600030101010101" pitchFamily="2" charset="-122"/>
              </a:rPr>
              <a:t>算法是</a:t>
            </a:r>
            <a:r>
              <a:rPr lang="en-US" altLang="zh-CN" dirty="0">
                <a:latin typeface="Tahoma" panose="020B0604030504040204" pitchFamily="34" charset="0"/>
                <a:ea typeface="Tahoma" panose="020B0604030504040204" pitchFamily="34" charset="0"/>
                <a:cs typeface="Tahoma" panose="020B0604030504040204" pitchFamily="34" charset="0"/>
              </a:rPr>
              <a:t>1978</a:t>
            </a:r>
            <a:r>
              <a:rPr lang="zh-CN" altLang="en-US" dirty="0">
                <a:latin typeface="宋体" panose="02010600030101010101" pitchFamily="2" charset="-122"/>
                <a:ea typeface="宋体" panose="02010600030101010101" pitchFamily="2" charset="-122"/>
              </a:rPr>
              <a:t>年由</a:t>
            </a:r>
            <a:r>
              <a:rPr lang="en-US" altLang="zh-CN" dirty="0">
                <a:latin typeface="Tahoma" panose="020B0604030504040204" pitchFamily="34" charset="0"/>
                <a:ea typeface="Tahoma" panose="020B0604030504040204" pitchFamily="34" charset="0"/>
                <a:cs typeface="Tahoma" panose="020B0604030504040204" pitchFamily="34" charset="0"/>
              </a:rPr>
              <a:t>Ron Rivest</a:t>
            </a:r>
            <a:r>
              <a:rPr lang="en-US" altLang="zh-CN" dirty="0">
                <a:latin typeface="宋体" panose="02010600030101010101" pitchFamily="2" charset="-122"/>
                <a:ea typeface="宋体" panose="02010600030101010101" pitchFamily="2" charset="-122"/>
              </a:rPr>
              <a:t>, </a:t>
            </a:r>
            <a:r>
              <a:rPr lang="en-US" altLang="zh-CN" dirty="0">
                <a:latin typeface="Tahoma" panose="020B0604030504040204" pitchFamily="34" charset="0"/>
                <a:ea typeface="Tahoma" panose="020B0604030504040204" pitchFamily="34" charset="0"/>
                <a:cs typeface="Tahoma" panose="020B0604030504040204" pitchFamily="34" charset="0"/>
              </a:rPr>
              <a:t>Adi Shamir</a:t>
            </a:r>
            <a:r>
              <a:rPr lang="zh-CN" altLang="en-US" dirty="0">
                <a:latin typeface="宋体" panose="02010600030101010101" pitchFamily="2" charset="-122"/>
                <a:ea typeface="宋体" panose="02010600030101010101" pitchFamily="2" charset="-122"/>
              </a:rPr>
              <a:t>和</a:t>
            </a:r>
            <a:r>
              <a:rPr lang="en-US" altLang="zh-CN" dirty="0">
                <a:latin typeface="Tahoma" panose="020B0604030504040204" pitchFamily="34" charset="0"/>
                <a:ea typeface="Tahoma" panose="020B0604030504040204" pitchFamily="34" charset="0"/>
                <a:cs typeface="Tahoma" panose="020B0604030504040204" pitchFamily="34" charset="0"/>
              </a:rPr>
              <a:t>Leonard Adleman</a:t>
            </a:r>
            <a:r>
              <a:rPr lang="zh-CN" altLang="en-US" dirty="0">
                <a:latin typeface="宋体" panose="02010600030101010101" pitchFamily="2" charset="-122"/>
                <a:ea typeface="宋体" panose="02010600030101010101" pitchFamily="2" charset="-122"/>
              </a:rPr>
              <a:t>提出的一种用数论构造的公钥密码体制，该体制已得到广泛的应用。</a:t>
            </a:r>
            <a:endParaRPr lang="zh-CN" altLang="en-US" dirty="0">
              <a:latin typeface="宋体" panose="02010600030101010101" pitchFamily="2" charset="-122"/>
              <a:ea typeface="宋体" panose="02010600030101010101" pitchFamily="2" charset="-122"/>
            </a:endParaRPr>
          </a:p>
          <a:p>
            <a:pPr marL="668020" indent="-457200" algn="just">
              <a:spcAft>
                <a:spcPts val="450"/>
              </a:spcAft>
              <a:buClr>
                <a:schemeClr val="accent1"/>
              </a:buClr>
              <a:buSzPct val="60000"/>
              <a:buFont typeface="Wingdings" panose="05000000000000000000" pitchFamily="2" charset="2"/>
              <a:buChar char="n"/>
            </a:pPr>
            <a:r>
              <a:rPr lang="zh-CN" altLang="en-US" dirty="0">
                <a:latin typeface="STXinwei" panose="02010800040101010101" pitchFamily="2" charset="-122"/>
                <a:ea typeface="STXinwei" panose="02010800040101010101" pitchFamily="2" charset="-122"/>
              </a:rPr>
              <a:t>它既可用于加密、又可用于数字签名。</a:t>
            </a:r>
            <a:endParaRPr lang="zh-CN" altLang="en-US" dirty="0">
              <a:latin typeface="STXinwei" panose="02010800040101010101" pitchFamily="2" charset="-122"/>
              <a:ea typeface="STXinwei" panose="02010800040101010101" pitchFamily="2" charset="-122"/>
            </a:endParaRPr>
          </a:p>
          <a:p>
            <a:pPr marL="668020" indent="-457200" algn="just">
              <a:spcAft>
                <a:spcPts val="450"/>
              </a:spcAft>
              <a:buClr>
                <a:schemeClr val="accent1"/>
              </a:buClr>
              <a:buSzPct val="60000"/>
              <a:buFont typeface="Wingdings" panose="05000000000000000000" pitchFamily="2" charset="2"/>
              <a:buChar char="n"/>
            </a:pPr>
            <a:r>
              <a:rPr lang="zh-CN" altLang="en-US" dirty="0">
                <a:latin typeface="STXinwei" panose="02010800040101010101" pitchFamily="2" charset="-122"/>
                <a:ea typeface="STXinwei" panose="02010800040101010101" pitchFamily="2" charset="-122"/>
              </a:rPr>
              <a:t> </a:t>
            </a:r>
            <a:r>
              <a:rPr lang="en-US" altLang="zh-CN" dirty="0">
                <a:latin typeface="Tahoma" panose="020B0604030504040204" pitchFamily="34" charset="0"/>
                <a:ea typeface="Tahoma" panose="020B0604030504040204" pitchFamily="34" charset="0"/>
                <a:cs typeface="Tahoma" panose="020B0604030504040204" pitchFamily="34" charset="0"/>
              </a:rPr>
              <a:t>RSA</a:t>
            </a:r>
            <a:r>
              <a:rPr lang="zh-CN" altLang="en-US" dirty="0">
                <a:latin typeface="STXinwei" panose="02010800040101010101" pitchFamily="2" charset="-122"/>
                <a:ea typeface="STXinwei" panose="02010800040101010101" pitchFamily="2" charset="-122"/>
              </a:rPr>
              <a:t>算法的安全性基于数论中大整数分解的困难性</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marL="210820" indent="0" algn="just">
              <a:spcAft>
                <a:spcPts val="450"/>
              </a:spcAft>
              <a:buClr>
                <a:schemeClr val="accent1"/>
              </a:buClr>
              <a:buSzPct val="60000"/>
              <a:buNone/>
            </a:pPr>
            <a:r>
              <a:rPr lang="zh-CN" altLang="en-US" sz="1800" i="1" dirty="0"/>
              <a:t> </a:t>
            </a:r>
            <a:r>
              <a:rPr lang="en-US" altLang="zh-CN" sz="1800" i="1" dirty="0">
                <a:latin typeface="Tahoma" panose="020B0604030504040204" pitchFamily="34" charset="0"/>
                <a:ea typeface="Tahoma" panose="020B0604030504040204" pitchFamily="34" charset="0"/>
                <a:cs typeface="Tahoma" panose="020B0604030504040204" pitchFamily="34" charset="0"/>
              </a:rPr>
              <a:t>R L Rivest, A Shamir, L Adleman, "On Digital Signatures and Public Key Cryptosystems", Communications of the ACM, vol 21 no 2, pp120-126, Feb 1978</a:t>
            </a:r>
            <a:endParaRPr lang="en-US" altLang="zh-CN" sz="1800" i="1" dirty="0">
              <a:latin typeface="Tahoma" panose="020B0604030504040204" pitchFamily="34" charset="0"/>
              <a:ea typeface="Tahoma" panose="020B0604030504040204" pitchFamily="34" charset="0"/>
              <a:cs typeface="Tahoma" panose="020B0604030504040204" pitchFamily="34" charset="0"/>
            </a:endParaRPr>
          </a:p>
        </p:txBody>
      </p:sp>
      <p:sp>
        <p:nvSpPr>
          <p:cNvPr id="16388" name="Rectangle 4"/>
          <p:cNvSpPr>
            <a:spLocks noGrp="1" noChangeArrowheads="1"/>
          </p:cNvSpPr>
          <p:nvPr>
            <p:ph type="ctrTitle" idx="4294967295"/>
          </p:nvPr>
        </p:nvSpPr>
        <p:spPr>
          <a:xfrm>
            <a:off x="645318" y="389333"/>
            <a:ext cx="5829300" cy="585788"/>
          </a:xfrm>
        </p:spPr>
        <p:txBody>
          <a:bodyPr>
            <a:noAutofit/>
          </a:bodyPr>
          <a:lstStyle/>
          <a:p>
            <a:pPr eaLnBrk="1" hangingPunct="1">
              <a:spcBef>
                <a:spcPct val="50000"/>
              </a:spcBef>
              <a:defRPr/>
            </a:pPr>
            <a:r>
              <a:rPr lang="en-US" altLang="zh-CN" dirty="0">
                <a:solidFill>
                  <a:srgbClr val="FF0000"/>
                </a:solidFill>
                <a:latin typeface="宋体" panose="02010600030101010101" pitchFamily="2" charset="-122"/>
                <a:ea typeface="宋体" panose="02010600030101010101" pitchFamily="2" charset="-122"/>
                <a:cs typeface="+mn-cs"/>
              </a:rPr>
              <a:t>RSA</a:t>
            </a:r>
            <a:r>
              <a:rPr lang="zh-CN" altLang="en-US" dirty="0">
                <a:solidFill>
                  <a:srgbClr val="FF0000"/>
                </a:solidFill>
                <a:latin typeface="宋体" panose="02010600030101010101" pitchFamily="2" charset="-122"/>
                <a:ea typeface="宋体" panose="02010600030101010101" pitchFamily="2" charset="-122"/>
                <a:cs typeface="+mn-cs"/>
              </a:rPr>
              <a:t>算法</a:t>
            </a:r>
            <a:endParaRPr lang="zh-CN" altLang="en-US" dirty="0">
              <a:solidFill>
                <a:srgbClr val="FF0000"/>
              </a:solidFill>
              <a:latin typeface="宋体" panose="02010600030101010101" pitchFamily="2" charset="-122"/>
              <a:ea typeface="宋体" panose="02010600030101010101" pitchFamily="2" charset="-122"/>
              <a:cs typeface="+mn-cs"/>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26720" y="619490"/>
            <a:ext cx="7854266" cy="684610"/>
          </a:xfrm>
        </p:spPr>
        <p:txBody>
          <a:bodyPr>
            <a:noAutofit/>
          </a:bodyPr>
          <a:lstStyle/>
          <a:p>
            <a:pPr eaLnBrk="1" hangingPunct="1"/>
            <a:r>
              <a:rPr lang="en-US" altLang="zh-CN" dirty="0">
                <a:solidFill>
                  <a:srgbClr val="FF0000"/>
                </a:solidFill>
                <a:latin typeface="Tahoma" panose="020B0604030504040204" pitchFamily="34" charset="0"/>
                <a:ea typeface="Tahoma" panose="020B0604030504040204" pitchFamily="34" charset="0"/>
                <a:cs typeface="Tahoma" panose="020B0604030504040204" pitchFamily="34" charset="0"/>
              </a:rPr>
              <a:t>RSA</a:t>
            </a:r>
            <a:r>
              <a:rPr lang="zh-CN" altLang="en-US" dirty="0">
                <a:solidFill>
                  <a:srgbClr val="FF0000"/>
                </a:solidFill>
                <a:latin typeface="宋体" panose="02010600030101010101" pitchFamily="2" charset="-122"/>
                <a:ea typeface="宋体" panose="02010600030101010101" pitchFamily="2" charset="-122"/>
              </a:rPr>
              <a:t>数学基础</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欧拉</a:t>
            </a:r>
            <a:r>
              <a:rPr lang="en-US" altLang="zh-CN" dirty="0">
                <a:solidFill>
                  <a:srgbClr val="FF0000"/>
                </a:solidFill>
                <a:latin typeface="Tahoma" panose="020B0604030504040204" pitchFamily="34" charset="0"/>
                <a:ea typeface="Tahoma" panose="020B0604030504040204" pitchFamily="34" charset="0"/>
                <a:cs typeface="Tahoma" panose="020B0604030504040204" pitchFamily="34" charset="0"/>
              </a:rPr>
              <a:t>(Euler)</a:t>
            </a:r>
            <a:r>
              <a:rPr lang="zh-CN" altLang="en-US" dirty="0">
                <a:solidFill>
                  <a:srgbClr val="FF0000"/>
                </a:solidFill>
                <a:latin typeface="宋体" panose="02010600030101010101" pitchFamily="2" charset="-122"/>
                <a:ea typeface="宋体" panose="02010600030101010101" pitchFamily="2" charset="-122"/>
              </a:rPr>
              <a:t>函数 </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35843" name="Rectangle 3"/>
              <p:cNvSpPr>
                <a:spLocks noGrp="1" noChangeArrowheads="1"/>
              </p:cNvSpPr>
              <p:nvPr>
                <p:ph idx="1"/>
              </p:nvPr>
            </p:nvSpPr>
            <p:spPr>
              <a:xfrm>
                <a:off x="426720" y="1815418"/>
                <a:ext cx="8290559" cy="3518297"/>
              </a:xfrm>
            </p:spPr>
            <p:txBody>
              <a:bodyPr>
                <a:noAutofit/>
              </a:bodyPr>
              <a:lstStyle/>
              <a:p>
                <a:pPr>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设</a:t>
                </a:r>
                <a14:m>
                  <m:oMath xmlns:m="http://schemas.openxmlformats.org/officeDocument/2006/math">
                    <m:r>
                      <a:rPr lang="zh-CN" altLang="en-US"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𝑚</m:t>
                    </m:r>
                    <m:r>
                      <a:rPr lang="en-US" altLang="zh-CN" sz="3200" i="1" dirty="0" smtClean="0">
                        <a:latin typeface="Cambria Math" panose="02040503050406030204" pitchFamily="18" charset="0"/>
                      </a:rPr>
                      <m:t>)</m:t>
                    </m:r>
                  </m:oMath>
                </a14:m>
                <a:r>
                  <a:rPr lang="zh-CN" altLang="en-US" sz="3200" dirty="0">
                    <a:latin typeface="宋体" panose="02010600030101010101" pitchFamily="2" charset="-122"/>
                    <a:ea typeface="宋体" panose="02010600030101010101" pitchFamily="2" charset="-122"/>
                  </a:rPr>
                  <a:t>为小于或等于</a:t>
                </a:r>
                <a14:m>
                  <m:oMath xmlns:m="http://schemas.openxmlformats.org/officeDocument/2006/math">
                    <m:r>
                      <a:rPr lang="en-US" altLang="zh-CN" sz="3200" i="1" dirty="0" smtClean="0">
                        <a:latin typeface="Cambria Math" panose="02040503050406030204" pitchFamily="18" charset="0"/>
                      </a:rPr>
                      <m:t>𝑚</m:t>
                    </m:r>
                  </m:oMath>
                </a14:m>
                <a:r>
                  <a:rPr lang="zh-CN" altLang="en-US" sz="3200" dirty="0">
                    <a:latin typeface="宋体" panose="02010600030101010101" pitchFamily="2" charset="-122"/>
                    <a:ea typeface="宋体" panose="02010600030101010101" pitchFamily="2" charset="-122"/>
                  </a:rPr>
                  <a:t>且与</a:t>
                </a:r>
                <a14:m>
                  <m:oMath xmlns:m="http://schemas.openxmlformats.org/officeDocument/2006/math">
                    <m:r>
                      <a:rPr lang="en-US" altLang="zh-CN" sz="3200" i="1" dirty="0" smtClean="0">
                        <a:latin typeface="Cambria Math" panose="02040503050406030204" pitchFamily="18" charset="0"/>
                      </a:rPr>
                      <m:t>𝑚</m:t>
                    </m:r>
                  </m:oMath>
                </a14:m>
                <a:r>
                  <a:rPr lang="zh-CN" altLang="en-US" sz="3200" dirty="0">
                    <a:latin typeface="宋体" panose="02010600030101010101" pitchFamily="2" charset="-122"/>
                    <a:ea typeface="宋体" panose="02010600030101010101" pitchFamily="2" charset="-122"/>
                  </a:rPr>
                  <a:t>互素的正整数个数，称</a:t>
                </a:r>
                <a14:m>
                  <m:oMath xmlns:m="http://schemas.openxmlformats.org/officeDocument/2006/math">
                    <m:r>
                      <a:rPr lang="zh-CN" altLang="en-US"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𝑚</m:t>
                    </m:r>
                    <m:r>
                      <a:rPr lang="en-US" altLang="zh-CN" sz="3200" i="1" dirty="0" smtClean="0">
                        <a:latin typeface="Cambria Math" panose="02040503050406030204" pitchFamily="18" charset="0"/>
                      </a:rPr>
                      <m:t>)</m:t>
                    </m:r>
                  </m:oMath>
                </a14:m>
                <a:r>
                  <a:rPr lang="zh-CN" altLang="en-US" sz="3200" dirty="0">
                    <a:latin typeface="宋体" panose="02010600030101010101" pitchFamily="2" charset="-122"/>
                    <a:ea typeface="宋体" panose="02010600030101010101" pitchFamily="2" charset="-122"/>
                  </a:rPr>
                  <a:t>为</a:t>
                </a:r>
                <a:r>
                  <a:rPr lang="zh-CN" altLang="en-US" sz="3200" b="1" dirty="0">
                    <a:latin typeface="宋体" panose="02010600030101010101" pitchFamily="2" charset="-122"/>
                    <a:ea typeface="宋体" panose="02010600030101010101" pitchFamily="2" charset="-122"/>
                  </a:rPr>
                  <a:t>欧拉</a:t>
                </a:r>
                <a:r>
                  <a:rPr lang="en-US" altLang="zh-CN" sz="3200" b="1" dirty="0"/>
                  <a:t>(</a:t>
                </a:r>
                <a:r>
                  <a:rPr lang="en-US" altLang="zh-CN" sz="3200" b="1" i="1" dirty="0"/>
                  <a:t>Euler</a:t>
                </a:r>
                <a:r>
                  <a:rPr lang="en-US" altLang="zh-CN" sz="3200" b="1" dirty="0"/>
                  <a:t>)</a:t>
                </a:r>
                <a:r>
                  <a:rPr lang="zh-CN" altLang="en-US" sz="3200" b="1" dirty="0">
                    <a:latin typeface="宋体" panose="02010600030101010101" pitchFamily="2" charset="-122"/>
                    <a:ea typeface="宋体" panose="02010600030101010101" pitchFamily="2" charset="-122"/>
                  </a:rPr>
                  <a:t>函数。</a:t>
                </a:r>
                <a:endParaRPr lang="zh-CN" altLang="en-US" sz="3200" dirty="0">
                  <a:latin typeface="宋体" panose="02010600030101010101" pitchFamily="2" charset="-122"/>
                  <a:ea typeface="宋体" panose="02010600030101010101" pitchFamily="2" charset="-122"/>
                </a:endParaRPr>
              </a:p>
              <a:p>
                <a:pPr>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例如，</a:t>
                </a:r>
                <a14:m>
                  <m:oMath xmlns:m="http://schemas.openxmlformats.org/officeDocument/2006/math">
                    <m:r>
                      <a:rPr lang="zh-CN" altLang="en-US"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3</m:t>
                    </m:r>
                    <m:r>
                      <a:rPr lang="en-US" altLang="zh-CN" sz="3200" i="1" dirty="0" smtClean="0">
                        <a:latin typeface="Cambria Math" panose="02040503050406030204" pitchFamily="18" charset="0"/>
                      </a:rPr>
                      <m:t>)</m:t>
                    </m:r>
                    <m:r>
                      <a:rPr lang="zh-CN" altLang="en-US" sz="3200" i="1" dirty="0" smtClean="0">
                        <a:latin typeface="Cambria Math" panose="02040503050406030204" pitchFamily="18" charset="0"/>
                      </a:rPr>
                      <m:t>＝</m:t>
                    </m:r>
                    <m:r>
                      <a:rPr lang="en-US" altLang="zh-CN" sz="3200" i="1" dirty="0" smtClean="0">
                        <a:latin typeface="Cambria Math" panose="02040503050406030204" pitchFamily="18" charset="0"/>
                      </a:rPr>
                      <m:t>2</m:t>
                    </m:r>
                  </m:oMath>
                </a14:m>
                <a:r>
                  <a:rPr lang="zh-CN" altLang="en-US" sz="3200" dirty="0">
                    <a:latin typeface="宋体" panose="02010600030101010101" pitchFamily="2" charset="-122"/>
                    <a:ea typeface="宋体" panose="02010600030101010101" pitchFamily="2" charset="-122"/>
                  </a:rPr>
                  <a:t>，</a:t>
                </a:r>
                <a14:m>
                  <m:oMath xmlns:m="http://schemas.openxmlformats.org/officeDocument/2006/math">
                    <m:r>
                      <a:rPr lang="zh-CN" altLang="en-US"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5</m:t>
                    </m:r>
                    <m:r>
                      <a:rPr lang="en-US" altLang="zh-CN" sz="3200" i="1" dirty="0" smtClean="0">
                        <a:latin typeface="Cambria Math" panose="02040503050406030204" pitchFamily="18" charset="0"/>
                      </a:rPr>
                      <m:t>)</m:t>
                    </m:r>
                    <m:r>
                      <a:rPr lang="zh-CN" altLang="en-US" sz="3200" i="1" dirty="0" smtClean="0">
                        <a:latin typeface="Cambria Math" panose="02040503050406030204" pitchFamily="18" charset="0"/>
                      </a:rPr>
                      <m:t>＝</m:t>
                    </m:r>
                    <m:r>
                      <a:rPr lang="en-US" altLang="zh-CN" sz="3200" i="1" dirty="0" smtClean="0">
                        <a:latin typeface="Cambria Math" panose="02040503050406030204" pitchFamily="18" charset="0"/>
                      </a:rPr>
                      <m:t>4</m:t>
                    </m:r>
                  </m:oMath>
                </a14:m>
                <a:r>
                  <a:rPr lang="zh-CN" altLang="en-US" sz="3200" dirty="0">
                    <a:latin typeface="宋体" panose="02010600030101010101" pitchFamily="2" charset="-122"/>
                    <a:ea typeface="宋体" panose="02010600030101010101" pitchFamily="2" charset="-122"/>
                  </a:rPr>
                  <a:t>，</a:t>
                </a:r>
                <a14:m>
                  <m:oMath xmlns:m="http://schemas.openxmlformats.org/officeDocument/2006/math">
                    <m:r>
                      <a:rPr lang="zh-CN" altLang="en-US"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8</m:t>
                    </m:r>
                    <m:r>
                      <a:rPr lang="en-US" altLang="zh-CN" sz="3200" i="1" dirty="0" smtClean="0">
                        <a:latin typeface="Cambria Math" panose="02040503050406030204" pitchFamily="18" charset="0"/>
                      </a:rPr>
                      <m:t>)</m:t>
                    </m:r>
                    <m:r>
                      <a:rPr lang="zh-CN" altLang="en-US" sz="3200" i="1" dirty="0" smtClean="0">
                        <a:latin typeface="Cambria Math" panose="02040503050406030204" pitchFamily="18" charset="0"/>
                      </a:rPr>
                      <m:t>＝</m:t>
                    </m:r>
                    <m:r>
                      <a:rPr lang="en-US" altLang="zh-CN" sz="3200" i="1" dirty="0" smtClean="0">
                        <a:latin typeface="Cambria Math" panose="02040503050406030204" pitchFamily="18" charset="0"/>
                      </a:rPr>
                      <m:t>4</m:t>
                    </m:r>
                  </m:oMath>
                </a14:m>
                <a:r>
                  <a:rPr lang="zh-CN" altLang="en-US" sz="3200" dirty="0">
                    <a:latin typeface="宋体" panose="02010600030101010101" pitchFamily="2" charset="-122"/>
                    <a:ea typeface="宋体" panose="02010600030101010101" pitchFamily="2" charset="-122"/>
                  </a:rPr>
                  <a:t>。</a:t>
                </a:r>
                <a:endParaRPr lang="zh-CN" altLang="en-US" sz="3200" dirty="0">
                  <a:latin typeface="宋体" panose="02010600030101010101" pitchFamily="2" charset="-122"/>
                  <a:ea typeface="宋体" panose="02010600030101010101" pitchFamily="2" charset="-122"/>
                </a:endParaRPr>
              </a:p>
              <a:p>
                <a:pPr>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显然，当</a:t>
                </a:r>
                <a14:m>
                  <m:oMath xmlns:m="http://schemas.openxmlformats.org/officeDocument/2006/math">
                    <m:r>
                      <a:rPr lang="en-US" altLang="zh-CN" sz="3200" i="1" dirty="0" smtClean="0">
                        <a:latin typeface="Cambria Math" panose="02040503050406030204" pitchFamily="18" charset="0"/>
                      </a:rPr>
                      <m:t>𝑝</m:t>
                    </m:r>
                  </m:oMath>
                </a14:m>
                <a:r>
                  <a:rPr lang="zh-CN" altLang="en-US" sz="3200" dirty="0">
                    <a:latin typeface="宋体" panose="02010600030101010101" pitchFamily="2" charset="-122"/>
                    <a:ea typeface="宋体" panose="02010600030101010101" pitchFamily="2" charset="-122"/>
                  </a:rPr>
                  <a:t>为素数时，</a:t>
                </a:r>
                <a14:m>
                  <m:oMath xmlns:m="http://schemas.openxmlformats.org/officeDocument/2006/math">
                    <m:r>
                      <a:rPr lang="zh-CN" altLang="en-US"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𝑝</m:t>
                    </m:r>
                    <m:r>
                      <a:rPr lang="en-US" altLang="zh-CN" sz="3200" i="1" dirty="0" smtClean="0">
                        <a:latin typeface="Cambria Math" panose="02040503050406030204" pitchFamily="18" charset="0"/>
                      </a:rPr>
                      <m:t>)</m:t>
                    </m:r>
                    <m:r>
                      <a:rPr lang="zh-CN" altLang="en-US" sz="3200" i="1" dirty="0" smtClean="0">
                        <a:latin typeface="Cambria Math" panose="02040503050406030204" pitchFamily="18" charset="0"/>
                      </a:rPr>
                      <m:t>＝</m:t>
                    </m:r>
                    <m:r>
                      <a:rPr lang="en-US" altLang="zh-CN" sz="3200" i="1" dirty="0" smtClean="0">
                        <a:latin typeface="Cambria Math" panose="02040503050406030204" pitchFamily="18" charset="0"/>
                      </a:rPr>
                      <m:t>𝑝</m:t>
                    </m:r>
                    <m:r>
                      <a:rPr lang="zh-CN" altLang="en-US" sz="3200" i="1" dirty="0" smtClean="0">
                        <a:latin typeface="Cambria Math" panose="02040503050406030204" pitchFamily="18" charset="0"/>
                      </a:rPr>
                      <m:t>－</m:t>
                    </m:r>
                    <m:r>
                      <a:rPr lang="en-US" altLang="zh-CN" sz="3200" i="1" dirty="0" smtClean="0">
                        <a:latin typeface="Cambria Math" panose="02040503050406030204" pitchFamily="18" charset="0"/>
                      </a:rPr>
                      <m:t>1</m:t>
                    </m:r>
                  </m:oMath>
                </a14:m>
                <a:r>
                  <a:rPr lang="zh-CN" altLang="en-US" sz="3200" dirty="0">
                    <a:latin typeface="宋体" panose="02010600030101010101" pitchFamily="2" charset="-122"/>
                    <a:ea typeface="宋体" panose="02010600030101010101" pitchFamily="2" charset="-122"/>
                  </a:rPr>
                  <a:t>。 </a:t>
                </a:r>
                <a:endParaRPr lang="zh-CN" altLang="en-US" sz="3200" dirty="0">
                  <a:latin typeface="宋体" panose="02010600030101010101" pitchFamily="2" charset="-122"/>
                  <a:ea typeface="宋体" panose="02010600030101010101" pitchFamily="2" charset="-122"/>
                </a:endParaRPr>
              </a:p>
            </p:txBody>
          </p:sp>
        </mc:Choice>
        <mc:Fallback>
          <p:sp>
            <p:nvSpPr>
              <p:cNvPr id="35843" name="Rectangle 3"/>
              <p:cNvSpPr>
                <a:spLocks noRot="1" noChangeAspect="1" noMove="1" noResize="1" noEditPoints="1" noAdjustHandles="1" noChangeArrowheads="1" noChangeShapeType="1" noTextEdit="1"/>
              </p:cNvSpPr>
              <p:nvPr>
                <p:ph idx="1"/>
              </p:nvPr>
            </p:nvSpPr>
            <p:spPr>
              <a:xfrm>
                <a:off x="426720" y="1815418"/>
                <a:ext cx="8290559" cy="3518297"/>
              </a:xfrm>
              <a:blipFill rotWithShape="1">
                <a:blip r:embed="rId1"/>
                <a:stretch>
                  <a:fillRect t="-17" r="8" b="10"/>
                </a:stretch>
              </a:blipFill>
            </p:spPr>
            <p:txBody>
              <a:bodyPr/>
              <a:lstStyle/>
              <a:p>
                <a:r>
                  <a:rPr lang="zh-CN" altLang="en-US">
                    <a:noFill/>
                  </a:rPr>
                  <a:t> </a:t>
                </a:r>
              </a:p>
            </p:txBody>
          </p:sp>
        </mc:Fallback>
      </mc:AlternateContent>
      <p:sp>
        <p:nvSpPr>
          <p:cNvPr id="3584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24DC136-0363-4500-8FA9-DA9A05F01201}" type="slidenum">
              <a:rPr lang="zh-CN" altLang="en-US" sz="1050"/>
            </a:fld>
            <a:endParaRPr lang="en-US" altLang="zh-CN" sz="105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31648" y="675480"/>
            <a:ext cx="6473429" cy="683419"/>
          </a:xfrm>
        </p:spPr>
        <p:txBody>
          <a:bodyPr>
            <a:noAutofit/>
          </a:bodyPr>
          <a:lstStyle/>
          <a:p>
            <a:pPr eaLnBrk="1" hangingPunct="1"/>
            <a:r>
              <a:rPr lang="zh-CN" altLang="en-US" dirty="0">
                <a:solidFill>
                  <a:srgbClr val="FF0000"/>
                </a:solidFill>
                <a:latin typeface="宋体" panose="02010600030101010101" pitchFamily="2" charset="-122"/>
                <a:ea typeface="宋体" panose="02010600030101010101" pitchFamily="2" charset="-122"/>
              </a:rPr>
              <a:t>关于欧拉函数的重要结论</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33795" name="Rectangle 3"/>
              <p:cNvSpPr>
                <a:spLocks noGrp="1" noChangeArrowheads="1"/>
              </p:cNvSpPr>
              <p:nvPr>
                <p:ph idx="1"/>
              </p:nvPr>
            </p:nvSpPr>
            <p:spPr>
              <a:xfrm>
                <a:off x="231648" y="1916906"/>
                <a:ext cx="8656320" cy="3539729"/>
              </a:xfrm>
            </p:spPr>
            <p:txBody>
              <a:bodyPr/>
              <a:lstStyle/>
              <a:p>
                <a:pPr algn="just">
                  <a:buClr>
                    <a:schemeClr val="accent1"/>
                  </a:buClr>
                  <a:buSzPct val="60000"/>
                  <a:buFont typeface="Wingdings" panose="05000000000000000000" pitchFamily="2" charset="2"/>
                  <a:buChar char="n"/>
                </a:pPr>
                <a:r>
                  <a:rPr lang="zh-CN" altLang="en-US" sz="3200" dirty="0">
                    <a:latin typeface="Times New Roman" panose="02020603050405020304" pitchFamily="18" charset="0"/>
                  </a:rPr>
                  <a:t>若</a:t>
                </a:r>
                <a14:m>
                  <m:oMath xmlns:m="http://schemas.openxmlformats.org/officeDocument/2006/math">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1</m:t>
                    </m:r>
                    <m:r>
                      <m:rPr>
                        <m:nor/>
                      </m:rPr>
                      <a:rPr lang="en-US" altLang="zh-CN" sz="3200" i="1" dirty="0">
                        <a:latin typeface="Times New Roman" panose="02020603050405020304" pitchFamily="18" charset="0"/>
                      </a:rPr>
                      <m:t>,</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2</m:t>
                    </m:r>
                    <m:r>
                      <a:rPr lang="en-US" altLang="zh-CN" sz="3200" i="1" dirty="0" smtClean="0">
                        <a:latin typeface="Cambria Math" panose="02040503050406030204" pitchFamily="18" charset="0"/>
                      </a:rPr>
                      <m:t>)</m:t>
                    </m:r>
                    <m:r>
                      <a:rPr lang="zh-CN" altLang="en-US" sz="3200" i="1" dirty="0" smtClean="0">
                        <a:latin typeface="Cambria Math" panose="02040503050406030204" pitchFamily="18" charset="0"/>
                      </a:rPr>
                      <m:t>＝</m:t>
                    </m:r>
                    <m:r>
                      <a:rPr lang="en-US" altLang="zh-CN" sz="3200" i="1" dirty="0" smtClean="0">
                        <a:latin typeface="Cambria Math" panose="02040503050406030204" pitchFamily="18" charset="0"/>
                      </a:rPr>
                      <m:t>1</m:t>
                    </m:r>
                  </m:oMath>
                </a14:m>
                <a:r>
                  <a:rPr lang="zh-CN" altLang="en-US" sz="3200" dirty="0">
                    <a:latin typeface="Times New Roman" panose="02020603050405020304" pitchFamily="18" charset="0"/>
                  </a:rPr>
                  <a:t>，则</a:t>
                </a:r>
                <a14:m>
                  <m:oMath xmlns:m="http://schemas.openxmlformats.org/officeDocument/2006/math">
                    <m:r>
                      <a:rPr lang="zh-CN" altLang="en-US"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1</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2</m:t>
                    </m:r>
                    <m:r>
                      <a:rPr lang="en-US" altLang="zh-CN" sz="3200" i="1" dirty="0" smtClean="0">
                        <a:latin typeface="Cambria Math" panose="02040503050406030204" pitchFamily="18" charset="0"/>
                      </a:rPr>
                      <m:t>)</m:t>
                    </m:r>
                    <m:r>
                      <a:rPr lang="zh-CN" altLang="en-US" sz="3200" i="1" dirty="0" smtClean="0">
                        <a:latin typeface="Cambria Math" panose="02040503050406030204" pitchFamily="18" charset="0"/>
                      </a:rPr>
                      <m:t>＝</m:t>
                    </m:r>
                    <m:r>
                      <a:rPr lang="zh-CN" altLang="en-US"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1</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2</m:t>
                    </m:r>
                    <m:r>
                      <a:rPr lang="en-US" altLang="zh-CN" sz="3200" i="1" dirty="0" smtClean="0">
                        <a:latin typeface="Cambria Math" panose="02040503050406030204" pitchFamily="18" charset="0"/>
                      </a:rPr>
                      <m:t>)</m:t>
                    </m:r>
                  </m:oMath>
                </a14:m>
                <a:r>
                  <a:rPr lang="zh-CN" altLang="en-US" sz="3200" dirty="0">
                    <a:latin typeface="Times New Roman" panose="02020603050405020304" pitchFamily="18" charset="0"/>
                  </a:rPr>
                  <a:t>。</a:t>
                </a:r>
                <a:endParaRPr lang="en-CA" altLang="zh-CN" sz="3200" dirty="0">
                  <a:latin typeface="Times New Roman" panose="02020603050405020304" pitchFamily="18" charset="0"/>
                </a:endParaRPr>
              </a:p>
              <a:p>
                <a:pPr algn="just">
                  <a:buClr>
                    <a:schemeClr val="accent1"/>
                  </a:buClr>
                  <a:buSzPct val="60000"/>
                  <a:buFont typeface="Wingdings" panose="05000000000000000000" pitchFamily="2" charset="2"/>
                  <a:buChar char="n"/>
                </a:pPr>
                <a:r>
                  <a:rPr lang="zh-CN" altLang="en-US" sz="3200" dirty="0">
                    <a:latin typeface="Times New Roman" panose="02020603050405020304" pitchFamily="18" charset="0"/>
                  </a:rPr>
                  <a:t>当</a:t>
                </a:r>
                <a14:m>
                  <m:oMath xmlns:m="http://schemas.openxmlformats.org/officeDocument/2006/math">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1</m:t>
                    </m:r>
                    <m:r>
                      <m:rPr>
                        <m:nor/>
                      </m:rPr>
                      <a:rPr lang="en-US" altLang="zh-CN" sz="3200" i="1" dirty="0">
                        <a:latin typeface="Times New Roman" panose="02020603050405020304" pitchFamily="18" charset="0"/>
                      </a:rPr>
                      <m:t>,</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2</m:t>
                    </m:r>
                  </m:oMath>
                </a14:m>
                <a:r>
                  <a:rPr lang="zh-CN" altLang="en-US" sz="3200" dirty="0">
                    <a:latin typeface="Times New Roman" panose="02020603050405020304" pitchFamily="18" charset="0"/>
                  </a:rPr>
                  <a:t>都为素数，</a:t>
                </a:r>
                <a14:m>
                  <m:oMath xmlns:m="http://schemas.openxmlformats.org/officeDocument/2006/math">
                    <m:r>
                      <a:rPr lang="zh-CN" altLang="en-US"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1</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2</m:t>
                    </m:r>
                    <m:r>
                      <a:rPr lang="en-US" altLang="zh-CN" sz="3200" i="1" dirty="0" smtClean="0">
                        <a:latin typeface="Cambria Math" panose="02040503050406030204" pitchFamily="18" charset="0"/>
                      </a:rPr>
                      <m:t>)</m:t>
                    </m:r>
                    <m:r>
                      <a:rPr lang="zh-CN" altLang="en-US" sz="3200" i="1" dirty="0" smtClean="0">
                        <a:latin typeface="Cambria Math" panose="02040503050406030204" pitchFamily="18" charset="0"/>
                      </a:rPr>
                      <m:t>＝</m:t>
                    </m:r>
                    <m:r>
                      <a:rPr lang="zh-CN" altLang="en-US"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1</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sym typeface="Symbol" panose="05050102010706020507" pitchFamily="18" charset="2"/>
                      </a:rPr>
                      <m:t></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2</m:t>
                    </m:r>
                    <m:r>
                      <a:rPr lang="en-US" altLang="zh-CN" sz="3200" i="1" dirty="0" smtClean="0">
                        <a:latin typeface="Cambria Math" panose="02040503050406030204" pitchFamily="18" charset="0"/>
                      </a:rPr>
                      <m:t>) </m:t>
                    </m:r>
                    <m:r>
                      <a:rPr lang="zh-CN" altLang="en-US" sz="3200" i="1" dirty="0" smtClean="0">
                        <a:latin typeface="Cambria Math" panose="02040503050406030204" pitchFamily="18" charset="0"/>
                      </a:rPr>
                      <m:t>＝</m:t>
                    </m:r>
                    <m:r>
                      <a:rPr lang="zh-CN" altLang="en-US" sz="3200" i="1" dirty="0" smtClean="0">
                        <a:latin typeface="Cambria Math" panose="02040503050406030204" pitchFamily="18" charset="0"/>
                      </a:rPr>
                      <m:t> (</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1</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1</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𝑚</m:t>
                    </m:r>
                    <m:r>
                      <a:rPr lang="en-US" altLang="zh-CN" sz="3200" i="1" baseline="-25000" dirty="0" smtClean="0">
                        <a:latin typeface="Cambria Math" panose="02040503050406030204" pitchFamily="18" charset="0"/>
                      </a:rPr>
                      <m:t>2</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1</m:t>
                    </m:r>
                    <m:r>
                      <a:rPr lang="en-US" altLang="zh-CN" sz="3200" i="1" dirty="0" smtClean="0">
                        <a:latin typeface="Cambria Math" panose="02040503050406030204" pitchFamily="18" charset="0"/>
                      </a:rPr>
                      <m:t>).</m:t>
                    </m:r>
                  </m:oMath>
                </a14:m>
                <a:endParaRPr lang="en-US" altLang="zh-CN" sz="3200" dirty="0">
                  <a:latin typeface="Times New Roman" panose="02020603050405020304" pitchFamily="18" charset="0"/>
                </a:endParaRPr>
              </a:p>
              <a:p>
                <a:pPr lvl="1" algn="just">
                  <a:buClr>
                    <a:srgbClr val="FF0000"/>
                  </a:buClr>
                  <a:buSzPct val="600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例如</a:t>
                </a:r>
                <a14:m>
                  <m:oMath xmlns:m="http://schemas.openxmlformats.org/officeDocument/2006/math">
                    <m:r>
                      <a:rPr lang="zh-CN" altLang="en-US" sz="2800" i="1" dirty="0">
                        <a:latin typeface="Cambria Math" panose="02040503050406030204" pitchFamily="18" charset="0"/>
                      </a:rPr>
                      <m:t>，</m:t>
                    </m:r>
                    <m:r>
                      <a:rPr lang="zh-CN" altLang="en-US" sz="2800" i="1" dirty="0" smtClean="0">
                        <a:latin typeface="Cambria Math" panose="02040503050406030204" pitchFamily="18" charset="0"/>
                        <a:sym typeface="Symbol" panose="05050102010706020507" pitchFamily="18" charset="2"/>
                      </a:rPr>
                      <m:t></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15</m:t>
                    </m:r>
                    <m:r>
                      <a:rPr lang="en-US" altLang="zh-CN" sz="2800" i="1" dirty="0" smtClean="0">
                        <a:latin typeface="Cambria Math" panose="02040503050406030204" pitchFamily="18" charset="0"/>
                      </a:rPr>
                      <m:t>)= </m:t>
                    </m:r>
                    <m:r>
                      <a:rPr lang="en-US" altLang="zh-CN" sz="2800" i="1" dirty="0" smtClean="0">
                        <a:latin typeface="Cambria Math" panose="02040503050406030204" pitchFamily="18" charset="0"/>
                        <a:sym typeface="Symbol" panose="05050102010706020507" pitchFamily="18" charset="2"/>
                      </a:rPr>
                      <m:t></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3</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sym typeface="Symbol" panose="05050102010706020507" pitchFamily="18" charset="2"/>
                      </a:rPr>
                      <m:t></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5</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2</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4</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8</m:t>
                    </m:r>
                  </m:oMath>
                </a14:m>
                <a:r>
                  <a:rPr lang="en-US" altLang="zh-CN" sz="2800" dirty="0">
                    <a:latin typeface="Times New Roman" panose="02020603050405020304" pitchFamily="18" charset="0"/>
                  </a:rPr>
                  <a:t>. </a:t>
                </a:r>
                <a:r>
                  <a:rPr lang="zh-CN" altLang="en-US" sz="2800" dirty="0">
                    <a:latin typeface="宋体" panose="02010600030101010101" pitchFamily="2" charset="-122"/>
                    <a:ea typeface="宋体" panose="02010600030101010101" pitchFamily="2" charset="-122"/>
                  </a:rPr>
                  <a:t>实际上，这些数是</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1</m:t>
                    </m:r>
                    <m:r>
                      <a:rPr lang="zh-CN" altLang="en-US"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2</m:t>
                    </m:r>
                    <m:r>
                      <a:rPr lang="zh-CN" altLang="en-US"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4</m:t>
                    </m:r>
                    <m:r>
                      <a:rPr lang="zh-CN" altLang="en-US"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7</m:t>
                    </m:r>
                    <m:r>
                      <a:rPr lang="zh-CN" altLang="en-US"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8</m:t>
                    </m:r>
                    <m:r>
                      <a:rPr lang="zh-CN" altLang="en-US"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11</m:t>
                    </m:r>
                    <m:r>
                      <a:rPr lang="zh-CN" altLang="en-US"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13</m:t>
                    </m:r>
                    <m:r>
                      <a:rPr lang="zh-CN" altLang="en-US"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14</m:t>
                    </m:r>
                    <m:r>
                      <a:rPr lang="zh-CN" altLang="en-US" sz="2800" i="1" dirty="0" smtClean="0">
                        <a:latin typeface="Cambria Math" panose="02040503050406030204" pitchFamily="18" charset="0"/>
                        <a:ea typeface="宋体" panose="02010600030101010101" pitchFamily="2" charset="-122"/>
                      </a:rPr>
                      <m:t>，</m:t>
                    </m:r>
                  </m:oMath>
                </a14:m>
                <a:r>
                  <a:rPr lang="zh-CN" altLang="en-US" sz="2800" dirty="0">
                    <a:latin typeface="宋体" panose="02010600030101010101" pitchFamily="2" charset="-122"/>
                    <a:ea typeface="宋体" panose="02010600030101010101" pitchFamily="2" charset="-122"/>
                  </a:rPr>
                  <a:t>共</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8</m:t>
                    </m:r>
                  </m:oMath>
                </a14:m>
                <a:r>
                  <a:rPr lang="zh-CN" altLang="en-US" sz="2800" dirty="0">
                    <a:latin typeface="宋体" panose="02010600030101010101" pitchFamily="2" charset="-122"/>
                    <a:ea typeface="宋体" panose="02010600030101010101" pitchFamily="2" charset="-122"/>
                  </a:rPr>
                  <a:t>个。</a:t>
                </a:r>
                <a:endParaRPr lang="zh-CN" altLang="en-US" sz="2800" dirty="0">
                  <a:latin typeface="宋体" panose="02010600030101010101" pitchFamily="2" charset="-122"/>
                  <a:ea typeface="宋体" panose="02010600030101010101" pitchFamily="2" charset="-122"/>
                </a:endParaRPr>
              </a:p>
            </p:txBody>
          </p:sp>
        </mc:Choice>
        <mc:Fallback>
          <p:sp>
            <p:nvSpPr>
              <p:cNvPr id="33795" name="Rectangle 3"/>
              <p:cNvSpPr>
                <a:spLocks noRot="1" noChangeAspect="1" noMove="1" noResize="1" noEditPoints="1" noAdjustHandles="1" noChangeArrowheads="1" noChangeShapeType="1" noTextEdit="1"/>
              </p:cNvSpPr>
              <p:nvPr>
                <p:ph idx="1"/>
              </p:nvPr>
            </p:nvSpPr>
            <p:spPr>
              <a:xfrm>
                <a:off x="231648" y="1916906"/>
                <a:ext cx="8656320" cy="3539729"/>
              </a:xfrm>
              <a:blipFill rotWithShape="1">
                <a:blip r:embed="rId1"/>
                <a:stretch>
                  <a:fillRect l="-6" t="-13" r="-1689" b="2"/>
                </a:stretch>
              </a:blipFill>
            </p:spPr>
            <p:txBody>
              <a:bodyPr/>
              <a:lstStyle/>
              <a:p>
                <a:r>
                  <a:rPr lang="zh-CN" altLang="en-US">
                    <a:noFill/>
                  </a:rPr>
                  <a:t> </a:t>
                </a:r>
              </a:p>
            </p:txBody>
          </p:sp>
        </mc:Fallback>
      </mc:AlternateContent>
      <p:sp>
        <p:nvSpPr>
          <p:cNvPr id="3686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CF05B43-84B0-42BA-A427-9C04DD583E03}" type="slidenum">
              <a:rPr lang="zh-CN" altLang="en-US" sz="1050"/>
            </a:fld>
            <a:endParaRPr lang="en-US" altLang="zh-CN"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631031"/>
            <a:ext cx="8327136" cy="628650"/>
          </a:xfrm>
        </p:spPr>
        <p:txBody>
          <a:bodyPr>
            <a:noAutofit/>
          </a:bodyPr>
          <a:lstStyle/>
          <a:p>
            <a:pPr eaLnBrk="1" hangingPunct="1"/>
            <a:r>
              <a:rPr lang="zh-CN" altLang="en-US" dirty="0">
                <a:solidFill>
                  <a:srgbClr val="FF0000"/>
                </a:solidFill>
                <a:latin typeface="宋体" panose="02010600030101010101" pitchFamily="2" charset="-122"/>
                <a:ea typeface="宋体" panose="02010600030101010101" pitchFamily="2" charset="-122"/>
              </a:rPr>
              <a:t>欧拉定理与费马</a:t>
            </a:r>
            <a:r>
              <a:rPr lang="en-US" altLang="zh-CN" dirty="0">
                <a:solidFill>
                  <a:srgbClr val="FF0000"/>
                </a:solidFill>
                <a:latin typeface="Tahoma" panose="020B0604030504040204" pitchFamily="34" charset="0"/>
                <a:ea typeface="Tahoma" panose="020B0604030504040204" pitchFamily="34" charset="0"/>
                <a:cs typeface="Tahoma" panose="020B0604030504040204" pitchFamily="34" charset="0"/>
              </a:rPr>
              <a:t>(Fermat)</a:t>
            </a:r>
            <a:r>
              <a:rPr lang="zh-CN" altLang="en-US" dirty="0">
                <a:solidFill>
                  <a:srgbClr val="FF0000"/>
                </a:solidFill>
                <a:latin typeface="宋体" panose="02010600030101010101" pitchFamily="2" charset="-122"/>
                <a:ea typeface="宋体" panose="02010600030101010101" pitchFamily="2" charset="-122"/>
              </a:rPr>
              <a:t>定理 </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34819" name="Rectangle 3"/>
              <p:cNvSpPr>
                <a:spLocks noGrp="1" noChangeArrowheads="1"/>
              </p:cNvSpPr>
              <p:nvPr>
                <p:ph idx="1"/>
              </p:nvPr>
            </p:nvSpPr>
            <p:spPr>
              <a:xfrm>
                <a:off x="0" y="1818894"/>
                <a:ext cx="9144000" cy="4093750"/>
              </a:xfrm>
            </p:spPr>
            <p:txBody>
              <a:bodyPr>
                <a:normAutofit fontScale="92500" lnSpcReduction="10000"/>
              </a:bodyPr>
              <a:lstStyle/>
              <a:p>
                <a:pPr algn="just">
                  <a:buClr>
                    <a:schemeClr val="accent1"/>
                  </a:buClr>
                  <a:buSzPct val="60000"/>
                  <a:buFont typeface="Wingdings" panose="05000000000000000000" pitchFamily="2" charset="2"/>
                  <a:buChar char="n"/>
                </a:pPr>
                <a:r>
                  <a:rPr lang="zh-CN" altLang="en-US" sz="3500" b="1" dirty="0">
                    <a:latin typeface="宋体" panose="02010600030101010101" pitchFamily="2" charset="-122"/>
                    <a:ea typeface="宋体" panose="02010600030101010101" pitchFamily="2" charset="-122"/>
                  </a:rPr>
                  <a:t>欧拉定理</a:t>
                </a:r>
                <a:r>
                  <a:rPr lang="zh-CN" altLang="en-US" sz="3500" dirty="0">
                    <a:latin typeface="宋体" panose="02010600030101010101" pitchFamily="2" charset="-122"/>
                    <a:ea typeface="宋体" panose="02010600030101010101" pitchFamily="2" charset="-122"/>
                  </a:rPr>
                  <a:t> </a:t>
                </a:r>
                <a:endParaRPr lang="en-CA" altLang="zh-CN" sz="3500" dirty="0">
                  <a:latin typeface="宋体" panose="02010600030101010101" pitchFamily="2" charset="-122"/>
                  <a:ea typeface="宋体" panose="02010600030101010101" pitchFamily="2" charset="-122"/>
                </a:endParaRPr>
              </a:p>
              <a:p>
                <a:pPr lvl="1" algn="just">
                  <a:buClr>
                    <a:srgbClr val="FF0000"/>
                  </a:buClr>
                  <a:buSzPct val="60000"/>
                  <a:buFont typeface="Wingdings" panose="05000000000000000000" pitchFamily="2" charset="2"/>
                  <a:buChar char="n"/>
                </a:pPr>
                <a:r>
                  <a:rPr lang="zh-CN" altLang="en-US" sz="2600" dirty="0">
                    <a:latin typeface="Times New Roman" panose="02020603050405020304" pitchFamily="18" charset="0"/>
                  </a:rPr>
                  <a:t>设</a:t>
                </a:r>
                <a14:m>
                  <m:oMath xmlns:m="http://schemas.openxmlformats.org/officeDocument/2006/math">
                    <m:r>
                      <a:rPr lang="en-US" altLang="zh-CN" sz="2600" i="1" dirty="0" smtClean="0">
                        <a:latin typeface="Cambria Math" panose="02040503050406030204" pitchFamily="18" charset="0"/>
                      </a:rPr>
                      <m:t>𝑛</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2</m:t>
                    </m:r>
                  </m:oMath>
                </a14:m>
                <a:r>
                  <a:rPr lang="zh-CN" altLang="en-US" sz="2600" dirty="0">
                    <a:latin typeface="Times New Roman" panose="02020603050405020304" pitchFamily="18" charset="0"/>
                  </a:rPr>
                  <a:t>且</a:t>
                </a:r>
                <a14:m>
                  <m:oMath xmlns:m="http://schemas.openxmlformats.org/officeDocument/2006/math">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𝑎</m:t>
                    </m:r>
                    <m:r>
                      <a:rPr lang="en-US" altLang="zh-CN" sz="2600" b="0" i="1" dirty="0" smtClean="0">
                        <a:latin typeface="Cambria Math" panose="02040503050406030204" pitchFamily="18" charset="0"/>
                      </a:rPr>
                      <m:t>,</m:t>
                    </m:r>
                    <m:r>
                      <a:rPr lang="en-US" altLang="zh-CN" sz="2600" i="1" dirty="0" smtClean="0">
                        <a:latin typeface="Cambria Math" panose="02040503050406030204" pitchFamily="18" charset="0"/>
                      </a:rPr>
                      <m:t>𝑛</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m:t>
                    </m:r>
                    <m:r>
                      <a:rPr lang="en-US" altLang="zh-CN" sz="2600" i="1" dirty="0" smtClean="0">
                        <a:latin typeface="Cambria Math" panose="02040503050406030204" pitchFamily="18" charset="0"/>
                      </a:rPr>
                      <m:t>1</m:t>
                    </m:r>
                  </m:oMath>
                </a14:m>
                <a:r>
                  <a:rPr lang="zh-CN" altLang="en-US" sz="2600" dirty="0">
                    <a:latin typeface="Times New Roman" panose="02020603050405020304" pitchFamily="18" charset="0"/>
                  </a:rPr>
                  <a:t>，则</a:t>
                </a:r>
                <a14:m>
                  <m:oMath xmlns:m="http://schemas.openxmlformats.org/officeDocument/2006/math">
                    <m:sSup>
                      <m:sSupPr>
                        <m:ctrlPr>
                          <a:rPr lang="en-US" altLang="zh-CN" sz="2600" i="1" dirty="0" smtClean="0">
                            <a:latin typeface="Cambria Math" panose="02040503050406030204" pitchFamily="18" charset="0"/>
                            <a:sym typeface="Symbol" panose="05050102010706020507" pitchFamily="18" charset="2"/>
                          </a:rPr>
                        </m:ctrlPr>
                      </m:sSupPr>
                      <m:e>
                        <m:r>
                          <a:rPr lang="en-US" altLang="zh-CN" sz="2600" b="0" i="1" dirty="0" smtClean="0">
                            <a:latin typeface="Cambria Math" panose="02040503050406030204" pitchFamily="18" charset="0"/>
                            <a:sym typeface="Symbol" panose="05050102010706020507" pitchFamily="18" charset="2"/>
                          </a:rPr>
                          <m:t>𝑎</m:t>
                        </m:r>
                      </m:e>
                      <m:sup>
                        <m:r>
                          <a:rPr lang="zh-CN" altLang="en-US" sz="2600" i="1" dirty="0" smtClean="0">
                            <a:latin typeface="Cambria Math" panose="02040503050406030204" pitchFamily="18" charset="0"/>
                            <a:sym typeface="Symbol" panose="05050102010706020507" pitchFamily="18" charset="2"/>
                          </a:rPr>
                          <m:t>𝜑</m:t>
                        </m:r>
                        <m:r>
                          <a:rPr lang="en-US" altLang="zh-CN" sz="2600" b="0" i="1" dirty="0" smtClean="0">
                            <a:latin typeface="Cambria Math" panose="02040503050406030204" pitchFamily="18" charset="0"/>
                            <a:sym typeface="Symbol" panose="05050102010706020507" pitchFamily="18" charset="2"/>
                          </a:rPr>
                          <m:t>(</m:t>
                        </m:r>
                        <m:r>
                          <a:rPr lang="en-US" altLang="zh-CN" sz="2600" b="0" i="1" dirty="0" smtClean="0">
                            <a:latin typeface="Cambria Math" panose="02040503050406030204" pitchFamily="18" charset="0"/>
                            <a:sym typeface="Symbol" panose="05050102010706020507" pitchFamily="18" charset="2"/>
                          </a:rPr>
                          <m:t>𝑛</m:t>
                        </m:r>
                        <m:r>
                          <a:rPr lang="en-US" altLang="zh-CN" sz="2600" b="0" i="1" dirty="0" smtClean="0">
                            <a:latin typeface="Cambria Math" panose="02040503050406030204" pitchFamily="18" charset="0"/>
                            <a:sym typeface="Symbol" panose="05050102010706020507" pitchFamily="18" charset="2"/>
                          </a:rPr>
                          <m:t>)</m:t>
                        </m:r>
                      </m:sup>
                    </m:sSup>
                    <m:r>
                      <a:rPr lang="en-US" altLang="zh-CN" sz="2600" i="1" dirty="0" smtClean="0">
                        <a:latin typeface="Cambria Math" panose="02040503050406030204" pitchFamily="18" charset="0"/>
                        <a:sym typeface="Symbol" panose="05050102010706020507" pitchFamily="18" charset="2"/>
                      </a:rPr>
                      <m:t></m:t>
                    </m:r>
                    <m:r>
                      <a:rPr lang="en-US" altLang="zh-CN" sz="2600" i="1" dirty="0" smtClean="0">
                        <a:latin typeface="Cambria Math" panose="02040503050406030204" pitchFamily="18" charset="0"/>
                      </a:rPr>
                      <m:t>1</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𝑚𝑜𝑑</m:t>
                    </m:r>
                    <m:r>
                      <a:rPr lang="en-US" altLang="zh-CN" sz="2600" i="1" dirty="0" smtClean="0">
                        <a:latin typeface="Cambria Math" panose="02040503050406030204" pitchFamily="18" charset="0"/>
                      </a:rPr>
                      <m:t> </m:t>
                    </m:r>
                    <m:r>
                      <a:rPr lang="en-US" altLang="zh-CN" sz="2600" i="1" dirty="0" smtClean="0">
                        <a:latin typeface="Cambria Math" panose="02040503050406030204" pitchFamily="18" charset="0"/>
                      </a:rPr>
                      <m:t>𝑛</m:t>
                    </m:r>
                    <m:r>
                      <a:rPr lang="en-US" altLang="zh-CN" sz="2600" i="1" dirty="0" smtClean="0">
                        <a:latin typeface="Cambria Math" panose="02040503050406030204" pitchFamily="18" charset="0"/>
                      </a:rPr>
                      <m:t>)</m:t>
                    </m:r>
                  </m:oMath>
                </a14:m>
                <a:endParaRPr lang="en-CA" altLang="zh-CN" sz="2600" dirty="0">
                  <a:latin typeface="Times New Roman" panose="02020603050405020304" pitchFamily="18" charset="0"/>
                </a:endParaRPr>
              </a:p>
              <a:p>
                <a:pPr lvl="1" algn="just">
                  <a:buClr>
                    <a:srgbClr val="FF0000"/>
                  </a:buClr>
                  <a:buSzPct val="60000"/>
                  <a:buFont typeface="Wingdings" panose="05000000000000000000" pitchFamily="2" charset="2"/>
                  <a:buChar char="n"/>
                </a:pPr>
                <a:r>
                  <a:rPr lang="zh-CN" altLang="en-US" sz="2600" dirty="0">
                    <a:latin typeface="Times New Roman" panose="02020603050405020304" pitchFamily="18" charset="0"/>
                  </a:rPr>
                  <a:t>例如，求</a:t>
                </a:r>
                <a14:m>
                  <m:oMath xmlns:m="http://schemas.openxmlformats.org/officeDocument/2006/math">
                    <m:r>
                      <a:rPr lang="en-US" altLang="zh-CN" sz="2600" i="1" dirty="0" smtClean="0">
                        <a:latin typeface="Cambria Math" panose="02040503050406030204" pitchFamily="18" charset="0"/>
                      </a:rPr>
                      <m:t>13</m:t>
                    </m:r>
                    <m:r>
                      <a:rPr lang="en-US" altLang="zh-CN" sz="2600" i="1" baseline="30000" dirty="0" smtClean="0">
                        <a:latin typeface="Cambria Math" panose="02040503050406030204" pitchFamily="18" charset="0"/>
                      </a:rPr>
                      <m:t>2001</m:t>
                    </m:r>
                    <m:r>
                      <a:rPr lang="en-US" altLang="zh-CN" sz="2600" i="1" dirty="0" smtClean="0">
                        <a:latin typeface="Cambria Math" panose="02040503050406030204" pitchFamily="18" charset="0"/>
                      </a:rPr>
                      <m:t>𝑚𝑜𝑑</m:t>
                    </m:r>
                    <m:r>
                      <a:rPr lang="en-US" altLang="zh-CN" sz="2600" i="1" dirty="0" smtClean="0">
                        <a:latin typeface="Cambria Math" panose="02040503050406030204" pitchFamily="18" charset="0"/>
                      </a:rPr>
                      <m:t>17</m:t>
                    </m:r>
                  </m:oMath>
                </a14:m>
                <a:endParaRPr lang="en-CA" altLang="zh-CN" sz="2600" dirty="0">
                  <a:latin typeface="Times New Roman" panose="02020603050405020304" pitchFamily="18" charset="0"/>
                </a:endParaRPr>
              </a:p>
              <a:p>
                <a:pPr lvl="2" algn="just">
                  <a:buClr>
                    <a:schemeClr val="accent1"/>
                  </a:buClr>
                  <a:buSzPct val="60000"/>
                  <a:buFont typeface="Wingdings" panose="05000000000000000000" pitchFamily="2" charset="2"/>
                  <a:buChar char="n"/>
                </a:pPr>
                <a:r>
                  <a:rPr lang="zh-CN" altLang="en-US" sz="2600" dirty="0">
                    <a:latin typeface="Times New Roman" panose="02020603050405020304" pitchFamily="18" charset="0"/>
                  </a:rPr>
                  <a:t>因为</a:t>
                </a:r>
                <a14:m>
                  <m:oMath xmlns:m="http://schemas.openxmlformats.org/officeDocument/2006/math">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13</m:t>
                    </m:r>
                    <m:r>
                      <a:rPr lang="en-US" altLang="zh-CN" sz="2600" b="0" i="1" dirty="0" smtClean="0">
                        <a:latin typeface="Cambria Math" panose="02040503050406030204" pitchFamily="18" charset="0"/>
                      </a:rPr>
                      <m:t>,</m:t>
                    </m:r>
                    <m:r>
                      <a:rPr lang="en-US" altLang="zh-CN" sz="2600" i="1" dirty="0" smtClean="0">
                        <a:latin typeface="Cambria Math" panose="02040503050406030204" pitchFamily="18" charset="0"/>
                      </a:rPr>
                      <m:t>17</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m:t>
                    </m:r>
                    <m:r>
                      <a:rPr lang="en-US" altLang="zh-CN" sz="2600" i="1" dirty="0" smtClean="0">
                        <a:latin typeface="Cambria Math" panose="02040503050406030204" pitchFamily="18" charset="0"/>
                      </a:rPr>
                      <m:t>1</m:t>
                    </m:r>
                  </m:oMath>
                </a14:m>
                <a:r>
                  <a:rPr lang="zh-CN" altLang="en-US" sz="2600" dirty="0">
                    <a:latin typeface="Times New Roman" panose="02020603050405020304" pitchFamily="18" charset="0"/>
                  </a:rPr>
                  <a:t>，所以</a:t>
                </a:r>
                <a14:m>
                  <m:oMath xmlns:m="http://schemas.openxmlformats.org/officeDocument/2006/math">
                    <m:sSup>
                      <m:sSupPr>
                        <m:ctrlPr>
                          <a:rPr lang="en-US" altLang="zh-CN" sz="2600" i="1" dirty="0">
                            <a:latin typeface="Cambria Math" panose="02040503050406030204" pitchFamily="18" charset="0"/>
                            <a:sym typeface="Symbol" panose="05050102010706020507" pitchFamily="18" charset="2"/>
                          </a:rPr>
                        </m:ctrlPr>
                      </m:sSupPr>
                      <m:e>
                        <m:r>
                          <a:rPr lang="en-US" altLang="zh-CN" sz="2600" b="0" i="1" dirty="0" smtClean="0">
                            <a:latin typeface="Cambria Math" panose="02040503050406030204" pitchFamily="18" charset="0"/>
                            <a:sym typeface="Symbol" panose="05050102010706020507" pitchFamily="18" charset="2"/>
                          </a:rPr>
                          <m:t>13</m:t>
                        </m:r>
                      </m:e>
                      <m:sup>
                        <m:r>
                          <a:rPr lang="zh-CN" altLang="en-US" sz="2600" i="1" dirty="0">
                            <a:latin typeface="Cambria Math" panose="02040503050406030204" pitchFamily="18" charset="0"/>
                            <a:sym typeface="Symbol" panose="05050102010706020507" pitchFamily="18" charset="2"/>
                          </a:rPr>
                          <m:t>𝜑</m:t>
                        </m:r>
                        <m:r>
                          <a:rPr lang="en-US" altLang="zh-CN" sz="2600" i="1" dirty="0">
                            <a:latin typeface="Cambria Math" panose="02040503050406030204" pitchFamily="18" charset="0"/>
                            <a:sym typeface="Symbol" panose="05050102010706020507" pitchFamily="18" charset="2"/>
                          </a:rPr>
                          <m:t>(</m:t>
                        </m:r>
                        <m:r>
                          <a:rPr lang="en-US" altLang="zh-CN" sz="2600" b="0" i="1" dirty="0" smtClean="0">
                            <a:latin typeface="Cambria Math" panose="02040503050406030204" pitchFamily="18" charset="0"/>
                            <a:sym typeface="Symbol" panose="05050102010706020507" pitchFamily="18" charset="2"/>
                          </a:rPr>
                          <m:t>17</m:t>
                        </m:r>
                        <m:r>
                          <a:rPr lang="en-US" altLang="zh-CN" sz="2600" i="1" dirty="0">
                            <a:latin typeface="Cambria Math" panose="02040503050406030204" pitchFamily="18" charset="0"/>
                            <a:sym typeface="Symbol" panose="05050102010706020507" pitchFamily="18" charset="2"/>
                          </a:rPr>
                          <m:t>)</m:t>
                        </m:r>
                      </m:sup>
                    </m:sSup>
                    <m:r>
                      <a:rPr lang="en-US" altLang="zh-CN" sz="2600" i="1" dirty="0" smtClean="0">
                        <a:latin typeface="Cambria Math" panose="02040503050406030204" pitchFamily="18" charset="0"/>
                        <a:sym typeface="Symbol" panose="05050102010706020507" pitchFamily="18" charset="2"/>
                      </a:rPr>
                      <m:t></m:t>
                    </m:r>
                    <m:r>
                      <a:rPr lang="en-US" altLang="zh-CN" sz="2600" i="1" dirty="0" smtClean="0">
                        <a:latin typeface="Cambria Math" panose="02040503050406030204" pitchFamily="18" charset="0"/>
                      </a:rPr>
                      <m:t>1</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𝑚𝑜𝑑</m:t>
                    </m:r>
                    <m:r>
                      <a:rPr lang="en-US" altLang="zh-CN" sz="2600" i="1" dirty="0" smtClean="0">
                        <a:latin typeface="Cambria Math" panose="02040503050406030204" pitchFamily="18" charset="0"/>
                      </a:rPr>
                      <m:t> </m:t>
                    </m:r>
                    <m:r>
                      <a:rPr lang="en-US" altLang="zh-CN" sz="2600" i="1" dirty="0" smtClean="0">
                        <a:latin typeface="Cambria Math" panose="02040503050406030204" pitchFamily="18" charset="0"/>
                      </a:rPr>
                      <m:t>17</m:t>
                    </m:r>
                    <m:r>
                      <a:rPr lang="en-US" altLang="zh-CN" sz="2600" i="1" dirty="0" smtClean="0">
                        <a:latin typeface="Cambria Math" panose="02040503050406030204" pitchFamily="18" charset="0"/>
                      </a:rPr>
                      <m:t>)</m:t>
                    </m:r>
                  </m:oMath>
                </a14:m>
                <a:endParaRPr lang="en-CA" altLang="zh-CN" sz="2600" dirty="0">
                  <a:latin typeface="Times New Roman" panose="02020603050405020304" pitchFamily="18" charset="0"/>
                </a:endParaRPr>
              </a:p>
              <a:p>
                <a:pPr lvl="2" algn="just">
                  <a:buClr>
                    <a:schemeClr val="accent1"/>
                  </a:buClr>
                  <a:buSzPct val="60000"/>
                  <a:buFont typeface="Wingdings" panose="05000000000000000000" pitchFamily="2" charset="2"/>
                  <a:buChar char="n"/>
                </a:pPr>
                <a:r>
                  <a:rPr lang="zh-CN" altLang="en-US" sz="2600" dirty="0">
                    <a:latin typeface="Times New Roman" panose="02020603050405020304" pitchFamily="18" charset="0"/>
                  </a:rPr>
                  <a:t>因为</a:t>
                </a:r>
                <a14:m>
                  <m:oMath xmlns:m="http://schemas.openxmlformats.org/officeDocument/2006/math">
                    <m:r>
                      <a:rPr lang="zh-CN" altLang="en-US" sz="2600" i="1" dirty="0" smtClean="0">
                        <a:latin typeface="Cambria Math" panose="02040503050406030204" pitchFamily="18" charset="0"/>
                        <a:sym typeface="Symbol" panose="05050102010706020507" pitchFamily="18" charset="2"/>
                      </a:rPr>
                      <m:t></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17</m:t>
                    </m:r>
                    <m:r>
                      <a:rPr lang="en-US" altLang="zh-CN" sz="2600" i="1" dirty="0" smtClean="0">
                        <a:latin typeface="Cambria Math" panose="02040503050406030204" pitchFamily="18" charset="0"/>
                      </a:rPr>
                      <m:t>)</m:t>
                    </m:r>
                    <m:r>
                      <a:rPr lang="zh-CN" altLang="en-US" sz="2600" i="1" dirty="0" smtClean="0">
                        <a:latin typeface="Cambria Math" panose="02040503050406030204" pitchFamily="18" charset="0"/>
                      </a:rPr>
                      <m:t>＝</m:t>
                    </m:r>
                    <m:r>
                      <a:rPr lang="en-US" altLang="zh-CN" sz="2600" i="1" dirty="0" smtClean="0">
                        <a:latin typeface="Cambria Math" panose="02040503050406030204" pitchFamily="18" charset="0"/>
                      </a:rPr>
                      <m:t>16</m:t>
                    </m:r>
                  </m:oMath>
                </a14:m>
                <a:r>
                  <a:rPr lang="zh-CN" altLang="en-US" sz="2600" dirty="0">
                    <a:latin typeface="Times New Roman" panose="02020603050405020304" pitchFamily="18" charset="0"/>
                  </a:rPr>
                  <a:t>，即</a:t>
                </a:r>
                <a14:m>
                  <m:oMath xmlns:m="http://schemas.openxmlformats.org/officeDocument/2006/math">
                    <m:r>
                      <a:rPr lang="en-US" altLang="zh-CN" sz="2600" i="1" dirty="0" smtClean="0">
                        <a:latin typeface="Cambria Math" panose="02040503050406030204" pitchFamily="18" charset="0"/>
                      </a:rPr>
                      <m:t>13</m:t>
                    </m:r>
                    <m:r>
                      <a:rPr lang="en-US" altLang="zh-CN" sz="2600" i="1" baseline="30000" dirty="0" smtClean="0">
                        <a:latin typeface="Cambria Math" panose="02040503050406030204" pitchFamily="18" charset="0"/>
                      </a:rPr>
                      <m:t>16</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1</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𝑚𝑜𝑑</m:t>
                    </m:r>
                    <m:r>
                      <a:rPr lang="en-US" altLang="zh-CN" sz="2600" i="1" dirty="0" smtClean="0">
                        <a:latin typeface="Cambria Math" panose="02040503050406030204" pitchFamily="18" charset="0"/>
                      </a:rPr>
                      <m:t> </m:t>
                    </m:r>
                    <m:r>
                      <a:rPr lang="en-US" altLang="zh-CN" sz="2600" i="1" dirty="0" smtClean="0">
                        <a:latin typeface="Cambria Math" panose="02040503050406030204" pitchFamily="18" charset="0"/>
                      </a:rPr>
                      <m:t>17</m:t>
                    </m:r>
                    <m:r>
                      <a:rPr lang="en-US" altLang="zh-CN" sz="2600" i="1" dirty="0" smtClean="0">
                        <a:latin typeface="Cambria Math" panose="02040503050406030204" pitchFamily="18" charset="0"/>
                      </a:rPr>
                      <m:t>)</m:t>
                    </m:r>
                  </m:oMath>
                </a14:m>
                <a:endParaRPr lang="en-CA" altLang="zh-CN" sz="2600" dirty="0">
                  <a:latin typeface="Times New Roman" panose="02020603050405020304" pitchFamily="18" charset="0"/>
                </a:endParaRPr>
              </a:p>
              <a:p>
                <a:pPr lvl="2" algn="just">
                  <a:buClr>
                    <a:schemeClr val="accent1"/>
                  </a:buClr>
                  <a:buSzPct val="60000"/>
                  <a:buFont typeface="Wingdings" panose="05000000000000000000" pitchFamily="2" charset="2"/>
                  <a:buChar char="n"/>
                </a:pPr>
                <a14:m>
                  <m:oMath xmlns:m="http://schemas.openxmlformats.org/officeDocument/2006/math">
                    <m:r>
                      <a:rPr lang="en-US" altLang="zh-CN" sz="2600" i="1" dirty="0" smtClean="0">
                        <a:latin typeface="Cambria Math" panose="02040503050406030204" pitchFamily="18" charset="0"/>
                      </a:rPr>
                      <m:t>2001</m:t>
                    </m:r>
                    <m:r>
                      <a:rPr lang="zh-CN" altLang="en-US" sz="2600" i="1" dirty="0" smtClean="0">
                        <a:latin typeface="Cambria Math" panose="02040503050406030204" pitchFamily="18" charset="0"/>
                      </a:rPr>
                      <m:t>＝</m:t>
                    </m:r>
                    <m:r>
                      <a:rPr lang="en-US" altLang="zh-CN" sz="2600" i="1" dirty="0" smtClean="0">
                        <a:latin typeface="Cambria Math" panose="02040503050406030204" pitchFamily="18" charset="0"/>
                      </a:rPr>
                      <m:t>125</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16</m:t>
                    </m:r>
                    <m:r>
                      <a:rPr lang="zh-CN" altLang="en-US" sz="2600" i="1" dirty="0" smtClean="0">
                        <a:latin typeface="Cambria Math" panose="02040503050406030204" pitchFamily="18" charset="0"/>
                      </a:rPr>
                      <m:t>＋</m:t>
                    </m:r>
                    <m:r>
                      <a:rPr lang="en-US" altLang="zh-CN" sz="2600" i="1" dirty="0" smtClean="0">
                        <a:latin typeface="Cambria Math" panose="02040503050406030204" pitchFamily="18" charset="0"/>
                      </a:rPr>
                      <m:t>1</m:t>
                    </m:r>
                    <m:r>
                      <a:rPr lang="zh-CN" altLang="en-US" sz="2600" i="1" dirty="0">
                        <a:latin typeface="Cambria Math" panose="02040503050406030204" pitchFamily="18" charset="0"/>
                      </a:rPr>
                      <m:t>，</m:t>
                    </m:r>
                    <m:r>
                      <a:rPr lang="en-US" altLang="zh-CN" sz="2600" i="1" dirty="0" smtClean="0">
                        <a:latin typeface="Cambria Math" panose="02040503050406030204" pitchFamily="18" charset="0"/>
                      </a:rPr>
                      <m:t>13</m:t>
                    </m:r>
                    <m:r>
                      <a:rPr lang="en-US" altLang="zh-CN" sz="2600" i="1" baseline="30000" dirty="0" smtClean="0">
                        <a:latin typeface="Cambria Math" panose="02040503050406030204" pitchFamily="18" charset="0"/>
                      </a:rPr>
                      <m:t>2001</m:t>
                    </m:r>
                    <m:r>
                      <a:rPr lang="zh-CN" altLang="en-US" sz="2600" i="1" dirty="0" smtClean="0">
                        <a:latin typeface="Cambria Math" panose="02040503050406030204" pitchFamily="18" charset="0"/>
                      </a:rPr>
                      <m:t>＝（</m:t>
                    </m:r>
                    <m:r>
                      <a:rPr lang="en-US" altLang="zh-CN" sz="2600" i="1" dirty="0" smtClean="0">
                        <a:latin typeface="Cambria Math" panose="02040503050406030204" pitchFamily="18" charset="0"/>
                      </a:rPr>
                      <m:t>13</m:t>
                    </m:r>
                    <m:r>
                      <a:rPr lang="en-US" altLang="zh-CN" sz="2600" i="1" baseline="30000" dirty="0" smtClean="0">
                        <a:latin typeface="Cambria Math" panose="02040503050406030204" pitchFamily="18" charset="0"/>
                      </a:rPr>
                      <m:t>16</m:t>
                    </m:r>
                    <m:r>
                      <a:rPr lang="zh-CN" altLang="en-US" sz="2600" i="1" dirty="0" smtClean="0">
                        <a:latin typeface="Cambria Math" panose="02040503050406030204" pitchFamily="18" charset="0"/>
                      </a:rPr>
                      <m:t>）</m:t>
                    </m:r>
                    <m:r>
                      <a:rPr lang="en-US" altLang="zh-CN" sz="2600" i="1" baseline="30000" dirty="0" smtClean="0">
                        <a:latin typeface="Cambria Math" panose="02040503050406030204" pitchFamily="18" charset="0"/>
                      </a:rPr>
                      <m:t>125</m:t>
                    </m:r>
                    <m:r>
                      <a:rPr lang="en-US" altLang="zh-CN" sz="2600" i="1" dirty="0" smtClean="0">
                        <a:latin typeface="Cambria Math" panose="02040503050406030204" pitchFamily="18" charset="0"/>
                      </a:rPr>
                      <m:t> ·</m:t>
                    </m:r>
                    <m:r>
                      <a:rPr lang="en-US" altLang="zh-CN" sz="2600" i="1" dirty="0" smtClean="0">
                        <a:latin typeface="Cambria Math" panose="02040503050406030204" pitchFamily="18" charset="0"/>
                      </a:rPr>
                      <m:t>13</m:t>
                    </m:r>
                    <m:r>
                      <a:rPr lang="en-US" altLang="zh-CN" sz="2600" i="1" dirty="0" smtClean="0">
                        <a:latin typeface="Cambria Math" panose="02040503050406030204" pitchFamily="18" charset="0"/>
                      </a:rPr>
                      <m:t> ≡</m:t>
                    </m:r>
                    <m:r>
                      <a:rPr lang="en-US" altLang="zh-CN" sz="2600" i="1" dirty="0" smtClean="0">
                        <a:latin typeface="Cambria Math" panose="02040503050406030204" pitchFamily="18" charset="0"/>
                      </a:rPr>
                      <m:t>13</m:t>
                    </m:r>
                    <m:r>
                      <a:rPr lang="en-US" altLang="zh-CN" sz="2600" i="1" dirty="0" smtClean="0">
                        <a:latin typeface="Cambria Math" panose="02040503050406030204" pitchFamily="18" charset="0"/>
                      </a:rPr>
                      <m:t>(</m:t>
                    </m:r>
                    <m:r>
                      <a:rPr lang="en-US" altLang="zh-CN" sz="2600" i="1" dirty="0" smtClean="0">
                        <a:latin typeface="Cambria Math" panose="02040503050406030204" pitchFamily="18" charset="0"/>
                      </a:rPr>
                      <m:t>𝑚𝑜𝑑</m:t>
                    </m:r>
                    <m:r>
                      <a:rPr lang="en-US" altLang="zh-CN" sz="2600" i="1" dirty="0" smtClean="0">
                        <a:latin typeface="Cambria Math" panose="02040503050406030204" pitchFamily="18" charset="0"/>
                      </a:rPr>
                      <m:t> </m:t>
                    </m:r>
                    <m:r>
                      <a:rPr lang="en-US" altLang="zh-CN" sz="2600" i="1" dirty="0" smtClean="0">
                        <a:latin typeface="Cambria Math" panose="02040503050406030204" pitchFamily="18" charset="0"/>
                      </a:rPr>
                      <m:t>17</m:t>
                    </m:r>
                    <m:r>
                      <a:rPr lang="en-US" altLang="zh-CN" sz="2600" i="1" dirty="0" smtClean="0">
                        <a:latin typeface="Cambria Math" panose="02040503050406030204" pitchFamily="18" charset="0"/>
                      </a:rPr>
                      <m:t>)</m:t>
                    </m:r>
                  </m:oMath>
                </a14:m>
                <a:r>
                  <a:rPr lang="zh-CN" altLang="en-US" sz="2600" dirty="0">
                    <a:latin typeface="Times New Roman" panose="02020603050405020304" pitchFamily="18" charset="0"/>
                  </a:rPr>
                  <a:t>，即被</a:t>
                </a:r>
                <a:r>
                  <a:rPr lang="en-US" altLang="zh-CN" sz="2600" dirty="0">
                    <a:latin typeface="Times New Roman" panose="02020603050405020304" pitchFamily="18" charset="0"/>
                  </a:rPr>
                  <a:t>17</a:t>
                </a:r>
                <a:r>
                  <a:rPr lang="zh-CN" altLang="en-US" sz="2600" dirty="0">
                    <a:latin typeface="Times New Roman" panose="02020603050405020304" pitchFamily="18" charset="0"/>
                  </a:rPr>
                  <a:t>除得的余数为</a:t>
                </a:r>
                <a:r>
                  <a:rPr lang="en-US" altLang="zh-CN" sz="2600" dirty="0">
                    <a:latin typeface="Times New Roman" panose="02020603050405020304" pitchFamily="18" charset="0"/>
                  </a:rPr>
                  <a:t>13</a:t>
                </a:r>
                <a:r>
                  <a:rPr lang="zh-CN" altLang="en-US" sz="2600" dirty="0">
                    <a:latin typeface="Times New Roman" panose="02020603050405020304" pitchFamily="18" charset="0"/>
                  </a:rPr>
                  <a:t>。</a:t>
                </a:r>
                <a:endParaRPr lang="zh-CN" altLang="en-US" sz="2600" dirty="0">
                  <a:latin typeface="Times New Roman" panose="02020603050405020304" pitchFamily="18" charset="0"/>
                </a:endParaRPr>
              </a:p>
              <a:p>
                <a:pPr algn="just">
                  <a:buClr>
                    <a:schemeClr val="accent1"/>
                  </a:buClr>
                  <a:buSzPct val="60000"/>
                  <a:buFont typeface="Wingdings" panose="05000000000000000000" pitchFamily="2" charset="2"/>
                  <a:buChar char="n"/>
                </a:pPr>
                <a:r>
                  <a:rPr lang="zh-CN" altLang="en-US" sz="3500" dirty="0">
                    <a:latin typeface="宋体" panose="02010600030101010101" pitchFamily="2" charset="-122"/>
                    <a:ea typeface="宋体" panose="02010600030101010101" pitchFamily="2" charset="-122"/>
                  </a:rPr>
                  <a:t>当</a:t>
                </a:r>
                <a:r>
                  <a:rPr lang="en-US" altLang="zh-CN" sz="3500" dirty="0">
                    <a:latin typeface="宋体" panose="02010600030101010101" pitchFamily="2" charset="-122"/>
                    <a:ea typeface="宋体" panose="02010600030101010101" pitchFamily="2" charset="-122"/>
                  </a:rPr>
                  <a:t>n</a:t>
                </a:r>
                <a:r>
                  <a:rPr lang="zh-CN" altLang="en-US" sz="3500" dirty="0">
                    <a:latin typeface="宋体" panose="02010600030101010101" pitchFamily="2" charset="-122"/>
                    <a:ea typeface="宋体" panose="02010600030101010101" pitchFamily="2" charset="-122"/>
                  </a:rPr>
                  <a:t>为素数</a:t>
                </a:r>
                <a:r>
                  <a:rPr lang="en-US" altLang="zh-CN" sz="3500" dirty="0">
                    <a:latin typeface="宋体" panose="02010600030101010101" pitchFamily="2" charset="-122"/>
                    <a:ea typeface="宋体" panose="02010600030101010101" pitchFamily="2" charset="-122"/>
                  </a:rPr>
                  <a:t>p</a:t>
                </a:r>
                <a:r>
                  <a:rPr lang="zh-CN" altLang="en-US" sz="3500" dirty="0">
                    <a:latin typeface="宋体" panose="02010600030101010101" pitchFamily="2" charset="-122"/>
                    <a:ea typeface="宋体" panose="02010600030101010101" pitchFamily="2" charset="-122"/>
                  </a:rPr>
                  <a:t>时，就是费马定理。</a:t>
                </a:r>
                <a:endParaRPr lang="zh-CN" altLang="en-US" sz="3500" dirty="0">
                  <a:latin typeface="宋体" panose="02010600030101010101" pitchFamily="2" charset="-122"/>
                  <a:ea typeface="宋体" panose="02010600030101010101" pitchFamily="2" charset="-122"/>
                </a:endParaRPr>
              </a:p>
              <a:p>
                <a:pPr algn="just">
                  <a:buClr>
                    <a:schemeClr val="accent1"/>
                  </a:buClr>
                  <a:buSzPct val="60000"/>
                  <a:buFont typeface="Wingdings" panose="05000000000000000000" pitchFamily="2" charset="2"/>
                  <a:buChar char="n"/>
                </a:pPr>
                <a:r>
                  <a:rPr lang="zh-CN" altLang="en-US" sz="3500" b="1" dirty="0">
                    <a:latin typeface="宋体" panose="02010600030101010101" pitchFamily="2" charset="-122"/>
                    <a:ea typeface="宋体" panose="02010600030101010101" pitchFamily="2" charset="-122"/>
                  </a:rPr>
                  <a:t>费马</a:t>
                </a:r>
                <a:r>
                  <a:rPr lang="en-US" altLang="zh-CN" sz="3500" b="1" dirty="0">
                    <a:latin typeface="Tahoma" panose="020B0604030504040204" pitchFamily="34" charset="0"/>
                    <a:ea typeface="Tahoma" panose="020B0604030504040204" pitchFamily="34" charset="0"/>
                    <a:cs typeface="Tahoma" panose="020B0604030504040204" pitchFamily="34" charset="0"/>
                  </a:rPr>
                  <a:t>(Fermat)</a:t>
                </a:r>
                <a:r>
                  <a:rPr lang="zh-CN" altLang="en-US" sz="3500" b="1" dirty="0">
                    <a:latin typeface="宋体" panose="02010600030101010101" pitchFamily="2" charset="-122"/>
                    <a:ea typeface="宋体" panose="02010600030101010101" pitchFamily="2" charset="-122"/>
                  </a:rPr>
                  <a:t>定理</a:t>
                </a:r>
                <a:r>
                  <a:rPr lang="zh-CN" altLang="en-US" sz="3500" dirty="0">
                    <a:latin typeface="宋体" panose="02010600030101010101" pitchFamily="2" charset="-122"/>
                    <a:ea typeface="宋体" panose="02010600030101010101" pitchFamily="2" charset="-122"/>
                  </a:rPr>
                  <a:t> </a:t>
                </a:r>
                <a:endParaRPr lang="en-CA" altLang="zh-CN" sz="3500" dirty="0">
                  <a:latin typeface="宋体" panose="02010600030101010101" pitchFamily="2" charset="-122"/>
                  <a:ea typeface="宋体" panose="02010600030101010101" pitchFamily="2" charset="-122"/>
                </a:endParaRPr>
              </a:p>
              <a:p>
                <a:pPr lvl="1" algn="just">
                  <a:buClr>
                    <a:srgbClr val="FF0000"/>
                  </a:buClr>
                  <a:buSzPct val="60000"/>
                  <a:buFont typeface="Wingdings" panose="05000000000000000000" pitchFamily="2" charset="2"/>
                  <a:buChar char="n"/>
                </a:pPr>
                <a:r>
                  <a:rPr lang="zh-CN" altLang="en-US" sz="3000" dirty="0">
                    <a:latin typeface="宋体" panose="02010600030101010101" pitchFamily="2" charset="-122"/>
                    <a:ea typeface="宋体" panose="02010600030101010101" pitchFamily="2" charset="-122"/>
                  </a:rPr>
                  <a:t>若</a:t>
                </a:r>
                <a14:m>
                  <m:oMath xmlns:m="http://schemas.openxmlformats.org/officeDocument/2006/math">
                    <m:r>
                      <a:rPr lang="en-US" altLang="zh-CN" sz="3000" i="1" dirty="0" smtClean="0">
                        <a:latin typeface="Cambria Math" panose="02040503050406030204" pitchFamily="18" charset="0"/>
                      </a:rPr>
                      <m:t>𝑝</m:t>
                    </m:r>
                  </m:oMath>
                </a14:m>
                <a:r>
                  <a:rPr lang="zh-CN" altLang="en-US" sz="3000" dirty="0">
                    <a:latin typeface="宋体" panose="02010600030101010101" pitchFamily="2" charset="-122"/>
                    <a:ea typeface="宋体" panose="02010600030101010101" pitchFamily="2" charset="-122"/>
                  </a:rPr>
                  <a:t>是素数，</a:t>
                </a:r>
                <a14:m>
                  <m:oMath xmlns:m="http://schemas.openxmlformats.org/officeDocument/2006/math">
                    <m:r>
                      <a:rPr lang="en-US" altLang="zh-CN" sz="3000" i="1" dirty="0" smtClean="0">
                        <a:latin typeface="Cambria Math" panose="02040503050406030204" pitchFamily="18" charset="0"/>
                      </a:rPr>
                      <m:t>(</m:t>
                    </m:r>
                    <m:r>
                      <a:rPr lang="en-US" altLang="zh-CN" sz="3000" i="1" dirty="0" smtClean="0">
                        <a:latin typeface="Cambria Math" panose="02040503050406030204" pitchFamily="18" charset="0"/>
                      </a:rPr>
                      <m:t>𝑎</m:t>
                    </m:r>
                    <m:r>
                      <a:rPr lang="en-US" altLang="zh-CN" sz="3000" b="0" i="1" dirty="0" smtClean="0">
                        <a:latin typeface="Cambria Math" panose="02040503050406030204" pitchFamily="18" charset="0"/>
                      </a:rPr>
                      <m:t>,</m:t>
                    </m:r>
                    <m:r>
                      <a:rPr lang="en-US" altLang="zh-CN" sz="3000" i="1" dirty="0" smtClean="0">
                        <a:latin typeface="Cambria Math" panose="02040503050406030204" pitchFamily="18" charset="0"/>
                      </a:rPr>
                      <m:t>𝑝</m:t>
                    </m:r>
                    <m:r>
                      <a:rPr lang="en-US" altLang="zh-CN" sz="3000" i="1" dirty="0" smtClean="0">
                        <a:latin typeface="Cambria Math" panose="02040503050406030204" pitchFamily="18" charset="0"/>
                      </a:rPr>
                      <m:t>)</m:t>
                    </m:r>
                    <m:r>
                      <a:rPr lang="zh-CN" altLang="en-US" sz="3000" i="1" dirty="0" smtClean="0">
                        <a:latin typeface="Cambria Math" panose="02040503050406030204" pitchFamily="18" charset="0"/>
                      </a:rPr>
                      <m:t>＝</m:t>
                    </m:r>
                    <m:r>
                      <a:rPr lang="en-US" altLang="zh-CN" sz="3000" i="1" dirty="0" smtClean="0">
                        <a:latin typeface="Cambria Math" panose="02040503050406030204" pitchFamily="18" charset="0"/>
                      </a:rPr>
                      <m:t>1</m:t>
                    </m:r>
                  </m:oMath>
                </a14:m>
                <a:r>
                  <a:rPr lang="zh-CN" altLang="en-US" sz="3000" dirty="0">
                    <a:latin typeface="宋体" panose="02010600030101010101" pitchFamily="2" charset="-122"/>
                    <a:ea typeface="宋体" panose="02010600030101010101" pitchFamily="2" charset="-122"/>
                  </a:rPr>
                  <a:t>，则</a:t>
                </a:r>
                <a14:m>
                  <m:oMath xmlns:m="http://schemas.openxmlformats.org/officeDocument/2006/math">
                    <m:sSup>
                      <m:sSupPr>
                        <m:ctrlPr>
                          <a:rPr lang="en-US" altLang="zh-CN" sz="3200" i="1" dirty="0">
                            <a:latin typeface="Cambria Math" panose="02040503050406030204" pitchFamily="18" charset="0"/>
                            <a:sym typeface="Symbol" panose="05050102010706020507" pitchFamily="18" charset="2"/>
                          </a:rPr>
                        </m:ctrlPr>
                      </m:sSupPr>
                      <m:e>
                        <m:r>
                          <a:rPr lang="en-US" altLang="zh-CN" sz="3200" i="1" dirty="0">
                            <a:latin typeface="Cambria Math" panose="02040503050406030204" pitchFamily="18" charset="0"/>
                            <a:sym typeface="Symbol" panose="05050102010706020507" pitchFamily="18" charset="2"/>
                          </a:rPr>
                          <m:t>𝑎</m:t>
                        </m:r>
                      </m:e>
                      <m:sup>
                        <m:r>
                          <a:rPr lang="en-US" altLang="zh-CN" sz="3200" b="0" i="1" dirty="0" smtClean="0">
                            <a:latin typeface="Cambria Math" panose="02040503050406030204" pitchFamily="18" charset="0"/>
                            <a:sym typeface="Symbol" panose="05050102010706020507" pitchFamily="18" charset="2"/>
                          </a:rPr>
                          <m:t>𝑝</m:t>
                        </m:r>
                        <m:r>
                          <a:rPr lang="en-US" altLang="zh-CN" sz="3200" b="0" i="1" dirty="0" smtClean="0">
                            <a:latin typeface="Cambria Math" panose="02040503050406030204" pitchFamily="18" charset="0"/>
                            <a:sym typeface="Symbol" panose="05050102010706020507" pitchFamily="18" charset="2"/>
                          </a:rPr>
                          <m:t>−</m:t>
                        </m:r>
                        <m:r>
                          <a:rPr lang="en-US" altLang="zh-CN" sz="3200" b="0" i="1" dirty="0" smtClean="0">
                            <a:latin typeface="Cambria Math" panose="02040503050406030204" pitchFamily="18" charset="0"/>
                            <a:sym typeface="Symbol" panose="05050102010706020507" pitchFamily="18" charset="2"/>
                          </a:rPr>
                          <m:t>1</m:t>
                        </m:r>
                      </m:sup>
                    </m:sSup>
                    <m:r>
                      <a:rPr lang="en-US" altLang="zh-CN" sz="3000" i="1" dirty="0" smtClean="0">
                        <a:latin typeface="Cambria Math" panose="02040503050406030204" pitchFamily="18" charset="0"/>
                      </a:rPr>
                      <m:t>≡</m:t>
                    </m:r>
                    <m:r>
                      <a:rPr lang="en-US" altLang="zh-CN" sz="3000" i="1" dirty="0" smtClean="0">
                        <a:latin typeface="Cambria Math" panose="02040503050406030204" pitchFamily="18" charset="0"/>
                      </a:rPr>
                      <m:t>1</m:t>
                    </m:r>
                    <m:r>
                      <a:rPr lang="en-US" altLang="zh-CN" sz="3000" i="1" dirty="0" smtClean="0">
                        <a:latin typeface="Cambria Math" panose="02040503050406030204" pitchFamily="18" charset="0"/>
                      </a:rPr>
                      <m:t>(</m:t>
                    </m:r>
                    <m:r>
                      <a:rPr lang="en-US" altLang="zh-CN" sz="3000" i="1" dirty="0" smtClean="0">
                        <a:latin typeface="Cambria Math" panose="02040503050406030204" pitchFamily="18" charset="0"/>
                      </a:rPr>
                      <m:t>𝑚𝑜𝑑</m:t>
                    </m:r>
                    <m:r>
                      <a:rPr lang="en-US" altLang="zh-CN" sz="3000" i="1" dirty="0" smtClean="0">
                        <a:latin typeface="Cambria Math" panose="02040503050406030204" pitchFamily="18" charset="0"/>
                      </a:rPr>
                      <m:t> </m:t>
                    </m:r>
                    <m:r>
                      <a:rPr lang="en-US" altLang="zh-CN" sz="3000" i="1" dirty="0" smtClean="0">
                        <a:latin typeface="Cambria Math" panose="02040503050406030204" pitchFamily="18" charset="0"/>
                      </a:rPr>
                      <m:t>𝑝</m:t>
                    </m:r>
                    <m:r>
                      <a:rPr lang="en-US" altLang="zh-CN" sz="3000" i="1" dirty="0" smtClean="0">
                        <a:latin typeface="Cambria Math" panose="02040503050406030204" pitchFamily="18" charset="0"/>
                      </a:rPr>
                      <m:t>).</m:t>
                    </m:r>
                  </m:oMath>
                </a14:m>
                <a:endParaRPr lang="en-US" altLang="zh-CN" sz="3000" dirty="0"/>
              </a:p>
            </p:txBody>
          </p:sp>
        </mc:Choice>
        <mc:Fallback>
          <p:sp>
            <p:nvSpPr>
              <p:cNvPr id="34819" name="Rectangle 3"/>
              <p:cNvSpPr>
                <a:spLocks noRot="1" noChangeAspect="1" noMove="1" noResize="1" noEditPoints="1" noAdjustHandles="1" noChangeArrowheads="1" noChangeShapeType="1" noTextEdit="1"/>
              </p:cNvSpPr>
              <p:nvPr>
                <p:ph idx="1"/>
              </p:nvPr>
            </p:nvSpPr>
            <p:spPr>
              <a:xfrm>
                <a:off x="0" y="1818894"/>
                <a:ext cx="9144000" cy="4093750"/>
              </a:xfrm>
              <a:blipFill rotWithShape="1">
                <a:blip r:embed="rId1"/>
                <a:stretch>
                  <a:fillRect t="-37" b="-120"/>
                </a:stretch>
              </a:blipFill>
            </p:spPr>
            <p:txBody>
              <a:bodyPr/>
              <a:lstStyle/>
              <a:p>
                <a:r>
                  <a:rPr lang="zh-CN" altLang="en-US">
                    <a:noFill/>
                  </a:rPr>
                  <a:t> </a:t>
                </a:r>
              </a:p>
            </p:txBody>
          </p:sp>
        </mc:Fallback>
      </mc:AlternateContent>
      <p:sp>
        <p:nvSpPr>
          <p:cNvPr id="3891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2419872-8A24-43EA-BF90-48B839046DC7}" type="slidenum">
              <a:rPr lang="zh-CN" altLang="en-US" sz="1050"/>
            </a:fld>
            <a:endParaRPr lang="en-US" altLang="zh-CN"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8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8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45008" y="597170"/>
            <a:ext cx="5844779" cy="575072"/>
          </a:xfrm>
        </p:spPr>
        <p:txBody>
          <a:bodyPr>
            <a:noAutofit/>
          </a:bodyPr>
          <a:lstStyle/>
          <a:p>
            <a:pPr eaLnBrk="1" hangingPunct="1">
              <a:defRPr/>
            </a:pPr>
            <a:r>
              <a:rPr lang="zh-CN" altLang="en-US" dirty="0">
                <a:solidFill>
                  <a:srgbClr val="FF0000"/>
                </a:solidFill>
                <a:latin typeface="宋体" panose="02010600030101010101" pitchFamily="2" charset="-122"/>
                <a:ea typeface="宋体" panose="02010600030101010101" pitchFamily="2" charset="-122"/>
              </a:rPr>
              <a:t>逆元 </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35843" name="Rectangle 3"/>
              <p:cNvSpPr>
                <a:spLocks noGrp="1" noChangeArrowheads="1"/>
              </p:cNvSpPr>
              <p:nvPr>
                <p:ph idx="1"/>
              </p:nvPr>
            </p:nvSpPr>
            <p:spPr>
              <a:xfrm>
                <a:off x="445008" y="1604962"/>
                <a:ext cx="8253984" cy="4149662"/>
              </a:xfrm>
            </p:spPr>
            <p:txBody>
              <a:bodyPr>
                <a:noAutofit/>
              </a:bodyPr>
              <a:lstStyle/>
              <a:p>
                <a:pPr eaLnBrk="1" hangingPunct="1">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设</a:t>
                </a:r>
                <a14:m>
                  <m:oMath xmlns:m="http://schemas.openxmlformats.org/officeDocument/2006/math">
                    <m:r>
                      <a:rPr lang="en-US" altLang="zh-CN" sz="3200" i="1" dirty="0" smtClean="0">
                        <a:latin typeface="Cambria Math" panose="02040503050406030204" pitchFamily="18" charset="0"/>
                      </a:rPr>
                      <m:t>𝑚</m:t>
                    </m:r>
                  </m:oMath>
                </a14:m>
                <a:r>
                  <a:rPr lang="zh-CN" altLang="en-US" sz="3200" dirty="0">
                    <a:latin typeface="宋体" panose="02010600030101010101" pitchFamily="2" charset="-122"/>
                    <a:ea typeface="宋体" panose="02010600030101010101" pitchFamily="2" charset="-122"/>
                  </a:rPr>
                  <a:t>是正整数，</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𝑎</m:t>
                    </m:r>
                  </m:oMath>
                </a14:m>
                <a:r>
                  <a:rPr lang="zh-CN" altLang="en-US" sz="3200" dirty="0">
                    <a:latin typeface="宋体" panose="02010600030101010101" pitchFamily="2" charset="-122"/>
                    <a:ea typeface="宋体" panose="02010600030101010101" pitchFamily="2" charset="-122"/>
                  </a:rPr>
                  <a:t>是整数，如果存在</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𝑎</m:t>
                    </m:r>
                    <m:r>
                      <a:rPr lang="en-US" altLang="zh-CN" sz="3200" i="1" dirty="0" smtClean="0">
                        <a:latin typeface="Cambria Math" panose="02040503050406030204" pitchFamily="18" charset="0"/>
                        <a:ea typeface="宋体" panose="02010600030101010101" pitchFamily="2" charset="-122"/>
                      </a:rPr>
                      <m:t>’</m:t>
                    </m:r>
                  </m:oMath>
                </a14:m>
                <a:r>
                  <a:rPr lang="en-US" altLang="zh-CN" sz="3200" dirty="0">
                    <a:latin typeface="宋体" panose="02010600030101010101" pitchFamily="2" charset="-122"/>
                    <a:ea typeface="宋体" panose="02010600030101010101" pitchFamily="2" charset="-122"/>
                  </a:rPr>
                  <a:t>, </a:t>
                </a:r>
                <a:r>
                  <a:rPr lang="zh-CN" altLang="en-US" sz="3200" dirty="0">
                    <a:latin typeface="宋体" panose="02010600030101010101" pitchFamily="2" charset="-122"/>
                    <a:ea typeface="宋体" panose="02010600030101010101" pitchFamily="2" charset="-122"/>
                  </a:rPr>
                  <a:t>使得</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𝑎</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𝑎</m:t>
                    </m:r>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1</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𝑚𝑜𝑑</m:t>
                    </m:r>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𝑚</m:t>
                    </m:r>
                    <m:r>
                      <a:rPr lang="en-US" altLang="zh-CN" sz="3200" i="1" dirty="0" smtClean="0">
                        <a:latin typeface="Cambria Math" panose="02040503050406030204" pitchFamily="18" charset="0"/>
                        <a:ea typeface="宋体" panose="02010600030101010101" pitchFamily="2" charset="-122"/>
                      </a:rPr>
                      <m:t>)</m:t>
                    </m:r>
                  </m:oMath>
                </a14:m>
                <a:r>
                  <a:rPr lang="zh-CN" altLang="en-US" sz="3200" dirty="0">
                    <a:latin typeface="宋体" panose="02010600030101010101" pitchFamily="2" charset="-122"/>
                    <a:ea typeface="宋体" panose="02010600030101010101" pitchFamily="2" charset="-122"/>
                  </a:rPr>
                  <a:t>成立，则</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𝑎</m:t>
                    </m:r>
                  </m:oMath>
                </a14:m>
                <a:r>
                  <a:rPr lang="zh-CN" altLang="en-US" sz="3200" dirty="0">
                    <a:latin typeface="宋体" panose="02010600030101010101" pitchFamily="2" charset="-122"/>
                    <a:ea typeface="宋体" panose="02010600030101010101" pitchFamily="2" charset="-122"/>
                  </a:rPr>
                  <a:t>叫模</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𝑚</m:t>
                    </m:r>
                  </m:oMath>
                </a14:m>
                <a:r>
                  <a:rPr lang="zh-CN" altLang="en-US" sz="3200" dirty="0">
                    <a:latin typeface="宋体" panose="02010600030101010101" pitchFamily="2" charset="-122"/>
                    <a:ea typeface="宋体" panose="02010600030101010101" pitchFamily="2" charset="-122"/>
                  </a:rPr>
                  <a:t>的可逆元，</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𝑎</m:t>
                    </m:r>
                    <m:r>
                      <a:rPr lang="en-US" altLang="zh-CN" sz="3200" i="1" dirty="0" smtClean="0">
                        <a:latin typeface="Cambria Math" panose="02040503050406030204" pitchFamily="18" charset="0"/>
                        <a:ea typeface="宋体" panose="02010600030101010101" pitchFamily="2" charset="-122"/>
                      </a:rPr>
                      <m:t>’</m:t>
                    </m:r>
                  </m:oMath>
                </a14:m>
                <a:r>
                  <a:rPr lang="zh-CN" altLang="en-US" sz="3200" dirty="0">
                    <a:latin typeface="宋体" panose="02010600030101010101" pitchFamily="2" charset="-122"/>
                    <a:ea typeface="宋体" panose="02010600030101010101" pitchFamily="2" charset="-122"/>
                  </a:rPr>
                  <a:t>叫</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𝑎</m:t>
                    </m:r>
                  </m:oMath>
                </a14:m>
                <a:r>
                  <a:rPr lang="zh-CN" altLang="en-US" sz="3200" dirty="0">
                    <a:latin typeface="宋体" panose="02010600030101010101" pitchFamily="2" charset="-122"/>
                    <a:ea typeface="宋体" panose="02010600030101010101" pitchFamily="2" charset="-122"/>
                  </a:rPr>
                  <a:t>模</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𝑚</m:t>
                    </m:r>
                  </m:oMath>
                </a14:m>
                <a:r>
                  <a:rPr lang="zh-CN" altLang="en-US" sz="3200" dirty="0">
                    <a:latin typeface="宋体" panose="02010600030101010101" pitchFamily="2" charset="-122"/>
                    <a:ea typeface="宋体" panose="02010600030101010101" pitchFamily="2" charset="-122"/>
                  </a:rPr>
                  <a:t>的逆元。</a:t>
                </a:r>
                <a:endParaRPr lang="zh-CN" altLang="en-US" sz="3200"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例如，设</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𝑚</m:t>
                    </m:r>
                  </m:oMath>
                </a14:m>
                <a:r>
                  <a:rPr lang="zh-CN" altLang="en-US" sz="3200" dirty="0">
                    <a:latin typeface="宋体" panose="02010600030101010101" pitchFamily="2" charset="-122"/>
                    <a:ea typeface="宋体" panose="02010600030101010101" pitchFamily="2" charset="-122"/>
                  </a:rPr>
                  <a:t>为</a:t>
                </a:r>
                <a:r>
                  <a:rPr lang="en-US" altLang="zh-CN" sz="3200" dirty="0">
                    <a:latin typeface="宋体" panose="02010600030101010101" pitchFamily="2" charset="-122"/>
                    <a:ea typeface="宋体" panose="02010600030101010101" pitchFamily="2" charset="-122"/>
                  </a:rPr>
                  <a:t>11</a:t>
                </a:r>
                <a:r>
                  <a:rPr lang="zh-CN" altLang="en-US" sz="3200" dirty="0">
                    <a:latin typeface="宋体" panose="02010600030101010101" pitchFamily="2" charset="-122"/>
                    <a:ea typeface="宋体" panose="02010600030101010101" pitchFamily="2" charset="-122"/>
                  </a:rPr>
                  <a:t>，则</a:t>
                </a:r>
                <a:r>
                  <a:rPr lang="en-US" altLang="zh-CN" sz="3200" dirty="0">
                    <a:latin typeface="宋体" panose="02010600030101010101" pitchFamily="2" charset="-122"/>
                    <a:ea typeface="宋体" panose="02010600030101010101" pitchFamily="2" charset="-122"/>
                  </a:rPr>
                  <a:t>8</a:t>
                </a:r>
                <a:r>
                  <a:rPr lang="zh-CN" altLang="en-US" sz="3200" dirty="0">
                    <a:latin typeface="宋体" panose="02010600030101010101" pitchFamily="2" charset="-122"/>
                    <a:ea typeface="宋体" panose="02010600030101010101" pitchFamily="2" charset="-122"/>
                  </a:rPr>
                  <a:t>模</a:t>
                </a:r>
                <a:r>
                  <a:rPr lang="en-US" altLang="zh-CN" sz="3200" dirty="0">
                    <a:latin typeface="宋体" panose="02010600030101010101" pitchFamily="2" charset="-122"/>
                    <a:ea typeface="宋体" panose="02010600030101010101" pitchFamily="2" charset="-122"/>
                  </a:rPr>
                  <a:t>11</a:t>
                </a:r>
                <a:r>
                  <a:rPr lang="zh-CN" altLang="en-US" sz="3200" dirty="0">
                    <a:latin typeface="宋体" panose="02010600030101010101" pitchFamily="2" charset="-122"/>
                    <a:ea typeface="宋体" panose="02010600030101010101" pitchFamily="2" charset="-122"/>
                  </a:rPr>
                  <a:t>的逆元为</a:t>
                </a:r>
                <a:r>
                  <a:rPr lang="en-US" altLang="zh-CN" sz="3200" dirty="0">
                    <a:latin typeface="宋体" panose="02010600030101010101" pitchFamily="2" charset="-122"/>
                    <a:ea typeface="宋体" panose="02010600030101010101" pitchFamily="2" charset="-122"/>
                  </a:rPr>
                  <a:t>7</a:t>
                </a:r>
                <a:r>
                  <a:rPr lang="zh-CN" altLang="en-US" sz="3200" dirty="0">
                    <a:latin typeface="宋体" panose="02010600030101010101" pitchFamily="2" charset="-122"/>
                    <a:ea typeface="宋体" panose="02010600030101010101" pitchFamily="2" charset="-122"/>
                  </a:rPr>
                  <a:t>，因为</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8</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7</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1</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𝑚𝑜𝑑</m:t>
                    </m:r>
                    <m:r>
                      <a:rPr lang="en-US" altLang="zh-CN" sz="3200" i="1" dirty="0" smtClean="0">
                        <a:latin typeface="Cambria Math" panose="02040503050406030204" pitchFamily="18" charset="0"/>
                        <a:ea typeface="宋体" panose="02010600030101010101" pitchFamily="2" charset="-122"/>
                      </a:rPr>
                      <m:t>11</m:t>
                    </m:r>
                    <m:r>
                      <a:rPr lang="en-US" altLang="zh-CN" sz="3200" i="1" dirty="0" smtClean="0">
                        <a:latin typeface="Cambria Math" panose="02040503050406030204" pitchFamily="18" charset="0"/>
                        <a:ea typeface="宋体" panose="02010600030101010101" pitchFamily="2" charset="-122"/>
                      </a:rPr>
                      <m:t>)</m:t>
                    </m:r>
                  </m:oMath>
                </a14:m>
                <a:endParaRPr lang="en-US" altLang="zh-CN" sz="3200"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当</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𝑎</m:t>
                    </m:r>
                  </m:oMath>
                </a14:m>
                <a:r>
                  <a:rPr lang="zh-CN" altLang="en-US" sz="3200" dirty="0">
                    <a:latin typeface="宋体" panose="02010600030101010101" pitchFamily="2" charset="-122"/>
                    <a:ea typeface="宋体" panose="02010600030101010101" pitchFamily="2" charset="-122"/>
                  </a:rPr>
                  <a:t>和</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𝑚</m:t>
                    </m:r>
                  </m:oMath>
                </a14:m>
                <a:r>
                  <a:rPr lang="zh-CN" altLang="en-US" sz="3200" dirty="0">
                    <a:latin typeface="宋体" panose="02010600030101010101" pitchFamily="2" charset="-122"/>
                    <a:ea typeface="宋体" panose="02010600030101010101" pitchFamily="2" charset="-122"/>
                  </a:rPr>
                  <a:t>互素的情况下，即</a:t>
                </a:r>
                <a14:m>
                  <m:oMath xmlns:m="http://schemas.openxmlformats.org/officeDocument/2006/math">
                    <m:r>
                      <a:rPr lang="en-US" altLang="zh-CN" sz="3200" i="1" dirty="0">
                        <a:latin typeface="Cambria Math" panose="02040503050406030204" pitchFamily="18" charset="0"/>
                        <a:ea typeface="宋体" panose="02010600030101010101" pitchFamily="2" charset="-122"/>
                      </a:rPr>
                      <m:t>(</m:t>
                    </m:r>
                    <m:r>
                      <a:rPr lang="en-US" altLang="zh-CN" sz="3200" i="1" dirty="0" err="1" smtClean="0">
                        <a:latin typeface="Cambria Math" panose="02040503050406030204" pitchFamily="18" charset="0"/>
                        <a:ea typeface="宋体" panose="02010600030101010101" pitchFamily="2" charset="-122"/>
                      </a:rPr>
                      <m:t>𝑎</m:t>
                    </m:r>
                    <m:r>
                      <a:rPr lang="en-US" altLang="zh-CN" sz="3200" i="1" dirty="0" err="1" smtClean="0">
                        <a:latin typeface="Cambria Math" panose="02040503050406030204" pitchFamily="18" charset="0"/>
                        <a:ea typeface="宋体" panose="02010600030101010101" pitchFamily="2" charset="-122"/>
                      </a:rPr>
                      <m:t>,</m:t>
                    </m:r>
                    <m:r>
                      <a:rPr lang="en-US" altLang="zh-CN" sz="3200" i="1" dirty="0" err="1" smtClean="0">
                        <a:latin typeface="Cambria Math" panose="02040503050406030204" pitchFamily="18" charset="0"/>
                        <a:ea typeface="宋体" panose="02010600030101010101" pitchFamily="2" charset="-122"/>
                      </a:rPr>
                      <m:t>𝑚</m:t>
                    </m:r>
                    <m:r>
                      <a:rPr lang="en-US" altLang="zh-CN" sz="3200" b="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1</m:t>
                    </m:r>
                  </m:oMath>
                </a14:m>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则</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𝑎</m:t>
                    </m:r>
                  </m:oMath>
                </a14:m>
                <a:r>
                  <a:rPr lang="zh-CN" altLang="en-US" sz="3200" dirty="0">
                    <a:latin typeface="宋体" panose="02010600030101010101" pitchFamily="2" charset="-122"/>
                    <a:ea typeface="宋体" panose="02010600030101010101" pitchFamily="2" charset="-122"/>
                  </a:rPr>
                  <a:t>的模</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𝑚</m:t>
                    </m:r>
                  </m:oMath>
                </a14:m>
                <a:r>
                  <a:rPr lang="zh-CN" altLang="en-US" sz="3200" dirty="0">
                    <a:latin typeface="宋体" panose="02010600030101010101" pitchFamily="2" charset="-122"/>
                    <a:ea typeface="宋体" panose="02010600030101010101" pitchFamily="2" charset="-122"/>
                  </a:rPr>
                  <a:t>的逆元总是存在的，且可以用辗转相除法求得。</a:t>
                </a:r>
                <a:endParaRPr lang="zh-CN" altLang="en-US" sz="3200" dirty="0">
                  <a:latin typeface="宋体" panose="02010600030101010101" pitchFamily="2" charset="-122"/>
                  <a:ea typeface="宋体" panose="02010600030101010101" pitchFamily="2" charset="-122"/>
                </a:endParaRPr>
              </a:p>
            </p:txBody>
          </p:sp>
        </mc:Choice>
        <mc:Fallback>
          <p:sp>
            <p:nvSpPr>
              <p:cNvPr id="35843" name="Rectangle 3"/>
              <p:cNvSpPr>
                <a:spLocks noRot="1" noChangeAspect="1" noMove="1" noResize="1" noEditPoints="1" noAdjustHandles="1" noChangeArrowheads="1" noChangeShapeType="1" noTextEdit="1"/>
              </p:cNvSpPr>
              <p:nvPr>
                <p:ph idx="1"/>
              </p:nvPr>
            </p:nvSpPr>
            <p:spPr>
              <a:xfrm>
                <a:off x="445008" y="1604962"/>
                <a:ext cx="8253984" cy="4149662"/>
              </a:xfrm>
              <a:blipFill rotWithShape="1">
                <a:blip r:embed="rId1"/>
                <a:stretch>
                  <a:fillRect l="-6" t="-8" r="2" b="6"/>
                </a:stretch>
              </a:blipFill>
            </p:spPr>
            <p:txBody>
              <a:bodyPr/>
              <a:lstStyle/>
              <a:p>
                <a:r>
                  <a:rPr lang="zh-CN" altLang="en-US">
                    <a:noFill/>
                  </a:rPr>
                  <a:t> </a:t>
                </a:r>
              </a:p>
            </p:txBody>
          </p:sp>
        </mc:Fallback>
      </mc:AlternateContent>
      <p:sp>
        <p:nvSpPr>
          <p:cNvPr id="3994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6FD5089-5921-46AC-B582-4B4C7B2D06D7}" type="slidenum">
              <a:rPr lang="zh-CN" altLang="en-US" sz="1050"/>
            </a:fld>
            <a:endParaRPr lang="en-US" altLang="zh-CN"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9699" y="348862"/>
            <a:ext cx="5844779" cy="735806"/>
          </a:xfrm>
        </p:spPr>
        <p:txBody>
          <a:bodyPr/>
          <a:lstStyle/>
          <a:p>
            <a:r>
              <a:rPr lang="zh-CN" altLang="en-US" dirty="0">
                <a:solidFill>
                  <a:srgbClr val="FF0000"/>
                </a:solidFill>
                <a:latin typeface="宋体" panose="02010600030101010101" pitchFamily="2" charset="-122"/>
                <a:ea typeface="宋体" panose="02010600030101010101" pitchFamily="2" charset="-122"/>
              </a:rPr>
              <a:t>公钥密码体制的提出</a:t>
            </a:r>
            <a:endParaRPr lang="en-CA" altLang="zh-CN" dirty="0">
              <a:solidFill>
                <a:srgbClr val="FF0000"/>
              </a:solidFill>
              <a:latin typeface="宋体" panose="02010600030101010101" pitchFamily="2" charset="-122"/>
              <a:ea typeface="宋体" panose="02010600030101010101" pitchFamily="2" charset="-122"/>
            </a:endParaRPr>
          </a:p>
        </p:txBody>
      </p:sp>
      <p:sp>
        <p:nvSpPr>
          <p:cNvPr id="17411" name="内容占位符 2"/>
          <p:cNvSpPr>
            <a:spLocks noGrp="1" noChangeArrowheads="1"/>
          </p:cNvSpPr>
          <p:nvPr>
            <p:ph idx="1"/>
          </p:nvPr>
        </p:nvSpPr>
        <p:spPr>
          <a:xfrm>
            <a:off x="1409699" y="1243584"/>
            <a:ext cx="6419850" cy="5364480"/>
          </a:xfrm>
        </p:spPr>
        <p:txBody>
          <a:bodyPr>
            <a:noAutofit/>
          </a:bodyPr>
          <a:lstStyle/>
          <a:p>
            <a:pPr>
              <a:lnSpc>
                <a:spcPct val="110000"/>
              </a:lnSpc>
              <a:buClr>
                <a:srgbClr val="0070C0"/>
              </a:buClr>
              <a:buSzPct val="60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传统密码体制是加密、解密双方都用相同的密钥，每对用户之间需要产生一个专用密钥，当保密通信的用户比较多时，密钥的产生、分配和管理是一个十分棘手的问题。</a:t>
            </a:r>
            <a:endParaRPr lang="en-US" altLang="zh-CN" sz="2000" dirty="0">
              <a:latin typeface="宋体" panose="02010600030101010101" pitchFamily="2" charset="-122"/>
              <a:ea typeface="宋体" panose="02010600030101010101" pitchFamily="2" charset="-122"/>
            </a:endParaRPr>
          </a:p>
          <a:p>
            <a:pPr>
              <a:buClr>
                <a:srgbClr val="0070C0"/>
              </a:buClr>
              <a:buSzPct val="60000"/>
              <a:buFont typeface="Wingdings" panose="05000000000000000000" pitchFamily="2" charset="2"/>
              <a:buChar char="l"/>
            </a:pPr>
            <a:endParaRPr lang="en-US" altLang="zh-CN" sz="2000" dirty="0">
              <a:latin typeface="宋体" panose="02010600030101010101" pitchFamily="2" charset="-122"/>
              <a:ea typeface="宋体" panose="02010600030101010101" pitchFamily="2" charset="-122"/>
            </a:endParaRPr>
          </a:p>
          <a:p>
            <a:pPr>
              <a:lnSpc>
                <a:spcPct val="110000"/>
              </a:lnSpc>
              <a:buClr>
                <a:srgbClr val="0070C0"/>
              </a:buClr>
              <a:buSzPct val="60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公钥密码体制一改传统的做法，用户只保留解密密钥，而将加密密钥和加解密函数一起公之于众，任何人都可以加密，但只有掌握解密密钥的用户才能解密，这给解决传统密码体制的密钥管理问题带来了方便。</a:t>
            </a:r>
            <a:endParaRPr lang="en-US" altLang="zh-CN" sz="2000" dirty="0">
              <a:latin typeface="宋体" panose="02010600030101010101" pitchFamily="2" charset="-122"/>
              <a:ea typeface="宋体" panose="02010600030101010101" pitchFamily="2" charset="-122"/>
            </a:endParaRPr>
          </a:p>
          <a:p>
            <a:pPr>
              <a:buClr>
                <a:srgbClr val="0070C0"/>
              </a:buClr>
              <a:buSzPct val="60000"/>
              <a:buFont typeface="Wingdings" panose="05000000000000000000" pitchFamily="2" charset="2"/>
              <a:buChar char="l"/>
            </a:pPr>
            <a:endParaRPr lang="en-US" altLang="zh-CN" sz="2000" dirty="0">
              <a:latin typeface="宋体" panose="02010600030101010101" pitchFamily="2" charset="-122"/>
              <a:ea typeface="宋体" panose="02010600030101010101" pitchFamily="2" charset="-122"/>
            </a:endParaRPr>
          </a:p>
          <a:p>
            <a:pPr>
              <a:lnSpc>
                <a:spcPct val="110000"/>
              </a:lnSpc>
              <a:buClr>
                <a:srgbClr val="0070C0"/>
              </a:buClr>
              <a:buSzPct val="60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公钥密码体制不仅能完成加密和解密的功能，而且还具有数字签名、认证、鉴别等多项功能，目前公钥密码体制已成为密码学研究的热点。</a:t>
            </a:r>
            <a:endParaRPr lang="en-CA" altLang="en-US" sz="2000" dirty="0">
              <a:latin typeface="宋体" panose="02010600030101010101" pitchFamily="2" charset="-122"/>
              <a:ea typeface="宋体" panose="02010600030101010101" pitchFamily="2" charset="-122"/>
            </a:endParaRPr>
          </a:p>
        </p:txBody>
      </p:sp>
      <p:sp>
        <p:nvSpPr>
          <p:cNvPr id="17412" name="灯片编号占位符 3"/>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BE5BFF3-8E7E-459D-A36D-DF2D74DA2539}" type="slidenum">
              <a:rPr lang="zh-CN" altLang="en-US" sz="1050"/>
            </a:fld>
            <a:endParaRPr lang="en-US" altLang="zh-CN"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anim calcmode="lin" valueType="num">
                                      <p:cBhvr additive="base">
                                        <p:cTn id="13"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411">
                                            <p:txEl>
                                              <p:pRg st="4" end="4"/>
                                            </p:txEl>
                                          </p:spTgt>
                                        </p:tgtEl>
                                        <p:attrNameLst>
                                          <p:attrName>style.visibility</p:attrName>
                                        </p:attrNameLst>
                                      </p:cBhvr>
                                      <p:to>
                                        <p:strVal val="visible"/>
                                      </p:to>
                                    </p:set>
                                    <p:anim calcmode="lin" valueType="num">
                                      <p:cBhvr additive="base">
                                        <p:cTn id="19" dur="5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088231" y="160534"/>
            <a:ext cx="5844778" cy="682229"/>
          </a:xfrm>
        </p:spPr>
        <p:txBody>
          <a:bodyPr>
            <a:noAutofit/>
          </a:bodyPr>
          <a:lstStyle/>
          <a:p>
            <a:pPr eaLnBrk="1" hangingPunct="1"/>
            <a:r>
              <a:rPr lang="zh-CN" altLang="en-US" dirty="0">
                <a:solidFill>
                  <a:srgbClr val="FF0000"/>
                </a:solidFill>
                <a:latin typeface="宋体" panose="02010600030101010101" pitchFamily="2" charset="-122"/>
                <a:ea typeface="宋体" panose="02010600030101010101" pitchFamily="2" charset="-122"/>
              </a:rPr>
              <a:t>求逆元举例</a:t>
            </a:r>
            <a:endParaRPr lang="zh-CN" altLang="en-US" dirty="0">
              <a:solidFill>
                <a:srgbClr val="FF0000"/>
              </a:solidFill>
              <a:latin typeface="宋体" panose="02010600030101010101" pitchFamily="2" charset="-122"/>
              <a:ea typeface="宋体" panose="02010600030101010101" pitchFamily="2" charset="-122"/>
            </a:endParaRPr>
          </a:p>
        </p:txBody>
      </p:sp>
      <p:sp>
        <p:nvSpPr>
          <p:cNvPr id="36867" name="Rectangle 3"/>
          <p:cNvSpPr>
            <a:spLocks noGrp="1" noChangeArrowheads="1"/>
          </p:cNvSpPr>
          <p:nvPr>
            <p:ph idx="1"/>
          </p:nvPr>
        </p:nvSpPr>
        <p:spPr>
          <a:xfrm>
            <a:off x="1088231" y="1142320"/>
            <a:ext cx="6967537" cy="5214031"/>
          </a:xfrm>
        </p:spPr>
        <p:txBody>
          <a:bodyPr>
            <a:noAutofit/>
          </a:bodyPr>
          <a:lstStyle/>
          <a:p>
            <a:pPr marL="0" indent="0">
              <a:buNone/>
            </a:pPr>
            <a:r>
              <a:rPr lang="zh-CN" altLang="en-US" dirty="0">
                <a:latin typeface="宋体" panose="02010600030101010101" pitchFamily="2" charset="-122"/>
                <a:ea typeface="宋体" panose="02010600030101010101" pitchFamily="2" charset="-122"/>
              </a:rPr>
              <a:t>例如，我们知道</a:t>
            </a:r>
            <a:r>
              <a:rPr lang="en-US" altLang="zh-CN" dirty="0"/>
              <a:t>89</a:t>
            </a:r>
            <a:r>
              <a:rPr lang="zh-CN" altLang="en-US" dirty="0">
                <a:latin typeface="宋体" panose="02010600030101010101" pitchFamily="2" charset="-122"/>
                <a:ea typeface="宋体" panose="02010600030101010101" pitchFamily="2" charset="-122"/>
              </a:rPr>
              <a:t>是素数，求</a:t>
            </a:r>
            <a:r>
              <a:rPr lang="en-US" altLang="zh-CN" dirty="0"/>
              <a:t>60</a:t>
            </a:r>
            <a:r>
              <a:rPr lang="zh-CN" altLang="en-US" dirty="0">
                <a:latin typeface="宋体" panose="02010600030101010101" pitchFamily="2" charset="-122"/>
                <a:ea typeface="宋体" panose="02010600030101010101" pitchFamily="2" charset="-122"/>
              </a:rPr>
              <a:t>模</a:t>
            </a:r>
            <a:r>
              <a:rPr lang="en-US" altLang="zh-CN" dirty="0"/>
              <a:t>89</a:t>
            </a:r>
            <a:r>
              <a:rPr lang="zh-CN" altLang="en-US" dirty="0">
                <a:latin typeface="宋体" panose="02010600030101010101" pitchFamily="2" charset="-122"/>
                <a:ea typeface="宋体" panose="02010600030101010101" pitchFamily="2" charset="-122"/>
              </a:rPr>
              <a:t>的逆元，可以用下面方法。</a:t>
            </a:r>
            <a:endParaRPr lang="zh-CN" altLang="en-US" dirty="0">
              <a:latin typeface="宋体" panose="02010600030101010101" pitchFamily="2" charset="-122"/>
              <a:ea typeface="宋体" panose="02010600030101010101" pitchFamily="2" charset="-122"/>
            </a:endParaRPr>
          </a:p>
          <a:p>
            <a:pPr marL="0" indent="0">
              <a:buNone/>
            </a:pPr>
            <a:r>
              <a:rPr lang="en-US" altLang="zh-CN" dirty="0"/>
              <a:t>89=60×1+29</a:t>
            </a:r>
            <a:endParaRPr lang="en-US" altLang="zh-CN" dirty="0"/>
          </a:p>
          <a:p>
            <a:pPr marL="0" indent="0">
              <a:buNone/>
            </a:pPr>
            <a:r>
              <a:rPr lang="en-US" altLang="zh-CN" dirty="0"/>
              <a:t>60=29×2+2</a:t>
            </a:r>
            <a:endParaRPr lang="en-US" altLang="zh-CN" dirty="0"/>
          </a:p>
          <a:p>
            <a:pPr marL="0" indent="0">
              <a:buNone/>
            </a:pPr>
            <a:r>
              <a:rPr lang="en-US" altLang="zh-CN" dirty="0"/>
              <a:t>29=2×14+1</a:t>
            </a:r>
            <a:endParaRPr lang="en-US" altLang="zh-CN" dirty="0"/>
          </a:p>
          <a:p>
            <a:pPr marL="0" indent="0">
              <a:buNone/>
            </a:pPr>
            <a:r>
              <a:rPr lang="zh-CN" altLang="en-US" dirty="0">
                <a:latin typeface="宋体" panose="02010600030101010101" pitchFamily="2" charset="-122"/>
                <a:ea typeface="宋体" panose="02010600030101010101" pitchFamily="2" charset="-122"/>
              </a:rPr>
              <a:t>则</a:t>
            </a:r>
            <a:r>
              <a:rPr lang="en-US" altLang="zh-CN" dirty="0"/>
              <a:t>1=29-2×14</a:t>
            </a:r>
            <a:endParaRPr lang="en-US" altLang="zh-CN" dirty="0"/>
          </a:p>
          <a:p>
            <a:pPr marL="0" indent="0">
              <a:buNone/>
            </a:pPr>
            <a:r>
              <a:rPr lang="en-US" altLang="zh-CN" dirty="0"/>
              <a:t>=29- (60-29×2) ×14</a:t>
            </a:r>
            <a:endParaRPr lang="en-US" altLang="zh-CN" dirty="0"/>
          </a:p>
          <a:p>
            <a:pPr marL="0" indent="0">
              <a:buNone/>
            </a:pPr>
            <a:r>
              <a:rPr lang="en-US" altLang="zh-CN" dirty="0"/>
              <a:t>=29×29-60×14</a:t>
            </a:r>
            <a:endParaRPr lang="en-US" altLang="zh-CN" dirty="0"/>
          </a:p>
          <a:p>
            <a:pPr marL="0" indent="0">
              <a:buNone/>
            </a:pPr>
            <a:r>
              <a:rPr lang="en-US" altLang="zh-CN" dirty="0"/>
              <a:t>=(89-60) ×29-60×14</a:t>
            </a:r>
            <a:endParaRPr lang="en-US" altLang="zh-CN" dirty="0"/>
          </a:p>
          <a:p>
            <a:pPr marL="0" indent="0">
              <a:buNone/>
            </a:pPr>
            <a:r>
              <a:rPr lang="en-US" altLang="zh-CN" dirty="0"/>
              <a:t>=89×29-60×43</a:t>
            </a:r>
            <a:endParaRPr lang="en-US" altLang="zh-CN" dirty="0"/>
          </a:p>
        </p:txBody>
      </p:sp>
      <p:sp>
        <p:nvSpPr>
          <p:cNvPr id="4096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F56CAD3-0DA8-490E-95AF-012C556C2328}" type="slidenum">
              <a:rPr lang="zh-CN" altLang="en-US" sz="1050"/>
            </a:fld>
            <a:endParaRPr lang="en-US" altLang="zh-CN"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8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93776" y="505618"/>
            <a:ext cx="5844779" cy="575072"/>
          </a:xfrm>
        </p:spPr>
        <p:txBody>
          <a:bodyPr>
            <a:noAutofit/>
          </a:bodyPr>
          <a:lstStyle/>
          <a:p>
            <a:pPr eaLnBrk="1" hangingPunct="1"/>
            <a:r>
              <a:rPr lang="zh-CN" altLang="en-US" dirty="0">
                <a:solidFill>
                  <a:srgbClr val="FF0000"/>
                </a:solidFill>
                <a:latin typeface="宋体" panose="02010600030101010101" pitchFamily="2" charset="-122"/>
                <a:ea typeface="宋体" panose="02010600030101010101" pitchFamily="2" charset="-122"/>
              </a:rPr>
              <a:t>求逆元举例</a:t>
            </a:r>
            <a:endParaRPr lang="zh-CN" altLang="en-US" dirty="0">
              <a:solidFill>
                <a:srgbClr val="FF0000"/>
              </a:solidFill>
              <a:latin typeface="宋体" panose="02010600030101010101" pitchFamily="2" charset="-122"/>
              <a:ea typeface="宋体" panose="02010600030101010101" pitchFamily="2" charset="-122"/>
            </a:endParaRPr>
          </a:p>
        </p:txBody>
      </p:sp>
      <p:sp>
        <p:nvSpPr>
          <p:cNvPr id="37891" name="Rectangle 3"/>
          <p:cNvSpPr>
            <a:spLocks noGrp="1" noChangeArrowheads="1"/>
          </p:cNvSpPr>
          <p:nvPr>
            <p:ph idx="1"/>
          </p:nvPr>
        </p:nvSpPr>
        <p:spPr>
          <a:xfrm>
            <a:off x="493776" y="1495251"/>
            <a:ext cx="8156448" cy="3648075"/>
          </a:xfrm>
        </p:spPr>
        <p:txBody>
          <a:bodyPr>
            <a:normAutofit/>
          </a:bodyPr>
          <a:lstStyle/>
          <a:p>
            <a:pPr eaLnBrk="1" hangingPunct="1">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等式两端同时</a:t>
            </a:r>
            <a:r>
              <a:rPr lang="en-US" altLang="zh-CN" sz="3200" dirty="0"/>
              <a:t>mod89</a:t>
            </a:r>
            <a:r>
              <a:rPr lang="zh-CN" altLang="en-US" sz="3200" dirty="0">
                <a:latin typeface="宋体" panose="02010600030101010101" pitchFamily="2" charset="-122"/>
                <a:ea typeface="宋体" panose="02010600030101010101" pitchFamily="2" charset="-122"/>
              </a:rPr>
              <a:t>得：</a:t>
            </a:r>
            <a:r>
              <a:rPr lang="en-US" altLang="zh-CN" sz="3200" dirty="0"/>
              <a:t>60×(-43) ≡1mod89</a:t>
            </a:r>
            <a:endParaRPr lang="en-US" altLang="zh-CN" sz="3200" dirty="0"/>
          </a:p>
          <a:p>
            <a:pPr eaLnBrk="1" hangingPunct="1">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故</a:t>
            </a:r>
            <a:r>
              <a:rPr lang="en-US" altLang="zh-CN" sz="3200" dirty="0"/>
              <a:t>60</a:t>
            </a:r>
            <a:r>
              <a:rPr lang="zh-CN" altLang="en-US" sz="3200" dirty="0">
                <a:latin typeface="宋体" panose="02010600030101010101" pitchFamily="2" charset="-122"/>
                <a:ea typeface="宋体" panose="02010600030101010101" pitchFamily="2" charset="-122"/>
              </a:rPr>
              <a:t>模</a:t>
            </a:r>
            <a:r>
              <a:rPr lang="en-US" altLang="zh-CN" sz="3200" dirty="0"/>
              <a:t>89</a:t>
            </a:r>
            <a:r>
              <a:rPr lang="zh-CN" altLang="en-US" sz="3200" dirty="0">
                <a:latin typeface="宋体" panose="02010600030101010101" pitchFamily="2" charset="-122"/>
                <a:ea typeface="宋体" panose="02010600030101010101" pitchFamily="2" charset="-122"/>
              </a:rPr>
              <a:t>的逆元为</a:t>
            </a:r>
            <a:r>
              <a:rPr lang="en-US" altLang="zh-CN" sz="3200" dirty="0"/>
              <a:t>-43</a:t>
            </a:r>
            <a:r>
              <a:rPr lang="zh-CN" altLang="en-US" sz="3200" dirty="0">
                <a:latin typeface="宋体" panose="02010600030101010101" pitchFamily="2" charset="-122"/>
                <a:ea typeface="宋体" panose="02010600030101010101" pitchFamily="2" charset="-122"/>
              </a:rPr>
              <a:t>，为方便记为最小非负数，因为</a:t>
            </a:r>
            <a:r>
              <a:rPr lang="en-US" altLang="zh-CN" sz="3200" dirty="0"/>
              <a:t>-43≡46 mod89</a:t>
            </a:r>
            <a:r>
              <a:rPr lang="zh-CN" altLang="en-US" sz="3200" dirty="0">
                <a:latin typeface="宋体" panose="02010600030101010101" pitchFamily="2" charset="-122"/>
                <a:ea typeface="宋体" panose="02010600030101010101" pitchFamily="2" charset="-122"/>
              </a:rPr>
              <a:t>，故一般说</a:t>
            </a:r>
            <a:r>
              <a:rPr lang="en-US" altLang="zh-CN" sz="3200" dirty="0"/>
              <a:t>60</a:t>
            </a:r>
            <a:r>
              <a:rPr lang="zh-CN" altLang="en-US" sz="3200" dirty="0">
                <a:latin typeface="宋体" panose="02010600030101010101" pitchFamily="2" charset="-122"/>
                <a:ea typeface="宋体" panose="02010600030101010101" pitchFamily="2" charset="-122"/>
              </a:rPr>
              <a:t>模</a:t>
            </a:r>
            <a:r>
              <a:rPr lang="en-US" altLang="zh-CN" sz="3200" dirty="0"/>
              <a:t>89</a:t>
            </a:r>
            <a:r>
              <a:rPr lang="zh-CN" altLang="en-US" sz="3200" dirty="0">
                <a:latin typeface="宋体" panose="02010600030101010101" pitchFamily="2" charset="-122"/>
                <a:ea typeface="宋体" panose="02010600030101010101" pitchFamily="2" charset="-122"/>
              </a:rPr>
              <a:t>的逆元为</a:t>
            </a:r>
            <a:r>
              <a:rPr lang="en-US" altLang="zh-CN" sz="3200" dirty="0"/>
              <a:t>46. </a:t>
            </a:r>
            <a:endParaRPr lang="en-US" altLang="zh-CN" sz="3200" dirty="0"/>
          </a:p>
        </p:txBody>
      </p:sp>
      <p:sp>
        <p:nvSpPr>
          <p:cNvPr id="41988"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2D62693-FBEF-42C3-830E-F45BC87E201E}" type="slidenum">
              <a:rPr lang="zh-CN" altLang="en-US" sz="1050"/>
            </a:fld>
            <a:endParaRPr lang="en-US" altLang="zh-CN"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FB84F23-B90B-43EB-AC33-D48C03B1D756}" type="slidenum">
              <a:rPr lang="zh-CN" altLang="en-US" sz="1050"/>
            </a:fld>
            <a:endParaRPr lang="en-US" altLang="zh-CN" sz="1050" dirty="0"/>
          </a:p>
        </p:txBody>
      </p:sp>
      <mc:AlternateContent xmlns:mc="http://schemas.openxmlformats.org/markup-compatibility/2006">
        <mc:Choice xmlns:a14="http://schemas.microsoft.com/office/drawing/2010/main" Requires="a14">
          <p:sp>
            <p:nvSpPr>
              <p:cNvPr id="38915" name="Rectangle 2"/>
              <p:cNvSpPr>
                <a:spLocks noGrp="1" noChangeArrowheads="1"/>
              </p:cNvSpPr>
              <p:nvPr>
                <p:ph type="subTitle" idx="4294967295"/>
              </p:nvPr>
            </p:nvSpPr>
            <p:spPr>
              <a:xfrm>
                <a:off x="0" y="1201737"/>
                <a:ext cx="9144000" cy="4454525"/>
              </a:xfrm>
              <a:noFill/>
            </p:spPr>
            <p:txBody>
              <a:bodyPr>
                <a:noAutofit/>
              </a:bodyPr>
              <a:lstStyle/>
              <a:p>
                <a:pPr marL="668020" indent="-457200">
                  <a:buClr>
                    <a:schemeClr val="accent1"/>
                  </a:buClr>
                  <a:buSzPct val="60000"/>
                  <a:buFont typeface="Wingdings" panose="05000000000000000000" pitchFamily="2" charset="2"/>
                  <a:buChar char="n"/>
                </a:pPr>
                <a:r>
                  <a:rPr lang="en-US" altLang="zh-CN" dirty="0">
                    <a:solidFill>
                      <a:srgbClr val="800000"/>
                    </a:solidFill>
                    <a:latin typeface="宋体" panose="02010600030101010101" pitchFamily="2" charset="-122"/>
                    <a:ea typeface="宋体" panose="02010600030101010101" pitchFamily="2" charset="-122"/>
                  </a:rPr>
                  <a:t>1. </a:t>
                </a:r>
                <a:r>
                  <a:rPr lang="zh-CN" altLang="en-US" dirty="0">
                    <a:solidFill>
                      <a:srgbClr val="800000"/>
                    </a:solidFill>
                    <a:latin typeface="宋体" panose="02010600030101010101" pitchFamily="2" charset="-122"/>
                    <a:ea typeface="宋体" panose="02010600030101010101" pitchFamily="2" charset="-122"/>
                  </a:rPr>
                  <a:t>密钥的产生</a:t>
                </a:r>
                <a:endParaRPr lang="zh-CN" altLang="en-US" dirty="0">
                  <a:solidFill>
                    <a:srgbClr val="800000"/>
                  </a:solidFill>
                  <a:latin typeface="宋体" panose="02010600030101010101" pitchFamily="2" charset="-122"/>
                  <a:ea typeface="宋体" panose="02010600030101010101" pitchFamily="2" charset="-122"/>
                </a:endParaRPr>
              </a:p>
              <a:p>
                <a:pPr marL="668020" lvl="1" indent="0">
                  <a:buClr>
                    <a:schemeClr val="accent1"/>
                  </a:buClr>
                  <a:buSzPct val="60000"/>
                  <a:buNone/>
                </a:pPr>
                <a:r>
                  <a:rPr lang="zh-CN" altLang="en-US" dirty="0">
                    <a:latin typeface="宋体" panose="02010600030101010101" pitchFamily="2" charset="-122"/>
                    <a:ea typeface="宋体" panose="02010600030101010101" pitchFamily="2" charset="-122"/>
                  </a:rPr>
                  <a:t>① 选两个</a:t>
                </a:r>
                <a:r>
                  <a:rPr lang="zh-CN" altLang="en-US" b="1" dirty="0">
                    <a:solidFill>
                      <a:srgbClr val="FF0000"/>
                    </a:solidFill>
                    <a:latin typeface="宋体" panose="02010600030101010101" pitchFamily="2" charset="-122"/>
                    <a:ea typeface="宋体" panose="02010600030101010101" pitchFamily="2" charset="-122"/>
                  </a:rPr>
                  <a:t>安全的大素数</a:t>
                </a:r>
                <a14:m>
                  <m:oMath xmlns:m="http://schemas.openxmlformats.org/officeDocument/2006/math">
                    <m:r>
                      <a:rPr lang="en-US" altLang="zh-CN" b="1" i="1" dirty="0" smtClean="0">
                        <a:solidFill>
                          <a:srgbClr val="FF0000"/>
                        </a:solidFill>
                        <a:latin typeface="Cambria Math" panose="02040503050406030204" pitchFamily="18" charset="0"/>
                        <a:ea typeface="宋体" panose="02010600030101010101" pitchFamily="2" charset="-122"/>
                      </a:rPr>
                      <m:t>𝒑</m:t>
                    </m:r>
                  </m:oMath>
                </a14:m>
                <a:r>
                  <a:rPr lang="zh-CN" altLang="en-US" b="1" dirty="0">
                    <a:solidFill>
                      <a:srgbClr val="FF0000"/>
                    </a:solidFill>
                    <a:latin typeface="宋体" panose="02010600030101010101" pitchFamily="2" charset="-122"/>
                    <a:ea typeface="宋体" panose="02010600030101010101" pitchFamily="2" charset="-122"/>
                  </a:rPr>
                  <a:t>和</a:t>
                </a:r>
                <a14:m>
                  <m:oMath xmlns:m="http://schemas.openxmlformats.org/officeDocument/2006/math">
                    <m:r>
                      <a:rPr lang="en-US" altLang="zh-CN" b="1" i="1" dirty="0" smtClean="0">
                        <a:solidFill>
                          <a:srgbClr val="FF0000"/>
                        </a:solidFill>
                        <a:latin typeface="Cambria Math" panose="02040503050406030204" pitchFamily="18" charset="0"/>
                        <a:ea typeface="宋体" panose="02010600030101010101" pitchFamily="2" charset="-122"/>
                      </a:rPr>
                      <m:t>𝒒</m:t>
                    </m:r>
                  </m:oMath>
                </a14:m>
                <a:r>
                  <a:rPr lang="zh-CN" altLang="en-US" b="1" dirty="0">
                    <a:solidFill>
                      <a:srgbClr val="FF0000"/>
                    </a:solidFill>
                    <a:latin typeface="宋体" panose="02010600030101010101" pitchFamily="2" charset="-122"/>
                    <a:ea typeface="宋体" panose="02010600030101010101" pitchFamily="2" charset="-122"/>
                  </a:rPr>
                  <a:t>。</a:t>
                </a:r>
                <a:endParaRPr lang="zh-CN" altLang="en-US" b="1" dirty="0">
                  <a:solidFill>
                    <a:srgbClr val="FF0000"/>
                  </a:solidFill>
                  <a:latin typeface="宋体" panose="02010600030101010101" pitchFamily="2" charset="-122"/>
                  <a:ea typeface="宋体" panose="02010600030101010101" pitchFamily="2" charset="-122"/>
                </a:endParaRPr>
              </a:p>
              <a:p>
                <a:pPr marL="668020" lvl="1" indent="0">
                  <a:buClr>
                    <a:schemeClr val="accent1"/>
                  </a:buClr>
                  <a:buSzPct val="60000"/>
                  <a:buNone/>
                </a:pPr>
                <a:r>
                  <a:rPr lang="zh-CN" altLang="en-US" dirty="0">
                    <a:latin typeface="宋体" panose="02010600030101010101" pitchFamily="2" charset="-122"/>
                    <a:ea typeface="宋体" panose="02010600030101010101" pitchFamily="2" charset="-122"/>
                  </a:rPr>
                  <a:t>② 计算</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r>
                      <a:rPr lang="en-US" altLang="zh-CN" i="1" dirty="0" err="1">
                        <a:latin typeface="Cambria Math" panose="02040503050406030204" pitchFamily="18" charset="0"/>
                        <a:ea typeface="宋体" panose="02010600030101010101" pitchFamily="2" charset="-122"/>
                      </a:rPr>
                      <m:t>𝑝</m:t>
                    </m:r>
                    <m:r>
                      <a:rPr lang="en-US" altLang="zh-CN" i="1" dirty="0" err="1">
                        <a:latin typeface="Cambria Math" panose="02040503050406030204" pitchFamily="18" charset="0"/>
                        <a:ea typeface="宋体" panose="02010600030101010101" pitchFamily="2" charset="-122"/>
                      </a:rPr>
                      <m:t>×</m:t>
                    </m:r>
                    <m:r>
                      <a:rPr lang="en-US" altLang="zh-CN" i="1" dirty="0" err="1">
                        <a:latin typeface="Cambria Math" panose="02040503050406030204" pitchFamily="18" charset="0"/>
                        <a:ea typeface="宋体" panose="02010600030101010101" pitchFamily="2" charset="-122"/>
                      </a:rPr>
                      <m:t>𝑞</m:t>
                    </m:r>
                  </m:oMath>
                </a14:m>
                <a:r>
                  <a:rPr lang="zh-CN" altLang="en-US" dirty="0">
                    <a:latin typeface="宋体" panose="02010600030101010101" pitchFamily="2" charset="-122"/>
                    <a:ea typeface="宋体" panose="02010600030101010101" pitchFamily="2" charset="-122"/>
                  </a:rPr>
                  <a:t>，</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𝑝</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𝑞</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其中</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是</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𝑛</m:t>
                    </m:r>
                  </m:oMath>
                </a14:m>
                <a:r>
                  <a:rPr lang="zh-CN" altLang="en-US" dirty="0">
                    <a:latin typeface="宋体" panose="02010600030101010101" pitchFamily="2" charset="-122"/>
                    <a:ea typeface="宋体" panose="02010600030101010101" pitchFamily="2" charset="-122"/>
                  </a:rPr>
                  <a:t>的欧拉函数值。</a:t>
                </a:r>
                <a:endParaRPr lang="zh-CN" altLang="en-US" dirty="0">
                  <a:latin typeface="宋体" panose="02010600030101010101" pitchFamily="2" charset="-122"/>
                  <a:ea typeface="宋体" panose="02010600030101010101" pitchFamily="2" charset="-122"/>
                </a:endParaRPr>
              </a:p>
              <a:p>
                <a:pPr marL="668020" lvl="1" indent="0">
                  <a:buClr>
                    <a:schemeClr val="accent1"/>
                  </a:buClr>
                  <a:buSzPct val="60000"/>
                  <a:buNone/>
                </a:pPr>
                <a:r>
                  <a:rPr lang="zh-CN" altLang="en-US" dirty="0">
                    <a:latin typeface="宋体" panose="02010600030101010101" pitchFamily="2" charset="-122"/>
                    <a:ea typeface="宋体" panose="02010600030101010101" pitchFamily="2" charset="-122"/>
                  </a:rPr>
                  <a:t>③ 选一整数</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oMath>
                </a14:m>
                <a:r>
                  <a:rPr lang="zh-CN" altLang="en-US" dirty="0">
                    <a:latin typeface="宋体" panose="02010600030101010101" pitchFamily="2" charset="-122"/>
                    <a:ea typeface="宋体" panose="02010600030101010101" pitchFamily="2" charset="-122"/>
                  </a:rPr>
                  <a:t>，满足</a:t>
                </a:r>
                <a14:m>
                  <m:oMath xmlns:m="http://schemas.openxmlformats.org/officeDocument/2006/math">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&lt;</m:t>
                    </m:r>
                    <m:r>
                      <a:rPr lang="en-US" altLang="zh-CN" i="1" dirty="0" smtClean="0">
                        <a:latin typeface="Cambria Math" panose="02040503050406030204" pitchFamily="18" charset="0"/>
                        <a:ea typeface="宋体" panose="02010600030101010101" pitchFamily="2" charset="-122"/>
                      </a:rPr>
                      <m:t>𝑒</m:t>
                    </m:r>
                    <m:r>
                      <a:rPr lang="en-US" altLang="zh-CN" i="1" dirty="0" smtClean="0">
                        <a:latin typeface="Cambria Math" panose="02040503050406030204" pitchFamily="18" charset="0"/>
                        <a:ea typeface="宋体" panose="02010600030101010101" pitchFamily="2" charset="-122"/>
                      </a:rPr>
                      <m:t>&lt;</m:t>
                    </m:r>
                    <m:r>
                      <a:rPr lang="en-US" altLang="zh-CN" i="1" dirty="0" smtClean="0">
                        <a:latin typeface="Cambria Math" panose="02040503050406030204" pitchFamily="18" charset="0"/>
                        <a:ea typeface="宋体" panose="02010600030101010101" pitchFamily="2" charset="-122"/>
                      </a:rPr>
                      <m:t>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，且</a:t>
                </a:r>
                <a14:m>
                  <m:oMath xmlns:m="http://schemas.openxmlformats.org/officeDocument/2006/math">
                    <m:r>
                      <m:rPr>
                        <m:sty m:val="p"/>
                      </m:rPr>
                      <a:rPr lang="en-US" altLang="zh-CN" i="1" dirty="0" smtClean="0">
                        <a:latin typeface="Cambria Math" panose="02040503050406030204" pitchFamily="18" charset="0"/>
                        <a:ea typeface="宋体" panose="02010600030101010101" pitchFamily="2" charset="-122"/>
                      </a:rPr>
                      <m:t>gcd</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𝜑</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𝑛</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𝑒</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1</m:t>
                    </m:r>
                  </m:oMath>
                </a14:m>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pPr marL="668020" lvl="1" indent="0">
                  <a:buClr>
                    <a:schemeClr val="accent1"/>
                  </a:buClr>
                  <a:buSzPct val="60000"/>
                  <a:buNone/>
                </a:pPr>
                <a:r>
                  <a:rPr lang="zh-CN" altLang="en-US" dirty="0">
                    <a:latin typeface="宋体" panose="02010600030101010101" pitchFamily="2" charset="-122"/>
                    <a:ea typeface="宋体" panose="02010600030101010101" pitchFamily="2" charset="-122"/>
                  </a:rPr>
                  <a:t>④ 计算</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𝑑</m:t>
                    </m:r>
                  </m:oMath>
                </a14:m>
                <a:r>
                  <a:rPr lang="zh-CN" altLang="en-US" dirty="0">
                    <a:latin typeface="宋体" panose="02010600030101010101" pitchFamily="2" charset="-122"/>
                    <a:ea typeface="宋体" panose="02010600030101010101" pitchFamily="2" charset="-122"/>
                  </a:rPr>
                  <a:t>，满足</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𝑒</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 </m:t>
                    </m:r>
                    <m:r>
                      <a:rPr lang="en-US" altLang="zh-CN" i="1" dirty="0" smtClean="0">
                        <a:latin typeface="Cambria Math" panose="02040503050406030204" pitchFamily="18" charset="0"/>
                        <a:ea typeface="宋体" panose="02010600030101010101" pitchFamily="2" charset="-122"/>
                      </a:rPr>
                      <m:t>𝑚𝑜𝑑</m:t>
                    </m:r>
                    <m:r>
                      <a:rPr lang="en-US" altLang="zh-CN" i="1" dirty="0" smtClean="0">
                        <a:latin typeface="Cambria Math" panose="02040503050406030204" pitchFamily="18" charset="0"/>
                        <a:ea typeface="宋体" panose="02010600030101010101" pitchFamily="2" charset="-122"/>
                      </a:rPr>
                      <m:t> </m:t>
                    </m:r>
                    <m:r>
                      <a:rPr lang="en-US" altLang="zh-CN" i="1" dirty="0" smtClean="0">
                        <a:latin typeface="Cambria Math" panose="02040503050406030204" pitchFamily="18" charset="0"/>
                        <a:ea typeface="宋体" panose="02010600030101010101" pitchFamily="2" charset="-122"/>
                      </a:rPr>
                      <m:t>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即</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𝑑</m:t>
                    </m:r>
                  </m:oMath>
                </a14:m>
                <a:r>
                  <a:rPr lang="zh-CN" altLang="en-US" dirty="0">
                    <a:latin typeface="宋体" panose="02010600030101010101" pitchFamily="2" charset="-122"/>
                    <a:ea typeface="宋体" panose="02010600030101010101" pitchFamily="2" charset="-122"/>
                  </a:rPr>
                  <a:t>是</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oMath>
                </a14:m>
                <a:r>
                  <a:rPr lang="zh-CN" altLang="en-US" dirty="0">
                    <a:latin typeface="宋体" panose="02010600030101010101" pitchFamily="2" charset="-122"/>
                    <a:ea typeface="宋体" panose="02010600030101010101" pitchFamily="2" charset="-122"/>
                  </a:rPr>
                  <a:t>在模</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下的乘法逆元，因</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oMath>
                </a14:m>
                <a:r>
                  <a:rPr lang="zh-CN" altLang="en-US" dirty="0">
                    <a:latin typeface="宋体" panose="02010600030101010101" pitchFamily="2" charset="-122"/>
                    <a:ea typeface="宋体" panose="02010600030101010101" pitchFamily="2" charset="-122"/>
                  </a:rPr>
                  <a:t>与</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互素，由模运算可知，它的乘法逆元一定存在。</a:t>
                </a:r>
                <a:endParaRPr lang="zh-CN" altLang="en-US" dirty="0">
                  <a:latin typeface="宋体" panose="02010600030101010101" pitchFamily="2" charset="-122"/>
                  <a:ea typeface="宋体" panose="02010600030101010101" pitchFamily="2" charset="-122"/>
                </a:endParaRPr>
              </a:p>
              <a:p>
                <a:pPr marL="668020" lvl="1" indent="0">
                  <a:buClr>
                    <a:schemeClr val="accent1"/>
                  </a:buClr>
                  <a:buSzPct val="60000"/>
                  <a:buNone/>
                </a:pPr>
                <a:r>
                  <a:rPr lang="zh-CN" altLang="en-US" dirty="0">
                    <a:latin typeface="宋体" panose="02010600030101010101" pitchFamily="2" charset="-122"/>
                    <a:ea typeface="宋体" panose="02010600030101010101" pitchFamily="2" charset="-122"/>
                  </a:rPr>
                  <a:t>⑤ 以</a:t>
                </a:r>
                <a14:m>
                  <m:oMath xmlns:m="http://schemas.openxmlformats.org/officeDocument/2006/math">
                    <m:r>
                      <a:rPr lang="en-US" altLang="zh-CN" i="1" dirty="0" smtClean="0">
                        <a:latin typeface="Cambria Math" panose="02040503050406030204" pitchFamily="18" charset="0"/>
                        <a:ea typeface="宋体" panose="02010600030101010101" pitchFamily="2" charset="-122"/>
                      </a:rPr>
                      <m:t>{</m:t>
                    </m:r>
                    <m:r>
                      <a:rPr lang="en-US" altLang="zh-CN" i="1" dirty="0" err="1">
                        <a:latin typeface="Cambria Math" panose="02040503050406030204" pitchFamily="18" charset="0"/>
                        <a:ea typeface="宋体" panose="02010600030101010101" pitchFamily="2" charset="-122"/>
                      </a:rPr>
                      <m:t>𝑒</m:t>
                    </m:r>
                    <m:r>
                      <a:rPr lang="en-US" altLang="zh-CN" b="0" i="1" dirty="0" smtClean="0">
                        <a:latin typeface="Cambria Math" panose="02040503050406030204" pitchFamily="18" charset="0"/>
                        <a:ea typeface="宋体" panose="02010600030101010101" pitchFamily="2" charset="-122"/>
                      </a:rPr>
                      <m:t>, </m:t>
                    </m:r>
                    <m:r>
                      <a:rPr lang="en-US" altLang="zh-CN" b="0" i="1" dirty="0" smtClean="0">
                        <a:latin typeface="Cambria Math" panose="02040503050406030204" pitchFamily="18" charset="0"/>
                        <a:ea typeface="宋体" panose="02010600030101010101" pitchFamily="2" charset="-122"/>
                      </a:rPr>
                      <m:t>𝑛</m:t>
                    </m:r>
                    <m:r>
                      <a:rPr lang="en-US" altLang="zh-CN" i="1" dirty="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为公钥</a:t>
                </a:r>
                <a14:m>
                  <m:oMath xmlns:m="http://schemas.openxmlformats.org/officeDocument/2006/math">
                    <m:r>
                      <a:rPr lang="zh-CN" altLang="en-US" i="1" dirty="0" smtClean="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𝑃𝐾</m:t>
                    </m:r>
                    <m:r>
                      <a:rPr lang="zh-CN" altLang="en-US"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m:t>
                    </m:r>
                    <m:r>
                      <a:rPr lang="en-US" altLang="zh-CN" i="1" dirty="0" err="1">
                        <a:latin typeface="Cambria Math" panose="02040503050406030204" pitchFamily="18" charset="0"/>
                        <a:ea typeface="宋体" panose="02010600030101010101" pitchFamily="2" charset="-122"/>
                      </a:rPr>
                      <m:t>𝑑</m:t>
                    </m:r>
                    <m:r>
                      <a:rPr lang="en-US" altLang="zh-CN" i="1" dirty="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为私钥</a:t>
                </a:r>
                <a14:m>
                  <m:oMath xmlns:m="http://schemas.openxmlformats.org/officeDocument/2006/math">
                    <m:r>
                      <a:rPr lang="zh-CN" altLang="en-US" i="1" dirty="0" smtClean="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𝑆𝐾</m:t>
                    </m:r>
                    <m:r>
                      <a:rPr lang="zh-CN" altLang="en-US" i="1" dirty="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mc:Choice>
        <mc:Fallback>
          <p:sp>
            <p:nvSpPr>
              <p:cNvPr id="38915" name="Rectangle 2"/>
              <p:cNvSpPr>
                <a:spLocks noRot="1" noChangeAspect="1" noMove="1" noResize="1" noEditPoints="1" noAdjustHandles="1" noChangeArrowheads="1" noChangeShapeType="1" noTextEdit="1"/>
              </p:cNvSpPr>
              <p:nvPr>
                <p:ph type="subTitle" idx="4294967295"/>
              </p:nvPr>
            </p:nvSpPr>
            <p:spPr>
              <a:xfrm>
                <a:off x="0" y="1201737"/>
                <a:ext cx="9144000" cy="4454525"/>
              </a:xfrm>
              <a:blipFill rotWithShape="1">
                <a:blip r:embed="rId1"/>
                <a:stretch>
                  <a:fillRect t="-7" r="-222" b="7"/>
                </a:stretch>
              </a:blipFill>
            </p:spPr>
            <p:txBody>
              <a:bodyPr/>
              <a:lstStyle/>
              <a:p>
                <a:r>
                  <a:rPr lang="zh-CN" altLang="en-US">
                    <a:noFill/>
                  </a:rPr>
                  <a:t> </a:t>
                </a:r>
              </a:p>
            </p:txBody>
          </p:sp>
        </mc:Fallback>
      </mc:AlternateContent>
      <p:sp>
        <p:nvSpPr>
          <p:cNvPr id="17412" name="Rectangle 4"/>
          <p:cNvSpPr>
            <a:spLocks noGrp="1" noChangeArrowheads="1"/>
          </p:cNvSpPr>
          <p:nvPr>
            <p:ph type="ctrTitle" idx="4294967295"/>
          </p:nvPr>
        </p:nvSpPr>
        <p:spPr>
          <a:xfrm>
            <a:off x="256032" y="354806"/>
            <a:ext cx="5829300" cy="585788"/>
          </a:xfrm>
        </p:spPr>
        <p:txBody>
          <a:bodyPr>
            <a:noAutofit/>
          </a:bodyPr>
          <a:lstStyle/>
          <a:p>
            <a:pPr eaLnBrk="1" hangingPunct="1">
              <a:spcBef>
                <a:spcPct val="50000"/>
              </a:spcBef>
              <a:defRPr/>
            </a:pPr>
            <a:r>
              <a:rPr lang="en-US" altLang="zh-CN" dirty="0">
                <a:solidFill>
                  <a:srgbClr val="FF0000"/>
                </a:solidFill>
                <a:latin typeface="宋体" panose="02010600030101010101" pitchFamily="2" charset="-122"/>
                <a:ea typeface="宋体" panose="02010600030101010101" pitchFamily="2" charset="-122"/>
                <a:cs typeface="+mn-cs"/>
              </a:rPr>
              <a:t>RSA</a:t>
            </a:r>
            <a:r>
              <a:rPr lang="zh-CN" altLang="en-US" dirty="0">
                <a:solidFill>
                  <a:srgbClr val="FF0000"/>
                </a:solidFill>
                <a:latin typeface="宋体" panose="02010600030101010101" pitchFamily="2" charset="-122"/>
                <a:ea typeface="宋体" panose="02010600030101010101" pitchFamily="2" charset="-122"/>
                <a:cs typeface="+mn-cs"/>
              </a:rPr>
              <a:t>算法</a:t>
            </a:r>
            <a:endParaRPr lang="zh-CN" altLang="en-US" dirty="0">
              <a:solidFill>
                <a:srgbClr val="FF0000"/>
              </a:solidFill>
              <a:latin typeface="宋体" panose="02010600030101010101" pitchFamily="2" charset="-122"/>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7CE24FC-B1C3-4A7D-9A0E-C4DF6E6BBB9F}" type="slidenum">
              <a:rPr lang="zh-CN" altLang="en-US" sz="1050"/>
            </a:fld>
            <a:endParaRPr lang="en-US" altLang="zh-CN" sz="1050"/>
          </a:p>
        </p:txBody>
      </p:sp>
      <mc:AlternateContent xmlns:mc="http://schemas.openxmlformats.org/markup-compatibility/2006">
        <mc:Choice xmlns:a14="http://schemas.microsoft.com/office/drawing/2010/main" Requires="a14">
          <p:sp>
            <p:nvSpPr>
              <p:cNvPr id="18435" name="Rectangle 2"/>
              <p:cNvSpPr>
                <a:spLocks noGrp="1" noChangeArrowheads="1"/>
              </p:cNvSpPr>
              <p:nvPr>
                <p:ph type="subTitle" idx="4294967295"/>
              </p:nvPr>
            </p:nvSpPr>
            <p:spPr>
              <a:xfrm>
                <a:off x="645318" y="1463676"/>
                <a:ext cx="7853363" cy="4892675"/>
              </a:xfrm>
            </p:spPr>
            <p:txBody>
              <a:bodyPr/>
              <a:lstStyle/>
              <a:p>
                <a:pPr marL="668020" indent="-457200">
                  <a:buClr>
                    <a:schemeClr val="accent1"/>
                  </a:buClr>
                  <a:buSzPct val="60000"/>
                  <a:buFont typeface="Wingdings" panose="05000000000000000000" pitchFamily="2" charset="2"/>
                  <a:buChar char="n"/>
                </a:pPr>
                <a:r>
                  <a:rPr lang="en-US" altLang="zh-CN" dirty="0">
                    <a:solidFill>
                      <a:srgbClr val="800000"/>
                    </a:solidFill>
                    <a:latin typeface="宋体" panose="02010600030101010101" pitchFamily="2" charset="-122"/>
                    <a:ea typeface="宋体" panose="02010600030101010101" pitchFamily="2" charset="-122"/>
                  </a:rPr>
                  <a:t>2. </a:t>
                </a:r>
                <a:r>
                  <a:rPr lang="zh-CN" altLang="en-US" dirty="0">
                    <a:solidFill>
                      <a:srgbClr val="800000"/>
                    </a:solidFill>
                    <a:latin typeface="宋体" panose="02010600030101010101" pitchFamily="2" charset="-122"/>
                    <a:ea typeface="宋体" panose="02010600030101010101" pitchFamily="2" charset="-122"/>
                  </a:rPr>
                  <a:t>加密</a:t>
                </a:r>
                <a:endParaRPr lang="zh-CN" altLang="en-US" dirty="0">
                  <a:solidFill>
                    <a:srgbClr val="800000"/>
                  </a:solidFill>
                  <a:latin typeface="宋体" panose="02010600030101010101" pitchFamily="2" charset="-122"/>
                  <a:ea typeface="宋体" panose="02010600030101010101" pitchFamily="2" charset="-122"/>
                </a:endParaRPr>
              </a:p>
              <a:p>
                <a:pPr marL="672465" lvl="1" indent="-5080">
                  <a:buNone/>
                </a:pPr>
                <a:r>
                  <a:rPr lang="zh-CN" altLang="en-US" sz="2800" dirty="0">
                    <a:latin typeface="宋体" panose="02010600030101010101" pitchFamily="2" charset="-122"/>
                    <a:ea typeface="宋体" panose="02010600030101010101" pitchFamily="2" charset="-122"/>
                  </a:rPr>
                  <a:t>加密时首先将明文比特串分组，使得每个分组对应的十进制数</a:t>
                </a:r>
                <a:r>
                  <a:rPr lang="zh-CN" altLang="en-US" sz="2800" b="1" dirty="0">
                    <a:solidFill>
                      <a:srgbClr val="FF0000"/>
                    </a:solidFill>
                    <a:latin typeface="宋体" panose="02010600030101010101" pitchFamily="2" charset="-122"/>
                    <a:ea typeface="宋体" panose="02010600030101010101" pitchFamily="2" charset="-122"/>
                  </a:rPr>
                  <a:t>小于</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𝑛</m:t>
                    </m:r>
                  </m:oMath>
                </a14:m>
                <a:r>
                  <a:rPr lang="zh-CN" altLang="en-US" sz="2800" dirty="0">
                    <a:latin typeface="宋体" panose="02010600030101010101" pitchFamily="2" charset="-122"/>
                    <a:ea typeface="宋体" panose="02010600030101010101" pitchFamily="2" charset="-122"/>
                  </a:rPr>
                  <a:t>，即分组长度小于</a:t>
                </a:r>
                <a14:m>
                  <m:oMath xmlns:m="http://schemas.openxmlformats.org/officeDocument/2006/math">
                    <m:r>
                      <m:rPr>
                        <m:sty m:val="p"/>
                      </m:rPr>
                      <a:rPr lang="en-US" altLang="zh-CN" sz="2800" i="1" dirty="0" smtClean="0">
                        <a:latin typeface="Cambria Math" panose="02040503050406030204" pitchFamily="18" charset="0"/>
                        <a:ea typeface="宋体" panose="02010600030101010101" pitchFamily="2" charset="-122"/>
                      </a:rPr>
                      <m:t>log</m:t>
                    </m:r>
                    <m:r>
                      <a:rPr lang="en-US" altLang="zh-CN" sz="2800" i="1" baseline="-25000" dirty="0" smtClean="0">
                        <a:latin typeface="Cambria Math" panose="02040503050406030204" pitchFamily="18" charset="0"/>
                        <a:ea typeface="宋体" panose="02010600030101010101" pitchFamily="2" charset="-122"/>
                      </a:rPr>
                      <m:t>2</m:t>
                    </m:r>
                    <m:r>
                      <a:rPr lang="en-US" altLang="zh-CN" sz="2800" i="1" dirty="0" smtClean="0">
                        <a:latin typeface="Cambria Math" panose="02040503050406030204" pitchFamily="18" charset="0"/>
                        <a:ea typeface="宋体" panose="02010600030101010101" pitchFamily="2" charset="-122"/>
                      </a:rPr>
                      <m:t>𝑛</m:t>
                    </m:r>
                  </m:oMath>
                </a14:m>
                <a:r>
                  <a:rPr lang="zh-CN" altLang="en-US" sz="2800" dirty="0">
                    <a:latin typeface="宋体" panose="02010600030101010101" pitchFamily="2" charset="-122"/>
                    <a:ea typeface="宋体" panose="02010600030101010101" pitchFamily="2" charset="-122"/>
                  </a:rPr>
                  <a:t>。然后对每个明文分组</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𝑚</m:t>
                    </m:r>
                  </m:oMath>
                </a14:m>
                <a:r>
                  <a:rPr lang="zh-CN" altLang="en-US" sz="2800" dirty="0">
                    <a:latin typeface="宋体" panose="02010600030101010101" pitchFamily="2" charset="-122"/>
                    <a:ea typeface="宋体" panose="02010600030101010101" pitchFamily="2" charset="-122"/>
                  </a:rPr>
                  <a:t>，作加密运算：</a:t>
                </a:r>
                <a:endParaRPr lang="zh-CN" altLang="en-US" sz="2800" dirty="0">
                  <a:latin typeface="宋体" panose="02010600030101010101" pitchFamily="2" charset="-122"/>
                  <a:ea typeface="宋体" panose="02010600030101010101" pitchFamily="2" charset="-122"/>
                </a:endParaRPr>
              </a:p>
              <a:p>
                <a:pPr marL="668020" lvl="1" indent="0" algn="ctr">
                  <a:buNone/>
                </a:pPr>
                <a14:m>
                  <m:oMathPara xmlns:m="http://schemas.openxmlformats.org/officeDocument/2006/math">
                    <m:oMathParaPr>
                      <m:jc m:val="center"/>
                    </m:oMathParaPr>
                    <m:oMath xmlns:m="http://schemas.openxmlformats.org/officeDocument/2006/math">
                      <m:r>
                        <a:rPr lang="zh-CN" altLang="en-US" sz="2800" i="1" dirty="0" smtClean="0">
                          <a:latin typeface="Cambria Math" panose="02040503050406030204" pitchFamily="18" charset="0"/>
                          <a:ea typeface="宋体" panose="02010600030101010101" pitchFamily="2" charset="-122"/>
                        </a:rPr>
                        <m:t> </m:t>
                      </m:r>
                      <m:r>
                        <a:rPr lang="en-US" altLang="zh-CN" sz="2800" i="1" dirty="0" err="1" smtClean="0">
                          <a:latin typeface="Cambria Math" panose="02040503050406030204" pitchFamily="18" charset="0"/>
                          <a:ea typeface="宋体" panose="02010600030101010101" pitchFamily="2" charset="-122"/>
                        </a:rPr>
                        <m:t>𝑐</m:t>
                      </m:r>
                      <m:r>
                        <a:rPr lang="en-US" altLang="zh-CN" sz="2800" i="1" dirty="0" err="1" smtClean="0">
                          <a:latin typeface="Cambria Math" panose="02040503050406030204" pitchFamily="18" charset="0"/>
                          <a:ea typeface="宋体" panose="02010600030101010101" pitchFamily="2" charset="-122"/>
                        </a:rPr>
                        <m:t>≡</m:t>
                      </m:r>
                      <m:sSup>
                        <m:sSupPr>
                          <m:ctrlPr>
                            <a:rPr lang="en-US" altLang="zh-CN" sz="2800" b="0" i="1" dirty="0" smtClean="0">
                              <a:latin typeface="Cambria Math" panose="02040503050406030204" pitchFamily="18" charset="0"/>
                              <a:ea typeface="宋体" panose="02010600030101010101" pitchFamily="2" charset="-122"/>
                            </a:rPr>
                          </m:ctrlPr>
                        </m:sSupPr>
                        <m:e>
                          <m:r>
                            <a:rPr lang="en-US" altLang="zh-CN" sz="2800" b="0" i="1" dirty="0" smtClean="0">
                              <a:latin typeface="Cambria Math" panose="02040503050406030204" pitchFamily="18" charset="0"/>
                              <a:ea typeface="宋体" panose="02010600030101010101" pitchFamily="2" charset="-122"/>
                            </a:rPr>
                            <m:t>𝑚</m:t>
                          </m:r>
                        </m:e>
                        <m:sup>
                          <m:r>
                            <a:rPr lang="en-US" altLang="zh-CN" sz="2800" i="1" dirty="0" err="1" smtClean="0">
                              <a:latin typeface="Cambria Math" panose="02040503050406030204" pitchFamily="18" charset="0"/>
                              <a:ea typeface="宋体" panose="02010600030101010101" pitchFamily="2" charset="-122"/>
                            </a:rPr>
                            <m:t>𝑒</m:t>
                          </m:r>
                        </m:sup>
                      </m:sSup>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𝑚𝑜𝑑</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𝑛</m:t>
                      </m:r>
                    </m:oMath>
                  </m:oMathPara>
                </a14:m>
                <a:endParaRPr lang="en-US" altLang="zh-CN" sz="2800" dirty="0">
                  <a:latin typeface="宋体" panose="02010600030101010101" pitchFamily="2" charset="-122"/>
                  <a:ea typeface="宋体" panose="02010600030101010101" pitchFamily="2" charset="-122"/>
                </a:endParaRPr>
              </a:p>
            </p:txBody>
          </p:sp>
        </mc:Choice>
        <mc:Fallback>
          <p:sp>
            <p:nvSpPr>
              <p:cNvPr id="18435" name="Rectangle 2"/>
              <p:cNvSpPr>
                <a:spLocks noRot="1" noChangeAspect="1" noMove="1" noResize="1" noEditPoints="1" noAdjustHandles="1" noChangeArrowheads="1" noChangeShapeType="1" noTextEdit="1"/>
              </p:cNvSpPr>
              <p:nvPr>
                <p:ph type="subTitle" idx="4294967295"/>
              </p:nvPr>
            </p:nvSpPr>
            <p:spPr>
              <a:xfrm>
                <a:off x="645318" y="1463676"/>
                <a:ext cx="7853363" cy="4892675"/>
              </a:xfrm>
              <a:blipFill rotWithShape="1">
                <a:blip r:embed="rId1"/>
                <a:stretch>
                  <a:fillRect l="-2" r="-592"/>
                </a:stretch>
              </a:blipFill>
            </p:spPr>
            <p:txBody>
              <a:bodyPr/>
              <a:lstStyle/>
              <a:p>
                <a:r>
                  <a:rPr lang="zh-CN" altLang="en-US">
                    <a:noFill/>
                  </a:rPr>
                  <a:t> </a:t>
                </a:r>
              </a:p>
            </p:txBody>
          </p:sp>
        </mc:Fallback>
      </mc:AlternateContent>
      <p:sp>
        <p:nvSpPr>
          <p:cNvPr id="18436" name="Rectangle 3"/>
          <p:cNvSpPr>
            <a:spLocks noGrp="1" noChangeArrowheads="1"/>
          </p:cNvSpPr>
          <p:nvPr>
            <p:ph type="ctrTitle" idx="4294967295"/>
          </p:nvPr>
        </p:nvSpPr>
        <p:spPr>
          <a:xfrm>
            <a:off x="731520" y="501649"/>
            <a:ext cx="4457700" cy="585787"/>
          </a:xfrm>
        </p:spPr>
        <p:txBody>
          <a:bodyPr>
            <a:noAutofit/>
          </a:bodyPr>
          <a:lstStyle/>
          <a:p>
            <a:pPr eaLnBrk="1" hangingPunct="1">
              <a:spcBef>
                <a:spcPct val="50000"/>
              </a:spcBef>
              <a:defRPr/>
            </a:pPr>
            <a:r>
              <a:rPr lang="en-US" altLang="zh-CN" dirty="0">
                <a:solidFill>
                  <a:srgbClr val="FF0000"/>
                </a:solidFill>
                <a:latin typeface="宋体" panose="02010600030101010101" pitchFamily="2" charset="-122"/>
                <a:ea typeface="宋体" panose="02010600030101010101" pitchFamily="2" charset="-122"/>
                <a:cs typeface="+mn-cs"/>
              </a:rPr>
              <a:t>RSA</a:t>
            </a:r>
            <a:r>
              <a:rPr lang="zh-CN" altLang="en-US" dirty="0">
                <a:solidFill>
                  <a:srgbClr val="FF0000"/>
                </a:solidFill>
                <a:latin typeface="宋体" panose="02010600030101010101" pitchFamily="2" charset="-122"/>
                <a:ea typeface="宋体" panose="02010600030101010101" pitchFamily="2" charset="-122"/>
                <a:cs typeface="+mn-cs"/>
              </a:rPr>
              <a:t>算法</a:t>
            </a:r>
            <a:endParaRPr lang="zh-CN" altLang="en-US" dirty="0">
              <a:solidFill>
                <a:srgbClr val="FF0000"/>
              </a:solidFill>
              <a:latin typeface="宋体" panose="02010600030101010101" pitchFamily="2" charset="-122"/>
              <a:ea typeface="宋体" panose="02010600030101010101" pitchFamily="2" charset="-122"/>
              <a:cs typeface="+mn-cs"/>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80E3038-66CA-4196-AE57-45E39E956A66}" type="slidenum">
              <a:rPr lang="zh-CN" altLang="en-US" sz="1050"/>
            </a:fld>
            <a:endParaRPr lang="en-US" altLang="zh-CN" sz="1050"/>
          </a:p>
        </p:txBody>
      </p:sp>
      <mc:AlternateContent xmlns:mc="http://schemas.openxmlformats.org/markup-compatibility/2006">
        <mc:Choice xmlns:a14="http://schemas.microsoft.com/office/drawing/2010/main" Requires="a14">
          <p:sp>
            <p:nvSpPr>
              <p:cNvPr id="19459" name="Rectangle 2"/>
              <p:cNvSpPr>
                <a:spLocks noGrp="1" noChangeArrowheads="1"/>
              </p:cNvSpPr>
              <p:nvPr>
                <p:ph type="subTitle" idx="4294967295"/>
              </p:nvPr>
            </p:nvSpPr>
            <p:spPr>
              <a:xfrm>
                <a:off x="-1" y="1916113"/>
                <a:ext cx="9144001" cy="4621212"/>
              </a:xfrm>
            </p:spPr>
            <p:txBody>
              <a:bodyPr>
                <a:normAutofit/>
              </a:bodyPr>
              <a:lstStyle/>
              <a:p>
                <a:pPr marL="215265" indent="-5080"/>
                <a:r>
                  <a:rPr lang="en-US" altLang="zh-CN" sz="3200" dirty="0">
                    <a:solidFill>
                      <a:srgbClr val="800000"/>
                    </a:solidFill>
                    <a:latin typeface="宋体" panose="02010600030101010101" pitchFamily="2" charset="-122"/>
                    <a:ea typeface="宋体" panose="02010600030101010101" pitchFamily="2" charset="-122"/>
                  </a:rPr>
                  <a:t>3. </a:t>
                </a:r>
                <a:r>
                  <a:rPr lang="zh-CN" altLang="en-US" sz="3200" dirty="0">
                    <a:solidFill>
                      <a:srgbClr val="800000"/>
                    </a:solidFill>
                    <a:latin typeface="宋体" panose="02010600030101010101" pitchFamily="2" charset="-122"/>
                    <a:ea typeface="宋体" panose="02010600030101010101" pitchFamily="2" charset="-122"/>
                  </a:rPr>
                  <a:t>解密</a:t>
                </a:r>
                <a:endParaRPr lang="zh-CN" altLang="en-US" sz="3200" dirty="0">
                  <a:solidFill>
                    <a:srgbClr val="800000"/>
                  </a:solidFill>
                  <a:latin typeface="宋体" panose="02010600030101010101" pitchFamily="2" charset="-122"/>
                  <a:ea typeface="宋体" panose="02010600030101010101" pitchFamily="2" charset="-122"/>
                </a:endParaRPr>
              </a:p>
              <a:p>
                <a:pPr marL="668020" lvl="1" indent="0">
                  <a:buNone/>
                </a:pPr>
                <a:r>
                  <a:rPr lang="zh-CN" altLang="en-US" sz="3200" dirty="0">
                    <a:latin typeface="宋体" panose="02010600030101010101" pitchFamily="2" charset="-122"/>
                    <a:ea typeface="宋体" panose="02010600030101010101" pitchFamily="2" charset="-122"/>
                  </a:rPr>
                  <a:t>对密文分组的解密运算为：</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𝑚</m:t>
                    </m:r>
                    <m:r>
                      <a:rPr lang="en-US" altLang="zh-CN" sz="3200" i="1" dirty="0" smtClean="0">
                        <a:latin typeface="Cambria Math" panose="02040503050406030204" pitchFamily="18" charset="0"/>
                        <a:ea typeface="宋体" panose="02010600030101010101" pitchFamily="2" charset="-122"/>
                      </a:rPr>
                      <m:t>≡</m:t>
                    </m:r>
                    <m:sSup>
                      <m:sSupPr>
                        <m:ctrlPr>
                          <a:rPr lang="en-US" altLang="zh-CN" sz="3200" b="0" i="1" dirty="0" smtClean="0">
                            <a:latin typeface="Cambria Math" panose="02040503050406030204" pitchFamily="18" charset="0"/>
                            <a:ea typeface="宋体" panose="02010600030101010101" pitchFamily="2" charset="-122"/>
                          </a:rPr>
                        </m:ctrlPr>
                      </m:sSupPr>
                      <m:e>
                        <m:r>
                          <a:rPr lang="en-US" altLang="zh-CN" sz="3200" i="1" dirty="0" smtClean="0">
                            <a:latin typeface="Cambria Math" panose="02040503050406030204" pitchFamily="18" charset="0"/>
                            <a:ea typeface="宋体" panose="02010600030101010101" pitchFamily="2" charset="-122"/>
                          </a:rPr>
                          <m:t>𝑐</m:t>
                        </m:r>
                      </m:e>
                      <m:sup>
                        <m:r>
                          <a:rPr lang="en-US" altLang="zh-CN" sz="3200" i="1" dirty="0" smtClean="0">
                            <a:latin typeface="Cambria Math" panose="02040503050406030204" pitchFamily="18" charset="0"/>
                            <a:ea typeface="宋体" panose="02010600030101010101" pitchFamily="2" charset="-122"/>
                          </a:rPr>
                          <m:t>𝑑</m:t>
                        </m:r>
                      </m:sup>
                    </m:sSup>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𝑚𝑜𝑑</m:t>
                    </m:r>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𝑛</m:t>
                    </m:r>
                  </m:oMath>
                </a14:m>
                <a:endParaRPr lang="en-US" altLang="zh-CN" sz="3200" dirty="0">
                  <a:latin typeface="宋体" panose="02010600030101010101" pitchFamily="2" charset="-122"/>
                  <a:ea typeface="宋体" panose="02010600030101010101" pitchFamily="2" charset="-122"/>
                </a:endParaRPr>
              </a:p>
              <a:p>
                <a:pPr marL="668020" lvl="1" indent="0">
                  <a:buNone/>
                </a:pPr>
                <a:endParaRPr lang="en-US" altLang="zh-CN" sz="3200" dirty="0">
                  <a:latin typeface="宋体" panose="02010600030101010101" pitchFamily="2" charset="-122"/>
                  <a:ea typeface="宋体" panose="02010600030101010101" pitchFamily="2" charset="-122"/>
                </a:endParaRPr>
              </a:p>
              <a:p>
                <a:pPr marL="668020" lvl="1" indent="0">
                  <a:buNone/>
                </a:pPr>
                <a:r>
                  <a:rPr lang="zh-CN" altLang="en-US" sz="3200" b="1" dirty="0">
                    <a:latin typeface="宋体" panose="02010600030101010101" pitchFamily="2" charset="-122"/>
                    <a:ea typeface="宋体" panose="02010600030101010101" pitchFamily="2" charset="-122"/>
                  </a:rPr>
                  <a:t>证明</a:t>
                </a:r>
                <a:r>
                  <a:rPr lang="en-US" altLang="zh-CN" sz="3200" b="1" dirty="0">
                    <a:latin typeface="宋体" panose="02010600030101010101" pitchFamily="2" charset="-122"/>
                    <a:ea typeface="宋体" panose="02010600030101010101" pitchFamily="2" charset="-122"/>
                  </a:rPr>
                  <a:t>RSA</a:t>
                </a:r>
                <a:r>
                  <a:rPr lang="zh-CN" altLang="en-US" sz="3200" b="1" dirty="0">
                    <a:latin typeface="宋体" panose="02010600030101010101" pitchFamily="2" charset="-122"/>
                    <a:ea typeface="宋体" panose="02010600030101010101" pitchFamily="2" charset="-122"/>
                  </a:rPr>
                  <a:t>算法中解密过程的正确性</a:t>
                </a:r>
                <a:r>
                  <a:rPr lang="en-US" altLang="zh-CN" sz="3200" b="1" dirty="0">
                    <a:latin typeface="宋体" panose="02010600030101010101" pitchFamily="2" charset="-122"/>
                    <a:ea typeface="宋体" panose="02010600030101010101" pitchFamily="2" charset="-122"/>
                  </a:rPr>
                  <a:t>.</a:t>
                </a:r>
                <a:endParaRPr lang="en-US" altLang="zh-CN" sz="3200" b="1" dirty="0">
                  <a:latin typeface="宋体" panose="02010600030101010101" pitchFamily="2" charset="-122"/>
                  <a:ea typeface="宋体" panose="02010600030101010101" pitchFamily="2" charset="-122"/>
                </a:endParaRPr>
              </a:p>
              <a:p>
                <a:pPr marL="668020" lvl="1" indent="0">
                  <a:buNone/>
                </a:pPr>
                <a:r>
                  <a:rPr lang="zh-CN" altLang="en-US" sz="3200" dirty="0">
                    <a:latin typeface="宋体" panose="02010600030101010101" pitchFamily="2" charset="-122"/>
                    <a:ea typeface="宋体" panose="02010600030101010101" pitchFamily="2" charset="-122"/>
                  </a:rPr>
                  <a:t>证明：由加密过程知</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𝑐</m:t>
                    </m:r>
                    <m:r>
                      <a:rPr lang="en-US" altLang="zh-CN" sz="3200" i="1" dirty="0" smtClean="0">
                        <a:latin typeface="Cambria Math" panose="02040503050406030204" pitchFamily="18" charset="0"/>
                        <a:ea typeface="宋体" panose="02010600030101010101" pitchFamily="2" charset="-122"/>
                      </a:rPr>
                      <m:t>≡</m:t>
                    </m:r>
                    <m:sSup>
                      <m:sSupPr>
                        <m:ctrlPr>
                          <a:rPr lang="en-US" altLang="zh-CN" sz="3200" b="0" i="1" dirty="0" smtClean="0">
                            <a:latin typeface="Cambria Math" panose="02040503050406030204" pitchFamily="18" charset="0"/>
                            <a:ea typeface="宋体" panose="02010600030101010101" pitchFamily="2" charset="-122"/>
                          </a:rPr>
                        </m:ctrlPr>
                      </m:sSupPr>
                      <m:e>
                        <m:r>
                          <a:rPr lang="en-US" altLang="zh-CN" sz="3200" i="1" dirty="0" smtClean="0">
                            <a:latin typeface="Cambria Math" panose="02040503050406030204" pitchFamily="18" charset="0"/>
                            <a:ea typeface="宋体" panose="02010600030101010101" pitchFamily="2" charset="-122"/>
                          </a:rPr>
                          <m:t>𝑚</m:t>
                        </m:r>
                      </m:e>
                      <m:sup>
                        <m:r>
                          <a:rPr lang="en-US" altLang="zh-CN" sz="3200" i="1" dirty="0" smtClean="0">
                            <a:latin typeface="Cambria Math" panose="02040503050406030204" pitchFamily="18" charset="0"/>
                            <a:ea typeface="宋体" panose="02010600030101010101" pitchFamily="2" charset="-122"/>
                          </a:rPr>
                          <m:t>𝑒</m:t>
                        </m:r>
                      </m:sup>
                    </m:sSup>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𝑚𝑜𝑑</m:t>
                    </m:r>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𝑛</m:t>
                    </m:r>
                  </m:oMath>
                </a14:m>
                <a:r>
                  <a:rPr lang="zh-CN" altLang="en-US" sz="3200" dirty="0">
                    <a:latin typeface="宋体" panose="02010600030101010101" pitchFamily="2" charset="-122"/>
                    <a:ea typeface="宋体" panose="02010600030101010101" pitchFamily="2" charset="-122"/>
                  </a:rPr>
                  <a:t>，所以</a:t>
                </a:r>
                <a:endParaRPr lang="zh-CN" altLang="en-US" sz="3200" dirty="0">
                  <a:latin typeface="宋体" panose="02010600030101010101" pitchFamily="2" charset="-122"/>
                  <a:ea typeface="宋体" panose="02010600030101010101" pitchFamily="2" charset="-122"/>
                </a:endParaRPr>
              </a:p>
              <a:p>
                <a:pPr marL="668020" lvl="1" indent="0">
                  <a:buNone/>
                </a:pPr>
                <a14:m>
                  <m:oMathPara xmlns:m="http://schemas.openxmlformats.org/officeDocument/2006/math">
                    <m:oMathParaPr>
                      <m:jc m:val="centerGroup"/>
                    </m:oMathParaPr>
                    <m:oMath xmlns:m="http://schemas.openxmlformats.org/officeDocument/2006/math">
                      <m:r>
                        <a:rPr lang="en-US" altLang="zh-CN" sz="3200" i="1" dirty="0" smtClean="0">
                          <a:latin typeface="Cambria Math" panose="02040503050406030204" pitchFamily="18" charset="0"/>
                          <a:ea typeface="宋体" panose="02010600030101010101" pitchFamily="2" charset="-122"/>
                        </a:rPr>
                        <m:t>𝑐</m:t>
                      </m:r>
                      <m:r>
                        <a:rPr lang="en-US" altLang="zh-CN" sz="3200" i="1" baseline="30000" dirty="0" smtClean="0">
                          <a:latin typeface="Cambria Math" panose="02040503050406030204" pitchFamily="18" charset="0"/>
                          <a:ea typeface="宋体" panose="02010600030101010101" pitchFamily="2" charset="-122"/>
                        </a:rPr>
                        <m:t>𝑑</m:t>
                      </m:r>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𝑚𝑜𝑑</m:t>
                      </m:r>
                      <m:r>
                        <a:rPr lang="en-US" altLang="zh-CN" sz="3200" i="1" dirty="0" smtClean="0">
                          <a:latin typeface="Cambria Math" panose="02040503050406030204" pitchFamily="18" charset="0"/>
                          <a:ea typeface="宋体" panose="02010600030101010101" pitchFamily="2" charset="-122"/>
                        </a:rPr>
                        <m:t> </m:t>
                      </m:r>
                      <m:r>
                        <a:rPr lang="en-US" altLang="zh-CN" sz="3200" i="1" dirty="0" err="1" smtClean="0">
                          <a:latin typeface="Cambria Math" panose="02040503050406030204" pitchFamily="18" charset="0"/>
                          <a:ea typeface="宋体" panose="02010600030101010101" pitchFamily="2" charset="-122"/>
                        </a:rPr>
                        <m:t>𝑛</m:t>
                      </m:r>
                      <m:r>
                        <a:rPr lang="en-US" altLang="zh-CN" sz="3200" i="1" dirty="0" err="1" smtClean="0">
                          <a:latin typeface="Cambria Math" panose="02040503050406030204" pitchFamily="18" charset="0"/>
                          <a:ea typeface="宋体" panose="02010600030101010101" pitchFamily="2" charset="-122"/>
                        </a:rPr>
                        <m:t>≡</m:t>
                      </m:r>
                      <m:sSup>
                        <m:sSupPr>
                          <m:ctrlPr>
                            <a:rPr lang="en-US" altLang="zh-CN" sz="3200" b="0" i="1" dirty="0" smtClean="0">
                              <a:latin typeface="Cambria Math" panose="02040503050406030204" pitchFamily="18" charset="0"/>
                              <a:ea typeface="宋体" panose="02010600030101010101" pitchFamily="2" charset="-122"/>
                            </a:rPr>
                          </m:ctrlPr>
                        </m:sSupPr>
                        <m:e>
                          <m:r>
                            <a:rPr lang="en-US" altLang="zh-CN" sz="3200" i="1" dirty="0" err="1" smtClean="0">
                              <a:latin typeface="Cambria Math" panose="02040503050406030204" pitchFamily="18" charset="0"/>
                              <a:ea typeface="宋体" panose="02010600030101010101" pitchFamily="2" charset="-122"/>
                            </a:rPr>
                            <m:t>𝑚</m:t>
                          </m:r>
                        </m:e>
                        <m:sup>
                          <m:r>
                            <a:rPr lang="en-US" altLang="zh-CN" sz="3200" i="1" dirty="0" err="1" smtClean="0">
                              <a:latin typeface="Cambria Math" panose="02040503050406030204" pitchFamily="18" charset="0"/>
                              <a:ea typeface="宋体" panose="02010600030101010101" pitchFamily="2" charset="-122"/>
                            </a:rPr>
                            <m:t>𝑒𝑑</m:t>
                          </m:r>
                        </m:sup>
                      </m:sSup>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𝑚𝑜𝑑</m:t>
                      </m:r>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𝑛</m:t>
                      </m:r>
                      <m:r>
                        <a:rPr lang="en-US" altLang="zh-CN" sz="3200" i="1" dirty="0" smtClean="0">
                          <a:latin typeface="Cambria Math" panose="02040503050406030204" pitchFamily="18" charset="0"/>
                          <a:ea typeface="宋体" panose="02010600030101010101" pitchFamily="2" charset="-122"/>
                        </a:rPr>
                        <m:t>≡</m:t>
                      </m:r>
                      <m:sSup>
                        <m:sSupPr>
                          <m:ctrlPr>
                            <a:rPr lang="en-US" altLang="zh-CN" sz="3200" i="1" dirty="0">
                              <a:latin typeface="Cambria Math" panose="02040503050406030204" pitchFamily="18" charset="0"/>
                              <a:ea typeface="宋体" panose="02010600030101010101" pitchFamily="2" charset="-122"/>
                            </a:rPr>
                          </m:ctrlPr>
                        </m:sSupPr>
                        <m:e>
                          <m:r>
                            <a:rPr lang="en-US" altLang="zh-CN" sz="3200" i="1" dirty="0">
                              <a:latin typeface="Cambria Math" panose="02040503050406030204" pitchFamily="18" charset="0"/>
                              <a:ea typeface="宋体" panose="02010600030101010101" pitchFamily="2" charset="-122"/>
                            </a:rPr>
                            <m:t>𝑚</m:t>
                          </m:r>
                        </m:e>
                        <m:sup>
                          <m:r>
                            <a:rPr lang="en-US" altLang="zh-CN" sz="3200" i="1" dirty="0">
                              <a:latin typeface="Cambria Math" panose="02040503050406030204" pitchFamily="18" charset="0"/>
                              <a:ea typeface="宋体" panose="02010600030101010101" pitchFamily="2" charset="-122"/>
                            </a:rPr>
                            <m:t>1</m:t>
                          </m:r>
                          <m:r>
                            <a:rPr lang="en-US" altLang="zh-CN" sz="3200" b="0" i="1" dirty="0" smtClean="0">
                              <a:latin typeface="Cambria Math" panose="02040503050406030204" pitchFamily="18" charset="0"/>
                              <a:ea typeface="宋体" panose="02010600030101010101" pitchFamily="2" charset="-122"/>
                            </a:rPr>
                            <m:t> </m:t>
                          </m:r>
                          <m:r>
                            <a:rPr lang="en-US" altLang="zh-CN" sz="3200" b="0" i="1" dirty="0" smtClean="0">
                              <a:latin typeface="Cambria Math" panose="02040503050406030204" pitchFamily="18" charset="0"/>
                              <a:ea typeface="宋体" panose="02010600030101010101" pitchFamily="2" charset="-122"/>
                            </a:rPr>
                            <m:t>𝑚𝑜𝑑</m:t>
                          </m:r>
                          <m:r>
                            <a:rPr lang="zh-CN" altLang="en-US" sz="3200" i="1" dirty="0">
                              <a:latin typeface="Cambria Math" panose="02040503050406030204" pitchFamily="18" charset="0"/>
                              <a:ea typeface="宋体" panose="02010600030101010101" pitchFamily="2" charset="-122"/>
                            </a:rPr>
                            <m:t>𝜑</m:t>
                          </m:r>
                          <m:d>
                            <m:dPr>
                              <m:ctrlPr>
                                <a:rPr lang="en-US" altLang="zh-CN" sz="3200" i="1" dirty="0">
                                  <a:latin typeface="Cambria Math" panose="02040503050406030204" pitchFamily="18" charset="0"/>
                                  <a:ea typeface="宋体" panose="02010600030101010101" pitchFamily="2" charset="-122"/>
                                </a:rPr>
                              </m:ctrlPr>
                            </m:dPr>
                            <m:e>
                              <m:r>
                                <a:rPr lang="en-US" altLang="zh-CN" sz="3200" i="1" dirty="0">
                                  <a:latin typeface="Cambria Math" panose="02040503050406030204" pitchFamily="18" charset="0"/>
                                  <a:ea typeface="宋体" panose="02010600030101010101" pitchFamily="2" charset="-122"/>
                                </a:rPr>
                                <m:t>𝑛</m:t>
                              </m:r>
                            </m:e>
                          </m:d>
                        </m:sup>
                      </m:sSup>
                      <m:r>
                        <a:rPr lang="en-US" altLang="zh-CN" sz="3200" i="1" dirty="0" smtClean="0">
                          <a:latin typeface="Cambria Math" panose="02040503050406030204" pitchFamily="18" charset="0"/>
                          <a:ea typeface="宋体" panose="02010600030101010101" pitchFamily="2" charset="-122"/>
                        </a:rPr>
                        <m:t>𝑚𝑜𝑑</m:t>
                      </m:r>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𝑛</m:t>
                      </m:r>
                      <m:r>
                        <a:rPr lang="en-US" altLang="zh-CN" sz="3200" i="1" dirty="0" smtClean="0">
                          <a:latin typeface="Cambria Math" panose="02040503050406030204" pitchFamily="18" charset="0"/>
                          <a:ea typeface="宋体" panose="02010600030101010101" pitchFamily="2" charset="-122"/>
                        </a:rPr>
                        <m:t>       ≡</m:t>
                      </m:r>
                      <m:sSup>
                        <m:sSupPr>
                          <m:ctrlPr>
                            <a:rPr lang="en-US" altLang="zh-CN" sz="3200" i="1" dirty="0" smtClean="0">
                              <a:latin typeface="Cambria Math" panose="02040503050406030204" pitchFamily="18" charset="0"/>
                              <a:ea typeface="宋体" panose="02010600030101010101" pitchFamily="2" charset="-122"/>
                            </a:rPr>
                          </m:ctrlPr>
                        </m:sSupPr>
                        <m:e>
                          <m:r>
                            <a:rPr lang="en-US" altLang="zh-CN" sz="3200" b="0" i="1" dirty="0" smtClean="0">
                              <a:latin typeface="Cambria Math" panose="02040503050406030204" pitchFamily="18" charset="0"/>
                              <a:ea typeface="宋体" panose="02010600030101010101" pitchFamily="2" charset="-122"/>
                            </a:rPr>
                            <m:t>𝑚</m:t>
                          </m:r>
                        </m:e>
                        <m:sup>
                          <m:r>
                            <a:rPr lang="en-US" altLang="zh-CN" sz="3200" b="0" i="1" dirty="0" smtClean="0">
                              <a:latin typeface="Cambria Math" panose="02040503050406030204" pitchFamily="18" charset="0"/>
                              <a:ea typeface="宋体" panose="02010600030101010101" pitchFamily="2" charset="-122"/>
                            </a:rPr>
                            <m:t>𝑘</m:t>
                          </m:r>
                          <m:r>
                            <a:rPr lang="zh-CN" altLang="en-US" sz="3200" b="0" i="1" dirty="0" smtClean="0">
                              <a:latin typeface="Cambria Math" panose="02040503050406030204" pitchFamily="18" charset="0"/>
                              <a:ea typeface="宋体" panose="02010600030101010101" pitchFamily="2" charset="-122"/>
                            </a:rPr>
                            <m:t>𝜑</m:t>
                          </m:r>
                          <m:d>
                            <m:dPr>
                              <m:ctrlPr>
                                <a:rPr lang="en-US" altLang="zh-CN" sz="3200" b="0" i="1" dirty="0" smtClean="0">
                                  <a:latin typeface="Cambria Math" panose="02040503050406030204" pitchFamily="18" charset="0"/>
                                  <a:ea typeface="宋体" panose="02010600030101010101" pitchFamily="2" charset="-122"/>
                                </a:rPr>
                              </m:ctrlPr>
                            </m:dPr>
                            <m:e>
                              <m:r>
                                <a:rPr lang="en-US" altLang="zh-CN" sz="3200" b="0" i="1" dirty="0" smtClean="0">
                                  <a:latin typeface="Cambria Math" panose="02040503050406030204" pitchFamily="18" charset="0"/>
                                  <a:ea typeface="宋体" panose="02010600030101010101" pitchFamily="2" charset="-122"/>
                                </a:rPr>
                                <m:t>𝑛</m:t>
                              </m:r>
                            </m:e>
                          </m:d>
                          <m:r>
                            <a:rPr lang="en-US" altLang="zh-CN" sz="3200" b="0" i="1" dirty="0" smtClean="0">
                              <a:latin typeface="Cambria Math" panose="02040503050406030204" pitchFamily="18" charset="0"/>
                              <a:ea typeface="宋体" panose="02010600030101010101" pitchFamily="2" charset="-122"/>
                            </a:rPr>
                            <m:t>+</m:t>
                          </m:r>
                          <m:r>
                            <a:rPr lang="en-US" altLang="zh-CN" sz="3200" b="0" i="1" dirty="0" smtClean="0">
                              <a:latin typeface="Cambria Math" panose="02040503050406030204" pitchFamily="18" charset="0"/>
                              <a:ea typeface="宋体" panose="02010600030101010101" pitchFamily="2" charset="-122"/>
                            </a:rPr>
                            <m:t>1</m:t>
                          </m:r>
                        </m:sup>
                      </m:sSup>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𝑚𝑜𝑑</m:t>
                      </m:r>
                      <m:r>
                        <a:rPr lang="en-US" altLang="zh-CN" sz="3200" b="0" i="1" dirty="0" smtClean="0">
                          <a:latin typeface="Cambria Math" panose="02040503050406030204" pitchFamily="18" charset="0"/>
                          <a:ea typeface="宋体" panose="02010600030101010101" pitchFamily="2" charset="-122"/>
                        </a:rPr>
                        <m:t> </m:t>
                      </m:r>
                      <m:r>
                        <a:rPr lang="en-US" altLang="zh-CN" sz="3200" b="0" i="1" dirty="0" smtClean="0">
                          <a:latin typeface="Cambria Math" panose="02040503050406030204" pitchFamily="18" charset="0"/>
                          <a:ea typeface="宋体" panose="02010600030101010101" pitchFamily="2" charset="-122"/>
                        </a:rPr>
                        <m:t>𝑛</m:t>
                      </m:r>
                    </m:oMath>
                  </m:oMathPara>
                </a14:m>
                <a:endParaRPr lang="en-US" altLang="zh-CN" sz="3200" dirty="0">
                  <a:latin typeface="宋体" panose="02010600030101010101" pitchFamily="2" charset="-122"/>
                  <a:ea typeface="宋体" panose="02010600030101010101" pitchFamily="2" charset="-122"/>
                </a:endParaRPr>
              </a:p>
            </p:txBody>
          </p:sp>
        </mc:Choice>
        <mc:Fallback>
          <p:sp>
            <p:nvSpPr>
              <p:cNvPr id="19459" name="Rectangle 2"/>
              <p:cNvSpPr>
                <a:spLocks noRot="1" noChangeAspect="1" noMove="1" noResize="1" noEditPoints="1" noAdjustHandles="1" noChangeArrowheads="1" noChangeShapeType="1" noTextEdit="1"/>
              </p:cNvSpPr>
              <p:nvPr>
                <p:ph type="subTitle" idx="4294967295"/>
              </p:nvPr>
            </p:nvSpPr>
            <p:spPr>
              <a:xfrm>
                <a:off x="-1" y="1916113"/>
                <a:ext cx="9144001" cy="4621212"/>
              </a:xfrm>
              <a:blipFill rotWithShape="1">
                <a:blip r:embed="rId1"/>
                <a:stretch>
                  <a:fillRect t="-7" r="-1625"/>
                </a:stretch>
              </a:blipFill>
            </p:spPr>
            <p:txBody>
              <a:bodyPr/>
              <a:lstStyle/>
              <a:p>
                <a:r>
                  <a:rPr lang="zh-CN" altLang="en-US">
                    <a:noFill/>
                  </a:rPr>
                  <a:t> </a:t>
                </a:r>
              </a:p>
            </p:txBody>
          </p:sp>
        </mc:Fallback>
      </mc:AlternateContent>
      <p:sp>
        <p:nvSpPr>
          <p:cNvPr id="19460" name="Rectangle 3"/>
          <p:cNvSpPr>
            <a:spLocks noGrp="1" noChangeArrowheads="1"/>
          </p:cNvSpPr>
          <p:nvPr>
            <p:ph type="ctrTitle" idx="4294967295"/>
          </p:nvPr>
        </p:nvSpPr>
        <p:spPr>
          <a:xfrm>
            <a:off x="-1" y="571818"/>
            <a:ext cx="4457700" cy="585787"/>
          </a:xfrm>
        </p:spPr>
        <p:txBody>
          <a:bodyPr>
            <a:noAutofit/>
          </a:bodyPr>
          <a:lstStyle/>
          <a:p>
            <a:pPr eaLnBrk="1" hangingPunct="1">
              <a:defRPr/>
            </a:pPr>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灯片编号占位符 1"/>
          <p:cNvSpPr>
            <a:spLocks noGrp="1" noChangeArrowheads="1"/>
          </p:cNvSpPr>
          <p:nvPr>
            <p:ph type="sldNum" sz="quarter" idx="12"/>
          </p:nvPr>
        </p:nvSpPr>
        <p:spPr>
          <a:xfrm>
            <a:off x="6520625" y="6392927"/>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B524B6A-6B3B-4342-9E70-B6631E30FEE0}" type="slidenum">
              <a:rPr lang="zh-CN" altLang="en-US" sz="1050"/>
            </a:fld>
            <a:endParaRPr lang="en-US" altLang="zh-CN" sz="1050" dirty="0"/>
          </a:p>
        </p:txBody>
      </p:sp>
      <mc:AlternateContent xmlns:mc="http://schemas.openxmlformats.org/markup-compatibility/2006">
        <mc:Choice xmlns:a14="http://schemas.microsoft.com/office/drawing/2010/main" Requires="a14">
          <p:sp>
            <p:nvSpPr>
              <p:cNvPr id="20483" name="Rectangle 2"/>
              <p:cNvSpPr>
                <a:spLocks noGrp="1" noChangeArrowheads="1"/>
              </p:cNvSpPr>
              <p:nvPr>
                <p:ph type="subTitle" idx="4294967295"/>
              </p:nvPr>
            </p:nvSpPr>
            <p:spPr>
              <a:xfrm>
                <a:off x="314325" y="550545"/>
                <a:ext cx="8515350" cy="5756910"/>
              </a:xfrm>
            </p:spPr>
            <p:txBody>
              <a:bodyPr>
                <a:normAutofit/>
              </a:bodyPr>
              <a:lstStyle/>
              <a:p>
                <a:pPr marL="668020" indent="-457200">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下面分两种情况： </a:t>
                </a:r>
                <a:endParaRPr lang="en-CA" altLang="zh-CN" sz="3200" dirty="0">
                  <a:latin typeface="宋体" panose="02010600030101010101" pitchFamily="2" charset="-122"/>
                  <a:ea typeface="宋体" panose="02010600030101010101" pitchFamily="2" charset="-122"/>
                </a:endParaRPr>
              </a:p>
              <a:p>
                <a:pPr marL="853440" lvl="1" indent="-342900">
                  <a:buClr>
                    <a:srgbClr val="FF0000"/>
                  </a:buClr>
                  <a:buSzPct val="600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①</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𝑚</m:t>
                    </m:r>
                  </m:oMath>
                </a14:m>
                <a:r>
                  <a:rPr lang="zh-CN" altLang="en-US" sz="2800" dirty="0">
                    <a:latin typeface="宋体" panose="02010600030101010101" pitchFamily="2" charset="-122"/>
                    <a:ea typeface="宋体" panose="02010600030101010101" pitchFamily="2" charset="-122"/>
                  </a:rPr>
                  <a:t>与</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𝑛</m:t>
                    </m:r>
                  </m:oMath>
                </a14:m>
                <a:r>
                  <a:rPr lang="zh-CN" altLang="en-US" sz="2800" dirty="0">
                    <a:latin typeface="宋体" panose="02010600030101010101" pitchFamily="2" charset="-122"/>
                    <a:ea typeface="宋体" panose="02010600030101010101" pitchFamily="2" charset="-122"/>
                  </a:rPr>
                  <a:t>互素，则由</a:t>
                </a:r>
                <a:r>
                  <a:rPr lang="en-US" altLang="zh-CN" sz="2800" dirty="0">
                    <a:latin typeface="Tahoma" panose="020B0604030504040204" pitchFamily="34" charset="0"/>
                    <a:ea typeface="Tahoma" panose="020B0604030504040204" pitchFamily="34" charset="0"/>
                    <a:cs typeface="Tahoma" panose="020B0604030504040204" pitchFamily="34" charset="0"/>
                  </a:rPr>
                  <a:t>Euler</a:t>
                </a:r>
                <a:r>
                  <a:rPr lang="zh-CN" altLang="en-US" sz="2800" dirty="0">
                    <a:latin typeface="宋体" panose="02010600030101010101" pitchFamily="2" charset="-122"/>
                    <a:ea typeface="宋体" panose="02010600030101010101" pitchFamily="2" charset="-122"/>
                  </a:rPr>
                  <a:t>定理得</a:t>
                </a:r>
                <a:endParaRPr lang="en-CA" altLang="zh-CN" sz="2800" dirty="0">
                  <a:latin typeface="宋体" panose="02010600030101010101" pitchFamily="2" charset="-122"/>
                  <a:ea typeface="宋体" panose="02010600030101010101" pitchFamily="2" charset="-122"/>
                </a:endParaRPr>
              </a:p>
              <a:p>
                <a:pPr marL="1153795" lvl="2" indent="-342900">
                  <a:buClr>
                    <a:schemeClr val="accent1"/>
                  </a:buClr>
                  <a:buSzPct val="60000"/>
                  <a:buFont typeface="Wingdings" panose="05000000000000000000" pitchFamily="2" charset="2"/>
                  <a:buChar char="n"/>
                </a:pPr>
                <a14:m>
                  <m:oMath xmlns:m="http://schemas.openxmlformats.org/officeDocument/2006/math">
                    <m:sSup>
                      <m:sSupPr>
                        <m:ctrlPr>
                          <a:rPr lang="en-US" altLang="zh-CN" sz="2400" i="1" dirty="0">
                            <a:latin typeface="Cambria Math" panose="02040503050406030204" pitchFamily="18" charset="0"/>
                            <a:ea typeface="宋体" panose="02010600030101010101" pitchFamily="2" charset="-122"/>
                          </a:rPr>
                        </m:ctrlPr>
                      </m:sSupPr>
                      <m:e>
                        <m:r>
                          <a:rPr lang="en-US" altLang="zh-CN" sz="2400" i="1" dirty="0">
                            <a:latin typeface="Cambria Math" panose="02040503050406030204" pitchFamily="18" charset="0"/>
                            <a:ea typeface="宋体" panose="02010600030101010101" pitchFamily="2" charset="-122"/>
                          </a:rPr>
                          <m:t>𝑚</m:t>
                        </m:r>
                      </m:e>
                      <m:sup>
                        <m:r>
                          <a:rPr lang="zh-CN" altLang="en-US" sz="2400" i="1" dirty="0" smtClean="0">
                            <a:latin typeface="Cambria Math" panose="02040503050406030204" pitchFamily="18" charset="0"/>
                            <a:ea typeface="宋体" panose="02010600030101010101" pitchFamily="2" charset="-122"/>
                          </a:rPr>
                          <m:t>𝜑</m:t>
                        </m:r>
                        <m:d>
                          <m:dPr>
                            <m:ctrlPr>
                              <a:rPr lang="en-US" altLang="zh-CN" sz="2400" i="1" dirty="0">
                                <a:latin typeface="Cambria Math" panose="02040503050406030204" pitchFamily="18" charset="0"/>
                                <a:ea typeface="宋体" panose="02010600030101010101" pitchFamily="2" charset="-122"/>
                              </a:rPr>
                            </m:ctrlPr>
                          </m:dPr>
                          <m:e>
                            <m:r>
                              <a:rPr lang="en-US" altLang="zh-CN" sz="2400" i="1" dirty="0">
                                <a:latin typeface="Cambria Math" panose="02040503050406030204" pitchFamily="18" charset="0"/>
                                <a:ea typeface="宋体" panose="02010600030101010101" pitchFamily="2" charset="-122"/>
                              </a:rPr>
                              <m:t>𝑛</m:t>
                            </m:r>
                          </m:e>
                        </m:d>
                      </m:sup>
                    </m:sSup>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𝑚𝑜𝑑</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𝑛</m:t>
                    </m:r>
                  </m:oMath>
                </a14:m>
                <a:endParaRPr lang="en-US" altLang="zh-CN" sz="2400" dirty="0">
                  <a:latin typeface="宋体" panose="02010600030101010101" pitchFamily="2" charset="-122"/>
                  <a:ea typeface="宋体" panose="02010600030101010101" pitchFamily="2" charset="-122"/>
                </a:endParaRPr>
              </a:p>
              <a:p>
                <a:pPr marL="1153795" lvl="2" indent="-342900">
                  <a:buClr>
                    <a:schemeClr val="accent1"/>
                  </a:buClr>
                  <a:buSzPct val="60000"/>
                  <a:buFont typeface="Wingdings" panose="05000000000000000000" pitchFamily="2" charset="2"/>
                  <a:buChar char="n"/>
                </a:pPr>
                <a14:m>
                  <m:oMath xmlns:m="http://schemas.openxmlformats.org/officeDocument/2006/math">
                    <m:sSup>
                      <m:sSupPr>
                        <m:ctrlPr>
                          <a:rPr lang="en-US" altLang="zh-CN" sz="2400" i="1" dirty="0">
                            <a:latin typeface="Cambria Math" panose="02040503050406030204" pitchFamily="18" charset="0"/>
                            <a:ea typeface="宋体" panose="02010600030101010101" pitchFamily="2" charset="-122"/>
                          </a:rPr>
                        </m:ctrlPr>
                      </m:sSupPr>
                      <m:e>
                        <m:r>
                          <a:rPr lang="en-US" altLang="zh-CN" sz="2400" i="1" dirty="0">
                            <a:latin typeface="Cambria Math" panose="02040503050406030204" pitchFamily="18" charset="0"/>
                            <a:ea typeface="宋体" panose="02010600030101010101" pitchFamily="2" charset="-122"/>
                          </a:rPr>
                          <m:t>𝑚</m:t>
                        </m:r>
                      </m:e>
                      <m:sup>
                        <m:r>
                          <a:rPr lang="en-US" altLang="zh-CN" sz="2400" b="0" i="1" dirty="0" smtClean="0">
                            <a:latin typeface="Cambria Math" panose="02040503050406030204" pitchFamily="18" charset="0"/>
                            <a:ea typeface="宋体" panose="02010600030101010101" pitchFamily="2" charset="-122"/>
                          </a:rPr>
                          <m:t>𝑘</m:t>
                        </m:r>
                        <m:r>
                          <a:rPr lang="zh-CN" altLang="en-US" sz="2400" i="1" dirty="0">
                            <a:latin typeface="Cambria Math" panose="02040503050406030204" pitchFamily="18" charset="0"/>
                            <a:ea typeface="宋体" panose="02010600030101010101" pitchFamily="2" charset="-122"/>
                          </a:rPr>
                          <m:t>𝜑</m:t>
                        </m:r>
                        <m:d>
                          <m:dPr>
                            <m:ctrlPr>
                              <a:rPr lang="en-US" altLang="zh-CN" sz="2400" i="1" dirty="0">
                                <a:latin typeface="Cambria Math" panose="02040503050406030204" pitchFamily="18" charset="0"/>
                                <a:ea typeface="宋体" panose="02010600030101010101" pitchFamily="2" charset="-122"/>
                              </a:rPr>
                            </m:ctrlPr>
                          </m:dPr>
                          <m:e>
                            <m:r>
                              <a:rPr lang="en-US" altLang="zh-CN" sz="2400" i="1" dirty="0">
                                <a:latin typeface="Cambria Math" panose="02040503050406030204" pitchFamily="18" charset="0"/>
                                <a:ea typeface="宋体" panose="02010600030101010101" pitchFamily="2" charset="-122"/>
                              </a:rPr>
                              <m:t>𝑛</m:t>
                            </m:r>
                          </m:e>
                        </m:d>
                      </m:sup>
                    </m:sSup>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𝑚𝑜𝑑</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𝑛</m:t>
                    </m:r>
                  </m:oMath>
                </a14:m>
                <a:endParaRPr lang="en-US" altLang="zh-CN" sz="2400" dirty="0">
                  <a:latin typeface="宋体" panose="02010600030101010101" pitchFamily="2" charset="-122"/>
                  <a:ea typeface="宋体" panose="02010600030101010101" pitchFamily="2" charset="-122"/>
                </a:endParaRPr>
              </a:p>
              <a:p>
                <a:pPr marL="1153795" lvl="2" indent="-342900">
                  <a:buClr>
                    <a:schemeClr val="accent1"/>
                  </a:buClr>
                  <a:buSzPct val="60000"/>
                  <a:buFont typeface="Wingdings" panose="05000000000000000000" pitchFamily="2" charset="2"/>
                  <a:buChar char="n"/>
                </a:pPr>
                <a14:m>
                  <m:oMath xmlns:m="http://schemas.openxmlformats.org/officeDocument/2006/math">
                    <m:sSup>
                      <m:sSupPr>
                        <m:ctrlPr>
                          <a:rPr lang="en-US" altLang="zh-CN" sz="2400" i="1" dirty="0">
                            <a:latin typeface="Cambria Math" panose="02040503050406030204" pitchFamily="18" charset="0"/>
                            <a:ea typeface="宋体" panose="02010600030101010101" pitchFamily="2" charset="-122"/>
                          </a:rPr>
                        </m:ctrlPr>
                      </m:sSupPr>
                      <m:e>
                        <m:r>
                          <a:rPr lang="en-US" altLang="zh-CN" sz="2400" i="1" dirty="0">
                            <a:latin typeface="Cambria Math" panose="02040503050406030204" pitchFamily="18" charset="0"/>
                            <a:ea typeface="宋体" panose="02010600030101010101" pitchFamily="2" charset="-122"/>
                          </a:rPr>
                          <m:t>𝑚</m:t>
                        </m:r>
                      </m:e>
                      <m:sup>
                        <m:r>
                          <a:rPr lang="en-US" altLang="zh-CN" sz="2400" i="1" dirty="0">
                            <a:latin typeface="Cambria Math" panose="02040503050406030204" pitchFamily="18" charset="0"/>
                            <a:ea typeface="宋体" panose="02010600030101010101" pitchFamily="2" charset="-122"/>
                          </a:rPr>
                          <m:t>𝑘</m:t>
                        </m:r>
                        <m:r>
                          <a:rPr lang="zh-CN" altLang="en-US" sz="2400" i="1" dirty="0">
                            <a:latin typeface="Cambria Math" panose="02040503050406030204" pitchFamily="18" charset="0"/>
                            <a:ea typeface="宋体" panose="02010600030101010101" pitchFamily="2" charset="-122"/>
                          </a:rPr>
                          <m:t>𝜑</m:t>
                        </m:r>
                        <m:d>
                          <m:dPr>
                            <m:ctrlPr>
                              <a:rPr lang="en-US" altLang="zh-CN" sz="2400" i="1" dirty="0">
                                <a:latin typeface="Cambria Math" panose="02040503050406030204" pitchFamily="18" charset="0"/>
                                <a:ea typeface="宋体" panose="02010600030101010101" pitchFamily="2" charset="-122"/>
                              </a:rPr>
                            </m:ctrlPr>
                          </m:dPr>
                          <m:e>
                            <m:r>
                              <a:rPr lang="en-US" altLang="zh-CN" sz="2400" i="1" dirty="0">
                                <a:latin typeface="Cambria Math" panose="02040503050406030204" pitchFamily="18" charset="0"/>
                                <a:ea typeface="宋体" panose="02010600030101010101" pitchFamily="2" charset="-122"/>
                              </a:rPr>
                              <m:t>𝑛</m:t>
                            </m:r>
                          </m:e>
                        </m:d>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1</m:t>
                        </m:r>
                      </m:sup>
                    </m:sSup>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𝑚</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𝑚𝑜𝑑</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𝑛</m:t>
                    </m:r>
                  </m:oMath>
                </a14:m>
                <a:r>
                  <a:rPr lang="zh-CN" altLang="en-US" sz="2400" dirty="0">
                    <a:latin typeface="宋体" panose="02010600030101010101" pitchFamily="2" charset="-122"/>
                    <a:ea typeface="宋体" panose="02010600030101010101" pitchFamily="2" charset="-122"/>
                  </a:rPr>
                  <a:t>，即</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𝑐</m:t>
                    </m:r>
                    <m:r>
                      <a:rPr lang="en-US" altLang="zh-CN" sz="2400" i="1" baseline="30000" dirty="0" smtClean="0">
                        <a:latin typeface="Cambria Math" panose="02040503050406030204" pitchFamily="18" charset="0"/>
                        <a:ea typeface="宋体" panose="02010600030101010101" pitchFamily="2" charset="-122"/>
                      </a:rPr>
                      <m:t>𝑑</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𝑚𝑜𝑑</m:t>
                    </m:r>
                    <m:r>
                      <a:rPr lang="en-US" altLang="zh-CN" sz="2400" i="1" dirty="0" smtClean="0">
                        <a:latin typeface="Cambria Math" panose="02040503050406030204" pitchFamily="18" charset="0"/>
                        <a:ea typeface="宋体" panose="02010600030101010101" pitchFamily="2" charset="-122"/>
                      </a:rPr>
                      <m:t> </m:t>
                    </m:r>
                    <m:r>
                      <a:rPr lang="en-US" altLang="zh-CN" sz="2400" i="1" dirty="0" err="1" smtClean="0">
                        <a:latin typeface="Cambria Math" panose="02040503050406030204" pitchFamily="18" charset="0"/>
                        <a:ea typeface="宋体" panose="02010600030101010101" pitchFamily="2" charset="-122"/>
                      </a:rPr>
                      <m:t>𝑛</m:t>
                    </m:r>
                    <m:r>
                      <a:rPr lang="en-US" altLang="zh-CN" sz="2400" i="1" dirty="0" err="1" smtClean="0">
                        <a:latin typeface="Cambria Math" panose="02040503050406030204" pitchFamily="18" charset="0"/>
                        <a:ea typeface="宋体" panose="02010600030101010101" pitchFamily="2" charset="-122"/>
                      </a:rPr>
                      <m:t>≡</m:t>
                    </m:r>
                    <m:r>
                      <a:rPr lang="en-US" altLang="zh-CN" sz="2400" i="1" dirty="0" err="1" smtClean="0">
                        <a:latin typeface="Cambria Math" panose="02040503050406030204" pitchFamily="18" charset="0"/>
                        <a:ea typeface="宋体" panose="02010600030101010101" pitchFamily="2" charset="-122"/>
                      </a:rPr>
                      <m:t>𝑚</m:t>
                    </m:r>
                  </m:oMath>
                </a14:m>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a:p>
                <a:pPr marL="853440" lvl="1" indent="-342900">
                  <a:buClr>
                    <a:srgbClr val="FF0000"/>
                  </a:buClr>
                  <a:buSzPct val="600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②</a:t>
                </a:r>
                <a:r>
                  <a:rPr lang="en-US" altLang="zh-CN" sz="2800" dirty="0">
                    <a:ea typeface="宋体" panose="02010600030101010101" pitchFamily="2" charset="-122"/>
                  </a:rPr>
                  <a:t> </a:t>
                </a:r>
                <a14:m>
                  <m:oMath xmlns:m="http://schemas.openxmlformats.org/officeDocument/2006/math">
                    <m:r>
                      <a:rPr lang="en-US" altLang="zh-CN" sz="2800" i="1" dirty="0">
                        <a:latin typeface="Cambria Math" panose="02040503050406030204" pitchFamily="18" charset="0"/>
                        <a:ea typeface="宋体" panose="02010600030101010101" pitchFamily="2" charset="-122"/>
                      </a:rPr>
                      <m:t>𝑚</m:t>
                    </m:r>
                  </m:oMath>
                </a14:m>
                <a:r>
                  <a:rPr lang="zh-CN" altLang="en-US" sz="2800" dirty="0">
                    <a:latin typeface="宋体" panose="02010600030101010101" pitchFamily="2" charset="-122"/>
                    <a:ea typeface="宋体" panose="02010600030101010101" pitchFamily="2" charset="-122"/>
                  </a:rPr>
                  <a:t>与</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𝑛</m:t>
                    </m:r>
                  </m:oMath>
                </a14:m>
                <a:r>
                  <a:rPr lang="zh-CN" altLang="en-US" sz="2800" dirty="0">
                    <a:latin typeface="宋体" panose="02010600030101010101" pitchFamily="2" charset="-122"/>
                    <a:ea typeface="宋体" panose="02010600030101010101" pitchFamily="2" charset="-122"/>
                  </a:rPr>
                  <a:t>不互素，即</a:t>
                </a:r>
                <a14:m>
                  <m:oMath xmlns:m="http://schemas.openxmlformats.org/officeDocument/2006/math">
                    <m:r>
                      <m:rPr>
                        <m:sty m:val="p"/>
                      </m:rPr>
                      <a:rPr lang="en-US" altLang="zh-CN" sz="2800" i="1" dirty="0" smtClean="0">
                        <a:latin typeface="Cambria Math" panose="02040503050406030204" pitchFamily="18" charset="0"/>
                        <a:ea typeface="宋体" panose="02010600030101010101" pitchFamily="2" charset="-122"/>
                      </a:rPr>
                      <m:t>gcd</m:t>
                    </m:r>
                    <m:r>
                      <a:rPr lang="en-US" altLang="zh-CN" sz="2800" i="1" dirty="0" smtClean="0">
                        <a:latin typeface="Cambria Math" panose="02040503050406030204" pitchFamily="18" charset="0"/>
                        <a:ea typeface="宋体" panose="02010600030101010101" pitchFamily="2" charset="-122"/>
                      </a:rPr>
                      <m:t>⁡(</m:t>
                    </m:r>
                    <m:r>
                      <a:rPr lang="en-US" altLang="zh-CN" sz="2800" i="1" dirty="0" err="1" smtClean="0">
                        <a:latin typeface="Cambria Math" panose="02040503050406030204" pitchFamily="18" charset="0"/>
                        <a:ea typeface="宋体" panose="02010600030101010101" pitchFamily="2" charset="-122"/>
                      </a:rPr>
                      <m:t>𝑚</m:t>
                    </m:r>
                    <m:r>
                      <a:rPr lang="en-US" altLang="zh-CN" sz="2800" i="1" dirty="0" err="1" smtClean="0">
                        <a:latin typeface="Cambria Math" panose="02040503050406030204" pitchFamily="18" charset="0"/>
                        <a:ea typeface="宋体" panose="02010600030101010101" pitchFamily="2" charset="-122"/>
                      </a:rPr>
                      <m:t>,</m:t>
                    </m:r>
                    <m:r>
                      <a:rPr lang="en-US" altLang="zh-CN" sz="2800" i="1" dirty="0" err="1" smtClean="0">
                        <a:latin typeface="Cambria Math" panose="02040503050406030204" pitchFamily="18" charset="0"/>
                        <a:ea typeface="宋体" panose="02010600030101010101" pitchFamily="2" charset="-122"/>
                      </a:rPr>
                      <m:t>𝑛</m:t>
                    </m:r>
                    <m:r>
                      <a:rPr lang="en-US" altLang="zh-CN"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1</m:t>
                    </m:r>
                  </m:oMath>
                </a14:m>
                <a:endParaRPr lang="en-CA" altLang="zh-CN" sz="2800" dirty="0">
                  <a:latin typeface="宋体" panose="02010600030101010101" pitchFamily="2" charset="-122"/>
                  <a:ea typeface="宋体" panose="02010600030101010101" pitchFamily="2" charset="-122"/>
                </a:endParaRPr>
              </a:p>
              <a:p>
                <a:pPr marL="1153795" lvl="2" indent="-342900">
                  <a:buClr>
                    <a:schemeClr val="accent1"/>
                  </a:buClr>
                  <a:buSzPct val="60000"/>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先看</a:t>
                </a:r>
                <a14:m>
                  <m:oMath xmlns:m="http://schemas.openxmlformats.org/officeDocument/2006/math">
                    <m:r>
                      <m:rPr>
                        <m:sty m:val="p"/>
                      </m:rPr>
                      <a:rPr lang="en-US" altLang="zh-CN" sz="2400" i="1" dirty="0" smtClean="0">
                        <a:latin typeface="Cambria Math" panose="02040503050406030204" pitchFamily="18" charset="0"/>
                        <a:ea typeface="宋体" panose="02010600030101010101" pitchFamily="2" charset="-122"/>
                      </a:rPr>
                      <m:t>gcd</m:t>
                    </m:r>
                    <m:r>
                      <a:rPr lang="en-US" altLang="zh-CN" sz="2400" i="1" dirty="0" smtClean="0">
                        <a:latin typeface="Cambria Math" panose="02040503050406030204" pitchFamily="18" charset="0"/>
                        <a:ea typeface="宋体" panose="02010600030101010101" pitchFamily="2" charset="-122"/>
                      </a:rPr>
                      <m:t>⁡(</m:t>
                    </m:r>
                    <m:r>
                      <a:rPr lang="en-US" altLang="zh-CN" sz="2400" i="1" dirty="0" err="1" smtClean="0">
                        <a:latin typeface="Cambria Math" panose="02040503050406030204" pitchFamily="18" charset="0"/>
                        <a:ea typeface="宋体" panose="02010600030101010101" pitchFamily="2" charset="-122"/>
                      </a:rPr>
                      <m:t>𝑚</m:t>
                    </m:r>
                    <m:r>
                      <a:rPr lang="en-US" altLang="zh-CN" sz="2400" i="1" dirty="0" err="1" smtClean="0">
                        <a:latin typeface="Cambria Math" panose="02040503050406030204" pitchFamily="18" charset="0"/>
                        <a:ea typeface="宋体" panose="02010600030101010101" pitchFamily="2" charset="-122"/>
                      </a:rPr>
                      <m:t>,</m:t>
                    </m:r>
                    <m:r>
                      <a:rPr lang="en-US" altLang="zh-CN" sz="2400" i="1" dirty="0" err="1" smtClean="0">
                        <a:latin typeface="Cambria Math" panose="02040503050406030204" pitchFamily="18" charset="0"/>
                        <a:ea typeface="宋体" panose="02010600030101010101" pitchFamily="2" charset="-122"/>
                      </a:rPr>
                      <m:t>𝑛</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oMath>
                </a14:m>
                <a:r>
                  <a:rPr lang="zh-CN" altLang="en-US" sz="2400" dirty="0">
                    <a:latin typeface="宋体" panose="02010600030101010101" pitchFamily="2" charset="-122"/>
                    <a:ea typeface="宋体" panose="02010600030101010101" pitchFamily="2" charset="-122"/>
                  </a:rPr>
                  <a:t>的含义，由于</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𝑛</m:t>
                    </m:r>
                    <m:r>
                      <a:rPr lang="en-US" altLang="zh-CN" sz="2400" i="1" dirty="0" smtClean="0">
                        <a:latin typeface="Cambria Math" panose="02040503050406030204" pitchFamily="18" charset="0"/>
                        <a:ea typeface="宋体" panose="02010600030101010101" pitchFamily="2" charset="-122"/>
                      </a:rPr>
                      <m:t>=</m:t>
                    </m:r>
                    <m:r>
                      <a:rPr lang="en-US" altLang="zh-CN" sz="2400" i="1" dirty="0" err="1" smtClean="0">
                        <a:latin typeface="Cambria Math" panose="02040503050406030204" pitchFamily="18" charset="0"/>
                        <a:ea typeface="宋体" panose="02010600030101010101" pitchFamily="2" charset="-122"/>
                      </a:rPr>
                      <m:t>𝑝𝑞</m:t>
                    </m:r>
                  </m:oMath>
                </a14:m>
                <a:r>
                  <a:rPr lang="zh-CN" altLang="en-US" sz="2400" dirty="0">
                    <a:latin typeface="宋体" panose="02010600030101010101" pitchFamily="2" charset="-122"/>
                    <a:ea typeface="宋体" panose="02010600030101010101" pitchFamily="2" charset="-122"/>
                  </a:rPr>
                  <a:t>，所以</a:t>
                </a:r>
                <a14:m>
                  <m:oMath xmlns:m="http://schemas.openxmlformats.org/officeDocument/2006/math">
                    <m:r>
                      <m:rPr>
                        <m:sty m:val="p"/>
                      </m:rPr>
                      <a:rPr lang="en-US" altLang="zh-CN" sz="2400" i="1" dirty="0" smtClean="0">
                        <a:latin typeface="Cambria Math" panose="02040503050406030204" pitchFamily="18" charset="0"/>
                        <a:ea typeface="宋体" panose="02010600030101010101" pitchFamily="2" charset="-122"/>
                      </a:rPr>
                      <m:t>gcd</m:t>
                    </m:r>
                    <m:r>
                      <a:rPr lang="en-US" altLang="zh-CN" sz="2400" i="1" dirty="0" smtClean="0">
                        <a:latin typeface="Cambria Math" panose="02040503050406030204" pitchFamily="18" charset="0"/>
                        <a:ea typeface="宋体" panose="02010600030101010101" pitchFamily="2" charset="-122"/>
                      </a:rPr>
                      <m:t>⁡(</m:t>
                    </m:r>
                    <m:r>
                      <a:rPr lang="en-US" altLang="zh-CN" sz="2400" i="1" dirty="0" err="1" smtClean="0">
                        <a:latin typeface="Cambria Math" panose="02040503050406030204" pitchFamily="18" charset="0"/>
                        <a:ea typeface="宋体" panose="02010600030101010101" pitchFamily="2" charset="-122"/>
                      </a:rPr>
                      <m:t>𝑚</m:t>
                    </m:r>
                    <m:r>
                      <a:rPr lang="en-US" altLang="zh-CN" sz="2400" i="1" dirty="0" err="1" smtClean="0">
                        <a:latin typeface="Cambria Math" panose="02040503050406030204" pitchFamily="18" charset="0"/>
                        <a:ea typeface="宋体" panose="02010600030101010101" pitchFamily="2" charset="-122"/>
                      </a:rPr>
                      <m:t>,</m:t>
                    </m:r>
                    <m:r>
                      <a:rPr lang="en-US" altLang="zh-CN" sz="2400" i="1" dirty="0" err="1" smtClean="0">
                        <a:latin typeface="Cambria Math" panose="02040503050406030204" pitchFamily="18" charset="0"/>
                        <a:ea typeface="宋体" panose="02010600030101010101" pitchFamily="2" charset="-122"/>
                      </a:rPr>
                      <m:t>𝑛</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oMath>
                </a14:m>
                <a:r>
                  <a:rPr lang="zh-CN" altLang="en-US" sz="2400" dirty="0">
                    <a:latin typeface="宋体" panose="02010600030101010101" pitchFamily="2" charset="-122"/>
                    <a:ea typeface="宋体" panose="02010600030101010101" pitchFamily="2" charset="-122"/>
                  </a:rPr>
                  <a:t>意味着</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𝑚</m:t>
                    </m:r>
                  </m:oMath>
                </a14:m>
                <a:r>
                  <a:rPr lang="zh-CN" altLang="en-US" sz="2400" dirty="0">
                    <a:latin typeface="宋体" panose="02010600030101010101" pitchFamily="2" charset="-122"/>
                    <a:ea typeface="宋体" panose="02010600030101010101" pitchFamily="2" charset="-122"/>
                  </a:rPr>
                  <a:t>不是</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𝑝</m:t>
                    </m:r>
                  </m:oMath>
                </a14:m>
                <a:r>
                  <a:rPr lang="zh-CN" altLang="en-US" sz="2400" dirty="0">
                    <a:latin typeface="宋体" panose="02010600030101010101" pitchFamily="2" charset="-122"/>
                    <a:ea typeface="宋体" panose="02010600030101010101" pitchFamily="2" charset="-122"/>
                  </a:rPr>
                  <a:t>的倍数也不是</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𝑞</m:t>
                    </m:r>
                  </m:oMath>
                </a14:m>
                <a:r>
                  <a:rPr lang="zh-CN" altLang="en-US" sz="2400" dirty="0">
                    <a:latin typeface="宋体" panose="02010600030101010101" pitchFamily="2" charset="-122"/>
                    <a:ea typeface="宋体" panose="02010600030101010101" pitchFamily="2" charset="-122"/>
                  </a:rPr>
                  <a:t>的倍数。</a:t>
                </a:r>
                <a:endParaRPr lang="en-CA" altLang="zh-CN" sz="2400" dirty="0">
                  <a:latin typeface="宋体" panose="02010600030101010101" pitchFamily="2" charset="-122"/>
                  <a:ea typeface="宋体" panose="02010600030101010101" pitchFamily="2" charset="-122"/>
                </a:endParaRPr>
              </a:p>
              <a:p>
                <a:pPr marL="1153795" lvl="2" indent="-342900">
                  <a:buClr>
                    <a:schemeClr val="accent1"/>
                  </a:buClr>
                  <a:buSzPct val="60000"/>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因此</a:t>
                </a:r>
                <a14:m>
                  <m:oMath xmlns:m="http://schemas.openxmlformats.org/officeDocument/2006/math">
                    <m:r>
                      <m:rPr>
                        <m:sty m:val="p"/>
                      </m:rPr>
                      <a:rPr lang="en-US" altLang="zh-CN" sz="2400" i="1" dirty="0" smtClean="0">
                        <a:latin typeface="Cambria Math" panose="02040503050406030204" pitchFamily="18" charset="0"/>
                        <a:ea typeface="宋体" panose="02010600030101010101" pitchFamily="2" charset="-122"/>
                      </a:rPr>
                      <m:t>gcd</m:t>
                    </m:r>
                    <m:r>
                      <a:rPr lang="en-US" altLang="zh-CN" sz="2400" i="1" dirty="0" smtClean="0">
                        <a:latin typeface="Cambria Math" panose="02040503050406030204" pitchFamily="18" charset="0"/>
                        <a:ea typeface="宋体" panose="02010600030101010101" pitchFamily="2" charset="-122"/>
                      </a:rPr>
                      <m:t>⁡(</m:t>
                    </m:r>
                    <m:r>
                      <a:rPr lang="en-US" altLang="zh-CN" sz="2400" i="1" dirty="0" err="1" smtClean="0">
                        <a:latin typeface="Cambria Math" panose="02040503050406030204" pitchFamily="18" charset="0"/>
                        <a:ea typeface="宋体" panose="02010600030101010101" pitchFamily="2" charset="-122"/>
                      </a:rPr>
                      <m:t>𝑚</m:t>
                    </m:r>
                    <m:r>
                      <a:rPr lang="en-US" altLang="zh-CN" sz="2400" i="1" dirty="0" err="1" smtClean="0">
                        <a:latin typeface="Cambria Math" panose="02040503050406030204" pitchFamily="18" charset="0"/>
                        <a:ea typeface="宋体" panose="02010600030101010101" pitchFamily="2" charset="-122"/>
                      </a:rPr>
                      <m:t>,</m:t>
                    </m:r>
                    <m:r>
                      <a:rPr lang="en-US" altLang="zh-CN" sz="2400" i="1" dirty="0" err="1" smtClean="0">
                        <a:latin typeface="Cambria Math" panose="02040503050406030204" pitchFamily="18" charset="0"/>
                        <a:ea typeface="宋体" panose="02010600030101010101" pitchFamily="2" charset="-122"/>
                      </a:rPr>
                      <m:t>𝑛</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oMath>
                </a14:m>
                <a:r>
                  <a:rPr lang="zh-CN" altLang="en-US" sz="2400" dirty="0">
                    <a:latin typeface="宋体" panose="02010600030101010101" pitchFamily="2" charset="-122"/>
                    <a:ea typeface="宋体" panose="02010600030101010101" pitchFamily="2" charset="-122"/>
                  </a:rPr>
                  <a:t>意味着</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𝑚</m:t>
                    </m:r>
                  </m:oMath>
                </a14:m>
                <a:r>
                  <a:rPr lang="zh-CN" altLang="en-US" sz="2400" dirty="0">
                    <a:latin typeface="宋体" panose="02010600030101010101" pitchFamily="2" charset="-122"/>
                    <a:ea typeface="宋体" panose="02010600030101010101" pitchFamily="2" charset="-122"/>
                  </a:rPr>
                  <a:t>是</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𝑝</m:t>
                    </m:r>
                  </m:oMath>
                </a14:m>
                <a:r>
                  <a:rPr lang="zh-CN" altLang="en-US" sz="2400" dirty="0">
                    <a:latin typeface="宋体" panose="02010600030101010101" pitchFamily="2" charset="-122"/>
                    <a:ea typeface="宋体" panose="02010600030101010101" pitchFamily="2" charset="-122"/>
                  </a:rPr>
                  <a:t>的倍数或</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𝑞</m:t>
                    </m:r>
                  </m:oMath>
                </a14:m>
                <a:r>
                  <a:rPr lang="zh-CN" altLang="en-US" sz="2400" dirty="0">
                    <a:latin typeface="宋体" panose="02010600030101010101" pitchFamily="2" charset="-122"/>
                    <a:ea typeface="宋体" panose="02010600030101010101" pitchFamily="2" charset="-122"/>
                  </a:rPr>
                  <a:t>的倍数，不妨设</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𝑚</m:t>
                    </m:r>
                    <m:r>
                      <a:rPr lang="en-US" altLang="zh-CN" sz="2400" i="1" dirty="0" smtClean="0">
                        <a:latin typeface="Cambria Math" panose="02040503050406030204" pitchFamily="18" charset="0"/>
                        <a:ea typeface="宋体" panose="02010600030101010101" pitchFamily="2" charset="-122"/>
                      </a:rPr>
                      <m:t>=</m:t>
                    </m:r>
                    <m:r>
                      <a:rPr lang="en-US" altLang="zh-CN" sz="2400" i="1" dirty="0" err="1" smtClean="0">
                        <a:latin typeface="Cambria Math" panose="02040503050406030204" pitchFamily="18" charset="0"/>
                        <a:ea typeface="宋体" panose="02010600030101010101" pitchFamily="2" charset="-122"/>
                      </a:rPr>
                      <m:t>𝑡𝑝</m:t>
                    </m:r>
                  </m:oMath>
                </a14:m>
                <a:r>
                  <a:rPr lang="zh-CN" altLang="en-US" sz="2400" dirty="0">
                    <a:latin typeface="宋体" panose="02010600030101010101" pitchFamily="2" charset="-122"/>
                    <a:ea typeface="宋体" panose="02010600030101010101" pitchFamily="2" charset="-122"/>
                  </a:rPr>
                  <a:t>，其中</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𝑡</m:t>
                    </m:r>
                  </m:oMath>
                </a14:m>
                <a:r>
                  <a:rPr lang="zh-CN" altLang="en-US" sz="2400" dirty="0">
                    <a:latin typeface="宋体" panose="02010600030101010101" pitchFamily="2" charset="-122"/>
                    <a:ea typeface="宋体" panose="02010600030101010101" pitchFamily="2" charset="-122"/>
                  </a:rPr>
                  <a:t>为一正整数。</a:t>
                </a:r>
                <a:endParaRPr lang="en-CA" altLang="zh-CN" sz="2400" dirty="0">
                  <a:latin typeface="宋体" panose="02010600030101010101" pitchFamily="2" charset="-122"/>
                  <a:ea typeface="宋体" panose="02010600030101010101" pitchFamily="2" charset="-122"/>
                </a:endParaRPr>
              </a:p>
              <a:p>
                <a:pPr marL="1153795" lvl="2" indent="-342900">
                  <a:buClr>
                    <a:schemeClr val="accent1"/>
                  </a:buClr>
                  <a:buSzPct val="60000"/>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此时必有</a:t>
                </a:r>
                <a14:m>
                  <m:oMath xmlns:m="http://schemas.openxmlformats.org/officeDocument/2006/math">
                    <m:r>
                      <m:rPr>
                        <m:sty m:val="p"/>
                      </m:rPr>
                      <a:rPr lang="en-US" altLang="zh-CN" sz="2400" i="1" dirty="0" smtClean="0">
                        <a:latin typeface="Cambria Math" panose="02040503050406030204" pitchFamily="18" charset="0"/>
                        <a:ea typeface="宋体" panose="02010600030101010101" pitchFamily="2" charset="-122"/>
                      </a:rPr>
                      <m:t>gcd</m:t>
                    </m:r>
                    <m:r>
                      <a:rPr lang="en-US" altLang="zh-CN" sz="2400" i="1" dirty="0" smtClean="0">
                        <a:latin typeface="Cambria Math" panose="02040503050406030204" pitchFamily="18" charset="0"/>
                        <a:ea typeface="宋体" panose="02010600030101010101" pitchFamily="2" charset="-122"/>
                      </a:rPr>
                      <m:t>⁡(</m:t>
                    </m:r>
                    <m:r>
                      <a:rPr lang="en-US" altLang="zh-CN" sz="2400" i="1" dirty="0" err="1" smtClean="0">
                        <a:latin typeface="Cambria Math" panose="02040503050406030204" pitchFamily="18" charset="0"/>
                        <a:ea typeface="宋体" panose="02010600030101010101" pitchFamily="2" charset="-122"/>
                      </a:rPr>
                      <m:t>𝑚</m:t>
                    </m:r>
                    <m:r>
                      <a:rPr lang="en-US" altLang="zh-CN" sz="2400" i="1" dirty="0" err="1" smtClean="0">
                        <a:latin typeface="Cambria Math" panose="02040503050406030204" pitchFamily="18" charset="0"/>
                        <a:ea typeface="宋体" panose="02010600030101010101" pitchFamily="2" charset="-122"/>
                      </a:rPr>
                      <m:t>,</m:t>
                    </m:r>
                    <m:r>
                      <a:rPr lang="en-US" altLang="zh-CN" sz="2400" i="1" dirty="0" err="1" smtClean="0">
                        <a:latin typeface="Cambria Math" panose="02040503050406030204" pitchFamily="18" charset="0"/>
                        <a:ea typeface="宋体" panose="02010600030101010101" pitchFamily="2" charset="-122"/>
                      </a:rPr>
                      <m:t>𝑞</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oMath>
                </a14:m>
                <a:endParaRPr lang="en-CA" altLang="zh-CN" sz="2400" dirty="0">
                  <a:latin typeface="宋体" panose="02010600030101010101" pitchFamily="2" charset="-122"/>
                  <a:ea typeface="宋体" panose="02010600030101010101" pitchFamily="2" charset="-122"/>
                </a:endParaRPr>
              </a:p>
              <a:p>
                <a:pPr marL="1439545" lvl="3" indent="-285750">
                  <a:buClr>
                    <a:schemeClr val="accent2"/>
                  </a:buClr>
                  <a:buSzPct val="60000"/>
                  <a:buFont typeface="Wingdings" panose="05000000000000000000" pitchFamily="2" charset="2"/>
                  <a:buChar char="n"/>
                </a:pPr>
                <a:r>
                  <a:rPr lang="zh-CN" altLang="en-US" sz="2000" dirty="0">
                    <a:latin typeface="宋体" panose="02010600030101010101" pitchFamily="2" charset="-122"/>
                    <a:ea typeface="宋体" panose="02010600030101010101" pitchFamily="2" charset="-122"/>
                  </a:rPr>
                  <a:t>否则</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rPr>
                      <m:t>𝑚</m:t>
                    </m:r>
                  </m:oMath>
                </a14:m>
                <a:r>
                  <a:rPr lang="zh-CN" altLang="en-US" sz="2000" dirty="0">
                    <a:latin typeface="宋体" panose="02010600030101010101" pitchFamily="2" charset="-122"/>
                    <a:ea typeface="宋体" panose="02010600030101010101" pitchFamily="2" charset="-122"/>
                  </a:rPr>
                  <a:t>也是</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rPr>
                      <m:t>𝑞</m:t>
                    </m:r>
                  </m:oMath>
                </a14:m>
                <a:r>
                  <a:rPr lang="zh-CN" altLang="en-US" sz="2000" dirty="0">
                    <a:latin typeface="宋体" panose="02010600030101010101" pitchFamily="2" charset="-122"/>
                    <a:ea typeface="宋体" panose="02010600030101010101" pitchFamily="2" charset="-122"/>
                  </a:rPr>
                  <a:t>的倍数，从而是</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rPr>
                      <m:t>𝑝𝑞</m:t>
                    </m:r>
                  </m:oMath>
                </a14:m>
                <a:r>
                  <a:rPr lang="zh-CN" altLang="en-US" sz="2000" dirty="0">
                    <a:latin typeface="宋体" panose="02010600030101010101" pitchFamily="2" charset="-122"/>
                    <a:ea typeface="宋体" panose="02010600030101010101" pitchFamily="2" charset="-122"/>
                  </a:rPr>
                  <a:t>的倍数，与</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rPr>
                      <m:t>𝑚</m:t>
                    </m:r>
                    <m:r>
                      <a:rPr lang="en-US" altLang="zh-CN" sz="2000" i="1" dirty="0" smtClean="0">
                        <a:latin typeface="Cambria Math" panose="02040503050406030204" pitchFamily="18" charset="0"/>
                        <a:ea typeface="宋体" panose="02010600030101010101" pitchFamily="2" charset="-122"/>
                      </a:rPr>
                      <m:t>&lt;</m:t>
                    </m:r>
                    <m:r>
                      <a:rPr lang="en-US" altLang="zh-CN" sz="2000" i="1" dirty="0" smtClean="0">
                        <a:latin typeface="Cambria Math" panose="02040503050406030204" pitchFamily="18" charset="0"/>
                        <a:ea typeface="宋体" panose="02010600030101010101" pitchFamily="2" charset="-122"/>
                      </a:rPr>
                      <m:t>𝑛</m:t>
                    </m:r>
                    <m:r>
                      <a:rPr lang="en-US" altLang="zh-CN" sz="2000" i="1" dirty="0" smtClean="0">
                        <a:latin typeface="Cambria Math" panose="02040503050406030204" pitchFamily="18" charset="0"/>
                        <a:ea typeface="宋体" panose="02010600030101010101" pitchFamily="2" charset="-122"/>
                      </a:rPr>
                      <m:t>=</m:t>
                    </m:r>
                    <m:r>
                      <a:rPr lang="en-US" altLang="zh-CN" sz="2000" i="1" dirty="0" err="1" smtClean="0">
                        <a:latin typeface="Cambria Math" panose="02040503050406030204" pitchFamily="18" charset="0"/>
                        <a:ea typeface="宋体" panose="02010600030101010101" pitchFamily="2" charset="-122"/>
                      </a:rPr>
                      <m:t>𝑝𝑞</m:t>
                    </m:r>
                  </m:oMath>
                </a14:m>
                <a:r>
                  <a:rPr lang="zh-CN" altLang="en-US" sz="2000" dirty="0">
                    <a:latin typeface="宋体" panose="02010600030101010101" pitchFamily="2" charset="-122"/>
                    <a:ea typeface="宋体" panose="02010600030101010101" pitchFamily="2" charset="-122"/>
                  </a:rPr>
                  <a:t>矛盾</a:t>
                </a:r>
                <a:endParaRPr lang="zh-CN" altLang="en-US" sz="2000" dirty="0">
                  <a:latin typeface="宋体" panose="02010600030101010101" pitchFamily="2" charset="-122"/>
                  <a:ea typeface="宋体" panose="02010600030101010101" pitchFamily="2" charset="-122"/>
                </a:endParaRPr>
              </a:p>
            </p:txBody>
          </p:sp>
        </mc:Choice>
        <mc:Fallback>
          <p:sp>
            <p:nvSpPr>
              <p:cNvPr id="20483" name="Rectangle 2"/>
              <p:cNvSpPr>
                <a:spLocks noRot="1" noChangeAspect="1" noMove="1" noResize="1" noEditPoints="1" noAdjustHandles="1" noChangeArrowheads="1" noChangeShapeType="1" noTextEdit="1"/>
              </p:cNvSpPr>
              <p:nvPr>
                <p:ph type="subTitle" idx="4294967295"/>
              </p:nvPr>
            </p:nvSpPr>
            <p:spPr>
              <a:xfrm>
                <a:off x="314325" y="550545"/>
                <a:ext cx="8515350" cy="5756910"/>
              </a:xfrm>
              <a:blipFill rotWithShape="1">
                <a:blip r:embed="rId1"/>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A706B50-33C6-4222-A1CC-90AE358D8BCB}" type="slidenum">
              <a:rPr lang="zh-CN" altLang="en-US" sz="1050"/>
            </a:fld>
            <a:endParaRPr lang="en-US" altLang="zh-CN" sz="1050"/>
          </a:p>
        </p:txBody>
      </p:sp>
      <mc:AlternateContent xmlns:mc="http://schemas.openxmlformats.org/markup-compatibility/2006">
        <mc:Choice xmlns:a14="http://schemas.microsoft.com/office/drawing/2010/main" Requires="a14">
          <p:sp>
            <p:nvSpPr>
              <p:cNvPr id="47107" name="Rectangle 2"/>
              <p:cNvSpPr>
                <a:spLocks noGrp="1" noChangeArrowheads="1"/>
              </p:cNvSpPr>
              <p:nvPr>
                <p:ph type="subTitle" idx="4294967295"/>
              </p:nvPr>
            </p:nvSpPr>
            <p:spPr>
              <a:xfrm>
                <a:off x="140207" y="790575"/>
                <a:ext cx="8863585" cy="5276850"/>
              </a:xfrm>
              <a:noFill/>
            </p:spPr>
            <p:txBody>
              <a:bodyPr>
                <a:normAutofit/>
              </a:bodyPr>
              <a:lstStyle/>
              <a:p>
                <a:pPr marL="668020" indent="-457200">
                  <a:buClr>
                    <a:schemeClr val="accent1"/>
                  </a:buClr>
                  <a:buSzPct val="60000"/>
                  <a:buFont typeface="Wingdings" panose="05000000000000000000" pitchFamily="2" charset="2"/>
                  <a:buChar char="n"/>
                </a:pPr>
                <a:r>
                  <a:rPr lang="en-US" altLang="zh-CN" sz="3200" dirty="0"/>
                  <a:t> </a:t>
                </a:r>
                <a:r>
                  <a:rPr lang="zh-CN" altLang="en-US" sz="3200" dirty="0">
                    <a:latin typeface="宋体" panose="02010600030101010101" pitchFamily="2" charset="-122"/>
                    <a:ea typeface="宋体" panose="02010600030101010101" pitchFamily="2" charset="-122"/>
                  </a:rPr>
                  <a:t>由</a:t>
                </a:r>
                <a14:m>
                  <m:oMath xmlns:m="http://schemas.openxmlformats.org/officeDocument/2006/math">
                    <m:r>
                      <m:rPr>
                        <m:sty m:val="p"/>
                      </m:rPr>
                      <a:rPr lang="en-US" altLang="zh-CN" sz="3200" i="1" dirty="0" smtClean="0">
                        <a:latin typeface="Cambria Math" panose="02040503050406030204" pitchFamily="18" charset="0"/>
                        <a:ea typeface="宋体" panose="02010600030101010101" pitchFamily="2" charset="-122"/>
                      </a:rPr>
                      <m:t>gcd</m:t>
                    </m:r>
                    <m:r>
                      <a:rPr lang="en-US" altLang="zh-CN" sz="3200" i="1" dirty="0" smtClean="0">
                        <a:latin typeface="Cambria Math" panose="02040503050406030204" pitchFamily="18" charset="0"/>
                        <a:ea typeface="宋体" panose="02010600030101010101" pitchFamily="2" charset="-122"/>
                      </a:rPr>
                      <m:t>⁡(</m:t>
                    </m:r>
                    <m:r>
                      <a:rPr lang="en-US" altLang="zh-CN" sz="3200" i="1" dirty="0" err="1" smtClean="0">
                        <a:latin typeface="Cambria Math" panose="02040503050406030204" pitchFamily="18" charset="0"/>
                        <a:ea typeface="宋体" panose="02010600030101010101" pitchFamily="2" charset="-122"/>
                      </a:rPr>
                      <m:t>𝑚</m:t>
                    </m:r>
                    <m:r>
                      <a:rPr lang="en-US" altLang="zh-CN" sz="3200" i="1" dirty="0" err="1" smtClean="0">
                        <a:latin typeface="Cambria Math" panose="02040503050406030204" pitchFamily="18" charset="0"/>
                        <a:ea typeface="宋体" panose="02010600030101010101" pitchFamily="2" charset="-122"/>
                      </a:rPr>
                      <m:t>,</m:t>
                    </m:r>
                    <m:r>
                      <a:rPr lang="en-US" altLang="zh-CN" sz="3200" i="1" dirty="0" err="1" smtClean="0">
                        <a:latin typeface="Cambria Math" panose="02040503050406030204" pitchFamily="18" charset="0"/>
                        <a:ea typeface="宋体" panose="02010600030101010101" pitchFamily="2" charset="-122"/>
                      </a:rPr>
                      <m:t>𝑞</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1</m:t>
                    </m:r>
                  </m:oMath>
                </a14:m>
                <a:r>
                  <a:rPr lang="zh-CN" altLang="en-US" sz="3200" dirty="0">
                    <a:latin typeface="宋体" panose="02010600030101010101" pitchFamily="2" charset="-122"/>
                    <a:ea typeface="宋体" panose="02010600030101010101" pitchFamily="2" charset="-122"/>
                  </a:rPr>
                  <a:t>及</a:t>
                </a:r>
                <a:r>
                  <a:rPr lang="en-US" altLang="zh-CN" sz="3200" dirty="0">
                    <a:latin typeface="Tahoma" panose="020B0604030504040204" pitchFamily="34" charset="0"/>
                    <a:ea typeface="Tahoma" panose="020B0604030504040204" pitchFamily="34" charset="0"/>
                    <a:cs typeface="Tahoma" panose="020B0604030504040204" pitchFamily="34" charset="0"/>
                  </a:rPr>
                  <a:t>Euler</a:t>
                </a:r>
                <a:r>
                  <a:rPr lang="zh-CN" altLang="en-US" sz="3200" dirty="0">
                    <a:latin typeface="宋体" panose="02010600030101010101" pitchFamily="2" charset="-122"/>
                    <a:ea typeface="宋体" panose="02010600030101010101" pitchFamily="2" charset="-122"/>
                  </a:rPr>
                  <a:t>定理得</a:t>
                </a:r>
                <a:endParaRPr lang="zh-CN" altLang="en-US" sz="3200" dirty="0">
                  <a:latin typeface="宋体" panose="02010600030101010101" pitchFamily="2" charset="-122"/>
                  <a:ea typeface="宋体" panose="02010600030101010101" pitchFamily="2" charset="-122"/>
                </a:endParaRPr>
              </a:p>
              <a:p>
                <a:pPr marL="853440" lvl="1" indent="-342900">
                  <a:buClr>
                    <a:schemeClr val="accent2"/>
                  </a:buClr>
                  <a:buSzPct val="60000"/>
                  <a:buFont typeface="Wingdings" panose="05000000000000000000" pitchFamily="2" charset="2"/>
                  <a:buChar char="n"/>
                </a:pPr>
                <a14:m>
                  <m:oMath xmlns:m="http://schemas.openxmlformats.org/officeDocument/2006/math">
                    <m:sSup>
                      <m:sSupPr>
                        <m:ctrlPr>
                          <a:rPr lang="en-US" altLang="zh-CN" sz="2800" i="1" dirty="0">
                            <a:latin typeface="Cambria Math" panose="02040503050406030204" pitchFamily="18" charset="0"/>
                            <a:ea typeface="宋体" panose="02010600030101010101" pitchFamily="2" charset="-122"/>
                          </a:rPr>
                        </m:ctrlPr>
                      </m:sSupPr>
                      <m:e>
                        <m:r>
                          <a:rPr lang="en-US" altLang="zh-CN" sz="2800" i="1" dirty="0">
                            <a:latin typeface="Cambria Math" panose="02040503050406030204" pitchFamily="18" charset="0"/>
                            <a:ea typeface="宋体" panose="02010600030101010101" pitchFamily="2" charset="-122"/>
                          </a:rPr>
                          <m:t>𝑚</m:t>
                        </m:r>
                      </m:e>
                      <m:sup>
                        <m:r>
                          <a:rPr lang="zh-CN" altLang="en-US" sz="2800" i="1" dirty="0">
                            <a:latin typeface="Cambria Math" panose="02040503050406030204" pitchFamily="18" charset="0"/>
                            <a:ea typeface="宋体" panose="02010600030101010101" pitchFamily="2" charset="-122"/>
                          </a:rPr>
                          <m:t>𝜑</m:t>
                        </m:r>
                        <m:d>
                          <m:dPr>
                            <m:ctrlPr>
                              <a:rPr lang="en-US" altLang="zh-CN" sz="2800" i="1" dirty="0">
                                <a:latin typeface="Cambria Math" panose="02040503050406030204" pitchFamily="18" charset="0"/>
                                <a:ea typeface="宋体" panose="02010600030101010101" pitchFamily="2" charset="-122"/>
                              </a:rPr>
                            </m:ctrlPr>
                          </m:dPr>
                          <m:e>
                            <m:r>
                              <a:rPr lang="en-US" altLang="zh-CN" sz="2800" b="0" i="1" dirty="0" smtClean="0">
                                <a:latin typeface="Cambria Math" panose="02040503050406030204" pitchFamily="18" charset="0"/>
                                <a:ea typeface="宋体" panose="02010600030101010101" pitchFamily="2" charset="-122"/>
                              </a:rPr>
                              <m:t>𝑞</m:t>
                            </m:r>
                          </m:e>
                        </m:d>
                      </m:sup>
                    </m:sSup>
                    <m:r>
                      <a:rPr lang="en-US" altLang="zh-CN"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1</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𝑚𝑜𝑑</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𝑞</m:t>
                    </m:r>
                  </m:oMath>
                </a14:m>
                <a:r>
                  <a:rPr lang="zh-CN" altLang="en-US" sz="2800" dirty="0">
                    <a:latin typeface="宋体" panose="02010600030101010101" pitchFamily="2" charset="-122"/>
                    <a:ea typeface="宋体" panose="02010600030101010101" pitchFamily="2" charset="-122"/>
                  </a:rPr>
                  <a:t>，所以</a:t>
                </a:r>
                <a:endParaRPr lang="zh-CN" altLang="en-US" sz="2800" dirty="0">
                  <a:latin typeface="宋体" panose="02010600030101010101" pitchFamily="2" charset="-122"/>
                  <a:ea typeface="宋体" panose="02010600030101010101" pitchFamily="2" charset="-122"/>
                </a:endParaRPr>
              </a:p>
              <a:p>
                <a:pPr marL="853440" lvl="1" indent="-342900">
                  <a:buClr>
                    <a:schemeClr val="accent2"/>
                  </a:buClr>
                  <a:buSzPct val="60000"/>
                  <a:buFont typeface="Wingdings" panose="05000000000000000000" pitchFamily="2" charset="2"/>
                  <a:buChar char="n"/>
                </a:pPr>
                <a14:m>
                  <m:oMath xmlns:m="http://schemas.openxmlformats.org/officeDocument/2006/math">
                    <m:sSup>
                      <m:sSupPr>
                        <m:ctrlPr>
                          <a:rPr lang="en-US" altLang="zh-CN" sz="2800" i="1" dirty="0">
                            <a:latin typeface="Cambria Math" panose="02040503050406030204" pitchFamily="18" charset="0"/>
                            <a:ea typeface="宋体" panose="02010600030101010101" pitchFamily="2" charset="-122"/>
                          </a:rPr>
                        </m:ctrlPr>
                      </m:sSupPr>
                      <m:e>
                        <m:r>
                          <a:rPr lang="en-US" altLang="zh-CN" sz="2800" i="1" dirty="0">
                            <a:latin typeface="Cambria Math" panose="02040503050406030204" pitchFamily="18" charset="0"/>
                            <a:ea typeface="宋体" panose="02010600030101010101" pitchFamily="2" charset="-122"/>
                          </a:rPr>
                          <m:t>𝑚</m:t>
                        </m:r>
                      </m:e>
                      <m:sup>
                        <m:r>
                          <a:rPr lang="en-US" altLang="zh-CN" sz="2800" i="1" dirty="0">
                            <a:latin typeface="Cambria Math" panose="02040503050406030204" pitchFamily="18" charset="0"/>
                            <a:ea typeface="宋体" panose="02010600030101010101" pitchFamily="2" charset="-122"/>
                          </a:rPr>
                          <m:t>𝑘</m:t>
                        </m:r>
                        <m:r>
                          <a:rPr lang="zh-CN" altLang="en-US" sz="2800" i="1" dirty="0">
                            <a:latin typeface="Cambria Math" panose="02040503050406030204" pitchFamily="18" charset="0"/>
                            <a:ea typeface="宋体" panose="02010600030101010101" pitchFamily="2" charset="-122"/>
                          </a:rPr>
                          <m:t>𝜑</m:t>
                        </m:r>
                        <m:d>
                          <m:dPr>
                            <m:ctrlPr>
                              <a:rPr lang="en-US" altLang="zh-CN" sz="2800" i="1" dirty="0">
                                <a:latin typeface="Cambria Math" panose="02040503050406030204" pitchFamily="18" charset="0"/>
                                <a:ea typeface="宋体" panose="02010600030101010101" pitchFamily="2" charset="-122"/>
                              </a:rPr>
                            </m:ctrlPr>
                          </m:dPr>
                          <m:e>
                            <m:r>
                              <a:rPr lang="en-US" altLang="zh-CN" sz="2800" b="0" i="1" dirty="0" smtClean="0">
                                <a:latin typeface="Cambria Math" panose="02040503050406030204" pitchFamily="18" charset="0"/>
                                <a:ea typeface="宋体" panose="02010600030101010101" pitchFamily="2" charset="-122"/>
                              </a:rPr>
                              <m:t>𝑞</m:t>
                            </m:r>
                          </m:e>
                        </m:d>
                      </m:sup>
                    </m:sSup>
                    <m:r>
                      <a:rPr lang="en-US" altLang="zh-CN"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1</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𝑚𝑜𝑑</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𝑞</m:t>
                    </m:r>
                  </m:oMath>
                </a14:m>
                <a:r>
                  <a:rPr lang="en-US" altLang="zh-CN" sz="2800" dirty="0">
                    <a:latin typeface="宋体" panose="02010600030101010101" pitchFamily="2" charset="-122"/>
                    <a:ea typeface="宋体" panose="02010600030101010101" pitchFamily="2" charset="-122"/>
                  </a:rPr>
                  <a:t>,</a:t>
                </a:r>
                <a14:m>
                  <m:oMath xmlns:m="http://schemas.openxmlformats.org/officeDocument/2006/math">
                    <m:r>
                      <a:rPr lang="zh-CN" altLang="en-US" sz="2800" i="1" dirty="0" smtClean="0">
                        <a:latin typeface="Cambria Math" panose="02040503050406030204" pitchFamily="18" charset="0"/>
                        <a:ea typeface="宋体" panose="02010600030101010101" pitchFamily="2" charset="-122"/>
                      </a:rPr>
                      <m:t> </m:t>
                    </m:r>
                    <m:sSup>
                      <m:sSupPr>
                        <m:ctrlPr>
                          <a:rPr lang="en-US" altLang="zh-CN" sz="2800" i="1" dirty="0">
                            <a:latin typeface="Cambria Math" panose="02040503050406030204" pitchFamily="18" charset="0"/>
                            <a:ea typeface="宋体" panose="02010600030101010101" pitchFamily="2" charset="-122"/>
                          </a:rPr>
                        </m:ctrlPr>
                      </m:sSupPr>
                      <m:e>
                        <m:r>
                          <a:rPr lang="en-US" altLang="zh-CN" sz="2800" b="0" i="1" dirty="0" smtClean="0">
                            <a:latin typeface="Cambria Math" panose="02040503050406030204" pitchFamily="18" charset="0"/>
                            <a:ea typeface="宋体" panose="02010600030101010101" pitchFamily="2" charset="-122"/>
                          </a:rPr>
                          <m:t>[</m:t>
                        </m:r>
                        <m:sSup>
                          <m:sSupPr>
                            <m:ctrlPr>
                              <a:rPr lang="en-US" altLang="zh-CN" sz="2800" i="1" dirty="0">
                                <a:latin typeface="Cambria Math" panose="02040503050406030204" pitchFamily="18" charset="0"/>
                                <a:ea typeface="宋体" panose="02010600030101010101" pitchFamily="2" charset="-122"/>
                              </a:rPr>
                            </m:ctrlPr>
                          </m:sSupPr>
                          <m:e>
                            <m:r>
                              <a:rPr lang="en-US" altLang="zh-CN" sz="2800" i="1" dirty="0">
                                <a:latin typeface="Cambria Math" panose="02040503050406030204" pitchFamily="18" charset="0"/>
                                <a:ea typeface="宋体" panose="02010600030101010101" pitchFamily="2" charset="-122"/>
                              </a:rPr>
                              <m:t>𝑚</m:t>
                            </m:r>
                          </m:e>
                          <m:sup>
                            <m:r>
                              <a:rPr lang="en-US" altLang="zh-CN" sz="2800" i="1" dirty="0">
                                <a:latin typeface="Cambria Math" panose="02040503050406030204" pitchFamily="18" charset="0"/>
                                <a:ea typeface="宋体" panose="02010600030101010101" pitchFamily="2" charset="-122"/>
                              </a:rPr>
                              <m:t>𝑘</m:t>
                            </m:r>
                            <m:r>
                              <a:rPr lang="zh-CN" altLang="en-US" sz="2800" i="1" dirty="0">
                                <a:latin typeface="Cambria Math" panose="02040503050406030204" pitchFamily="18" charset="0"/>
                                <a:ea typeface="宋体" panose="02010600030101010101" pitchFamily="2" charset="-122"/>
                              </a:rPr>
                              <m:t>𝜑</m:t>
                            </m:r>
                            <m:d>
                              <m:dPr>
                                <m:ctrlPr>
                                  <a:rPr lang="en-US" altLang="zh-CN" sz="2800" i="1" dirty="0">
                                    <a:latin typeface="Cambria Math" panose="02040503050406030204" pitchFamily="18" charset="0"/>
                                    <a:ea typeface="宋体" panose="02010600030101010101" pitchFamily="2" charset="-122"/>
                                  </a:rPr>
                                </m:ctrlPr>
                              </m:dPr>
                              <m:e>
                                <m:r>
                                  <a:rPr lang="en-US" altLang="zh-CN" sz="2800" i="1" dirty="0">
                                    <a:latin typeface="Cambria Math" panose="02040503050406030204" pitchFamily="18" charset="0"/>
                                    <a:ea typeface="宋体" panose="02010600030101010101" pitchFamily="2" charset="-122"/>
                                  </a:rPr>
                                  <m:t>𝑞</m:t>
                                </m:r>
                              </m:e>
                            </m:d>
                          </m:sup>
                        </m:sSup>
                        <m:r>
                          <a:rPr lang="en-US" altLang="zh-CN" sz="2800" b="0" i="1" dirty="0" smtClean="0">
                            <a:latin typeface="Cambria Math" panose="02040503050406030204" pitchFamily="18" charset="0"/>
                            <a:ea typeface="宋体" panose="02010600030101010101" pitchFamily="2" charset="-122"/>
                          </a:rPr>
                          <m:t>]</m:t>
                        </m:r>
                      </m:e>
                      <m:sup>
                        <m:r>
                          <a:rPr lang="zh-CN" altLang="en-US" sz="2800" i="1" dirty="0">
                            <a:latin typeface="Cambria Math" panose="02040503050406030204" pitchFamily="18" charset="0"/>
                            <a:ea typeface="宋体" panose="02010600030101010101" pitchFamily="2" charset="-122"/>
                          </a:rPr>
                          <m:t>𝜑</m:t>
                        </m:r>
                        <m:d>
                          <m:dPr>
                            <m:ctrlPr>
                              <a:rPr lang="en-US" altLang="zh-CN" sz="2800" i="1" dirty="0">
                                <a:latin typeface="Cambria Math" panose="02040503050406030204" pitchFamily="18" charset="0"/>
                                <a:ea typeface="宋体" panose="02010600030101010101" pitchFamily="2" charset="-122"/>
                              </a:rPr>
                            </m:ctrlPr>
                          </m:dPr>
                          <m:e>
                            <m:r>
                              <a:rPr lang="en-US" altLang="zh-CN" sz="2800" b="0" i="1" dirty="0" smtClean="0">
                                <a:latin typeface="Cambria Math" panose="02040503050406030204" pitchFamily="18" charset="0"/>
                                <a:ea typeface="宋体" panose="02010600030101010101" pitchFamily="2" charset="-122"/>
                              </a:rPr>
                              <m:t>𝑝</m:t>
                            </m:r>
                          </m:e>
                        </m:d>
                      </m:sup>
                    </m:sSup>
                    <m:r>
                      <a:rPr lang="en-US" altLang="zh-CN"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1</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𝑚𝑜𝑑</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𝑞</m:t>
                    </m:r>
                  </m:oMath>
                </a14:m>
                <a:endParaRPr lang="en-US" altLang="zh-CN" sz="2800" dirty="0">
                  <a:latin typeface="宋体" panose="02010600030101010101" pitchFamily="2" charset="-122"/>
                  <a:ea typeface="宋体" panose="02010600030101010101" pitchFamily="2" charset="-122"/>
                </a:endParaRPr>
              </a:p>
              <a:p>
                <a:pPr marL="853440" lvl="1" indent="-342900">
                  <a:buClr>
                    <a:schemeClr val="accent2"/>
                  </a:buClr>
                  <a:buSzPct val="60000"/>
                  <a:buFont typeface="Wingdings" panose="05000000000000000000" pitchFamily="2" charset="2"/>
                  <a:buChar char="n"/>
                </a:pPr>
                <a14:m>
                  <m:oMath xmlns:m="http://schemas.openxmlformats.org/officeDocument/2006/math">
                    <m:sSup>
                      <m:sSupPr>
                        <m:ctrlPr>
                          <a:rPr lang="en-US" altLang="zh-CN" sz="2800" i="1" dirty="0">
                            <a:latin typeface="Cambria Math" panose="02040503050406030204" pitchFamily="18" charset="0"/>
                            <a:ea typeface="宋体" panose="02010600030101010101" pitchFamily="2" charset="-122"/>
                          </a:rPr>
                        </m:ctrlPr>
                      </m:sSupPr>
                      <m:e>
                        <m:r>
                          <a:rPr lang="en-US" altLang="zh-CN" sz="2800" i="1" dirty="0">
                            <a:latin typeface="Cambria Math" panose="02040503050406030204" pitchFamily="18" charset="0"/>
                            <a:ea typeface="宋体" panose="02010600030101010101" pitchFamily="2" charset="-122"/>
                          </a:rPr>
                          <m:t>𝑚</m:t>
                        </m:r>
                      </m:e>
                      <m:sup>
                        <m:r>
                          <a:rPr lang="en-US" altLang="zh-CN" sz="2800" i="1" dirty="0">
                            <a:latin typeface="Cambria Math" panose="02040503050406030204" pitchFamily="18" charset="0"/>
                            <a:ea typeface="宋体" panose="02010600030101010101" pitchFamily="2" charset="-122"/>
                          </a:rPr>
                          <m:t>𝑘</m:t>
                        </m:r>
                        <m:r>
                          <a:rPr lang="zh-CN" altLang="en-US" sz="2800" i="1" dirty="0">
                            <a:latin typeface="Cambria Math" panose="02040503050406030204" pitchFamily="18" charset="0"/>
                            <a:ea typeface="宋体" panose="02010600030101010101" pitchFamily="2" charset="-122"/>
                          </a:rPr>
                          <m:t>𝜑</m:t>
                        </m:r>
                        <m:d>
                          <m:dPr>
                            <m:ctrlPr>
                              <a:rPr lang="en-US" altLang="zh-CN" sz="2800" i="1" dirty="0" smtClean="0">
                                <a:latin typeface="Cambria Math" panose="02040503050406030204" pitchFamily="18" charset="0"/>
                                <a:ea typeface="宋体" panose="02010600030101010101" pitchFamily="2" charset="-122"/>
                              </a:rPr>
                            </m:ctrlPr>
                          </m:dPr>
                          <m:e>
                            <m:r>
                              <a:rPr lang="en-US" altLang="zh-CN" sz="2800" b="0" i="1" dirty="0" smtClean="0">
                                <a:latin typeface="Cambria Math" panose="02040503050406030204" pitchFamily="18" charset="0"/>
                                <a:ea typeface="宋体" panose="02010600030101010101" pitchFamily="2" charset="-122"/>
                              </a:rPr>
                              <m:t>𝑛</m:t>
                            </m:r>
                          </m:e>
                        </m:d>
                      </m:sup>
                    </m:sSup>
                    <m:r>
                      <a:rPr lang="en-US" altLang="zh-CN"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1</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𝑚𝑜𝑑</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𝑞</m:t>
                    </m:r>
                  </m:oMath>
                </a14:m>
                <a:endParaRPr lang="en-US" altLang="zh-CN" sz="2800"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r>
                  <a:rPr lang="en-US" altLang="zh-CN" sz="3200" dirty="0">
                    <a:latin typeface="宋体" panose="02010600030101010101" pitchFamily="2" charset="-122"/>
                    <a:ea typeface="宋体" panose="02010600030101010101" pitchFamily="2" charset="-122"/>
                  </a:rPr>
                  <a:t> </a:t>
                </a:r>
                <a:r>
                  <a:rPr lang="zh-CN" altLang="en-US" sz="3200" dirty="0">
                    <a:latin typeface="宋体" panose="02010600030101010101" pitchFamily="2" charset="-122"/>
                    <a:ea typeface="宋体" panose="02010600030101010101" pitchFamily="2" charset="-122"/>
                  </a:rPr>
                  <a:t>因此存在一整数</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𝑟</m:t>
                    </m:r>
                  </m:oMath>
                </a14:m>
                <a:r>
                  <a:rPr lang="zh-CN" altLang="en-US" sz="3200" dirty="0">
                    <a:latin typeface="宋体" panose="02010600030101010101" pitchFamily="2" charset="-122"/>
                    <a:ea typeface="宋体" panose="02010600030101010101" pitchFamily="2" charset="-122"/>
                  </a:rPr>
                  <a:t>，使得</a:t>
                </a:r>
                <a14:m>
                  <m:oMath xmlns:m="http://schemas.openxmlformats.org/officeDocument/2006/math">
                    <m:sSup>
                      <m:sSupPr>
                        <m:ctrlPr>
                          <a:rPr lang="en-US" altLang="zh-CN" sz="3200" i="1" dirty="0">
                            <a:latin typeface="Cambria Math" panose="02040503050406030204" pitchFamily="18" charset="0"/>
                            <a:ea typeface="宋体" panose="02010600030101010101" pitchFamily="2" charset="-122"/>
                          </a:rPr>
                        </m:ctrlPr>
                      </m:sSupPr>
                      <m:e>
                        <m:r>
                          <a:rPr lang="en-US" altLang="zh-CN" sz="3200" i="1" dirty="0">
                            <a:latin typeface="Cambria Math" panose="02040503050406030204" pitchFamily="18" charset="0"/>
                            <a:ea typeface="宋体" panose="02010600030101010101" pitchFamily="2" charset="-122"/>
                          </a:rPr>
                          <m:t>𝑚</m:t>
                        </m:r>
                      </m:e>
                      <m:sup>
                        <m:r>
                          <a:rPr lang="en-US" altLang="zh-CN" sz="3200" i="1" dirty="0">
                            <a:latin typeface="Cambria Math" panose="02040503050406030204" pitchFamily="18" charset="0"/>
                            <a:ea typeface="宋体" panose="02010600030101010101" pitchFamily="2" charset="-122"/>
                          </a:rPr>
                          <m:t>𝑘</m:t>
                        </m:r>
                        <m:r>
                          <a:rPr lang="zh-CN" altLang="en-US" sz="3200" i="1" dirty="0">
                            <a:latin typeface="Cambria Math" panose="02040503050406030204" pitchFamily="18" charset="0"/>
                            <a:ea typeface="宋体" panose="02010600030101010101" pitchFamily="2" charset="-122"/>
                          </a:rPr>
                          <m:t>𝜑</m:t>
                        </m:r>
                        <m:d>
                          <m:dPr>
                            <m:ctrlPr>
                              <a:rPr lang="en-US" altLang="zh-CN" sz="3200" i="1" dirty="0">
                                <a:latin typeface="Cambria Math" panose="02040503050406030204" pitchFamily="18" charset="0"/>
                                <a:ea typeface="宋体" panose="02010600030101010101" pitchFamily="2" charset="-122"/>
                              </a:rPr>
                            </m:ctrlPr>
                          </m:dPr>
                          <m:e>
                            <m:r>
                              <a:rPr lang="en-US" altLang="zh-CN" sz="3200" b="0" i="1" dirty="0" smtClean="0">
                                <a:latin typeface="Cambria Math" panose="02040503050406030204" pitchFamily="18" charset="0"/>
                                <a:ea typeface="宋体" panose="02010600030101010101" pitchFamily="2" charset="-122"/>
                              </a:rPr>
                              <m:t>𝑛</m:t>
                            </m:r>
                          </m:e>
                        </m:d>
                      </m:sup>
                    </m:sSup>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1</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𝑟𝑞</m:t>
                    </m:r>
                  </m:oMath>
                </a14:m>
                <a:endParaRPr lang="en-CA" altLang="zh-CN" sz="3200" dirty="0">
                  <a:latin typeface="宋体" panose="02010600030101010101" pitchFamily="2" charset="-122"/>
                  <a:ea typeface="宋体" panose="02010600030101010101" pitchFamily="2" charset="-122"/>
                </a:endParaRPr>
              </a:p>
              <a:p>
                <a:pPr marL="853440" lvl="1" indent="-342900">
                  <a:buClr>
                    <a:schemeClr val="accent2"/>
                  </a:buClr>
                  <a:buSzPct val="600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两边同乘以</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𝑚</m:t>
                    </m:r>
                    <m:r>
                      <a:rPr lang="en-US" altLang="zh-CN" sz="2800" i="1" dirty="0" smtClean="0">
                        <a:latin typeface="Cambria Math" panose="02040503050406030204" pitchFamily="18" charset="0"/>
                        <a:ea typeface="宋体" panose="02010600030101010101" pitchFamily="2" charset="-122"/>
                      </a:rPr>
                      <m:t>=</m:t>
                    </m:r>
                    <m:r>
                      <a:rPr lang="en-US" altLang="zh-CN" sz="2800" i="1" dirty="0" err="1" smtClean="0">
                        <a:latin typeface="Cambria Math" panose="02040503050406030204" pitchFamily="18" charset="0"/>
                        <a:ea typeface="宋体" panose="02010600030101010101" pitchFamily="2" charset="-122"/>
                      </a:rPr>
                      <m:t>𝑡𝑝</m:t>
                    </m:r>
                  </m:oMath>
                </a14:m>
                <a:endParaRPr lang="en-US" altLang="zh-CN" sz="2800" dirty="0">
                  <a:latin typeface="宋体" panose="02010600030101010101" pitchFamily="2" charset="-122"/>
                  <a:ea typeface="宋体" panose="02010600030101010101" pitchFamily="2" charset="-122"/>
                </a:endParaRPr>
              </a:p>
              <a:p>
                <a:pPr marL="853440" lvl="1" indent="-342900">
                  <a:buClr>
                    <a:schemeClr val="accent2"/>
                  </a:buClr>
                  <a:buSzPct val="600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得</a:t>
                </a:r>
                <a14:m>
                  <m:oMath xmlns:m="http://schemas.openxmlformats.org/officeDocument/2006/math">
                    <m:sSup>
                      <m:sSupPr>
                        <m:ctrlPr>
                          <a:rPr lang="en-US" altLang="zh-CN" sz="2800" i="1" dirty="0">
                            <a:latin typeface="Cambria Math" panose="02040503050406030204" pitchFamily="18" charset="0"/>
                            <a:ea typeface="宋体" panose="02010600030101010101" pitchFamily="2" charset="-122"/>
                          </a:rPr>
                        </m:ctrlPr>
                      </m:sSupPr>
                      <m:e>
                        <m:r>
                          <a:rPr lang="en-US" altLang="zh-CN" sz="2800" i="1" dirty="0">
                            <a:latin typeface="Cambria Math" panose="02040503050406030204" pitchFamily="18" charset="0"/>
                            <a:ea typeface="宋体" panose="02010600030101010101" pitchFamily="2" charset="-122"/>
                          </a:rPr>
                          <m:t>𝑚</m:t>
                        </m:r>
                      </m:e>
                      <m:sup>
                        <m:r>
                          <a:rPr lang="en-US" altLang="zh-CN" sz="2800" i="1" dirty="0">
                            <a:latin typeface="Cambria Math" panose="02040503050406030204" pitchFamily="18" charset="0"/>
                            <a:ea typeface="宋体" panose="02010600030101010101" pitchFamily="2" charset="-122"/>
                          </a:rPr>
                          <m:t>𝑘</m:t>
                        </m:r>
                        <m:r>
                          <a:rPr lang="zh-CN" altLang="en-US" sz="2800" i="1" dirty="0">
                            <a:latin typeface="Cambria Math" panose="02040503050406030204" pitchFamily="18" charset="0"/>
                            <a:ea typeface="宋体" panose="02010600030101010101" pitchFamily="2" charset="-122"/>
                          </a:rPr>
                          <m:t>𝜑</m:t>
                        </m:r>
                        <m:d>
                          <m:dPr>
                            <m:ctrlPr>
                              <a:rPr lang="en-US" altLang="zh-CN" sz="2800" i="1" dirty="0">
                                <a:latin typeface="Cambria Math" panose="02040503050406030204" pitchFamily="18" charset="0"/>
                                <a:ea typeface="宋体" panose="02010600030101010101" pitchFamily="2" charset="-122"/>
                              </a:rPr>
                            </m:ctrlPr>
                          </m:dPr>
                          <m:e>
                            <m:r>
                              <a:rPr lang="en-US" altLang="zh-CN" sz="2800" b="0" i="1" dirty="0" smtClean="0">
                                <a:latin typeface="Cambria Math" panose="02040503050406030204" pitchFamily="18" charset="0"/>
                                <a:ea typeface="宋体" panose="02010600030101010101" pitchFamily="2" charset="-122"/>
                              </a:rPr>
                              <m:t>𝑛</m:t>
                            </m:r>
                          </m:e>
                        </m:d>
                        <m:r>
                          <a:rPr lang="en-US" altLang="zh-CN" sz="2800" b="0" i="1" dirty="0" smtClean="0">
                            <a:latin typeface="Cambria Math" panose="02040503050406030204" pitchFamily="18" charset="0"/>
                            <a:ea typeface="宋体" panose="02010600030101010101" pitchFamily="2" charset="-122"/>
                          </a:rPr>
                          <m:t>+</m:t>
                        </m:r>
                        <m:r>
                          <a:rPr lang="en-US" altLang="zh-CN" sz="2800" b="0" i="1" dirty="0" smtClean="0">
                            <a:latin typeface="Cambria Math" panose="02040503050406030204" pitchFamily="18" charset="0"/>
                            <a:ea typeface="宋体" panose="02010600030101010101" pitchFamily="2" charset="-122"/>
                          </a:rPr>
                          <m:t>1</m:t>
                        </m:r>
                      </m:sup>
                    </m:sSup>
                    <m:r>
                      <a:rPr lang="en-US" altLang="zh-CN" sz="2800" i="1" dirty="0" smtClean="0">
                        <a:latin typeface="Cambria Math" panose="02040503050406030204" pitchFamily="18" charset="0"/>
                        <a:ea typeface="宋体" panose="02010600030101010101" pitchFamily="2" charset="-122"/>
                      </a:rPr>
                      <m:t>=</m:t>
                    </m:r>
                    <m:r>
                      <a:rPr lang="en-US" altLang="zh-CN" sz="2800" i="1" dirty="0" err="1" smtClean="0">
                        <a:latin typeface="Cambria Math" panose="02040503050406030204" pitchFamily="18" charset="0"/>
                        <a:ea typeface="宋体" panose="02010600030101010101" pitchFamily="2" charset="-122"/>
                      </a:rPr>
                      <m:t>𝑚</m:t>
                    </m:r>
                    <m:r>
                      <a:rPr lang="en-US" altLang="zh-CN" sz="2800" i="1" dirty="0" err="1" smtClean="0">
                        <a:latin typeface="Cambria Math" panose="02040503050406030204" pitchFamily="18" charset="0"/>
                        <a:ea typeface="宋体" panose="02010600030101010101" pitchFamily="2" charset="-122"/>
                      </a:rPr>
                      <m:t>+</m:t>
                    </m:r>
                    <m:r>
                      <a:rPr lang="en-US" altLang="zh-CN" sz="2800" i="1" dirty="0" err="1" smtClean="0">
                        <a:latin typeface="Cambria Math" panose="02040503050406030204" pitchFamily="18" charset="0"/>
                        <a:ea typeface="宋体" panose="02010600030101010101" pitchFamily="2" charset="-122"/>
                      </a:rPr>
                      <m:t>𝑟𝑡𝑝𝑞</m:t>
                    </m:r>
                    <m:r>
                      <a:rPr lang="en-US" altLang="zh-CN" sz="2800" i="1" dirty="0" smtClean="0">
                        <a:latin typeface="Cambria Math" panose="02040503050406030204" pitchFamily="18" charset="0"/>
                        <a:ea typeface="宋体" panose="02010600030101010101" pitchFamily="2" charset="-122"/>
                      </a:rPr>
                      <m:t>=</m:t>
                    </m:r>
                    <m:r>
                      <a:rPr lang="en-US" altLang="zh-CN" sz="2800" i="1" dirty="0" err="1" smtClean="0">
                        <a:latin typeface="Cambria Math" panose="02040503050406030204" pitchFamily="18" charset="0"/>
                        <a:ea typeface="宋体" panose="02010600030101010101" pitchFamily="2" charset="-122"/>
                      </a:rPr>
                      <m:t>𝑚</m:t>
                    </m:r>
                    <m:r>
                      <a:rPr lang="en-US" altLang="zh-CN" sz="2800" i="1" dirty="0" err="1" smtClean="0">
                        <a:latin typeface="Cambria Math" panose="02040503050406030204" pitchFamily="18" charset="0"/>
                        <a:ea typeface="宋体" panose="02010600030101010101" pitchFamily="2" charset="-122"/>
                      </a:rPr>
                      <m:t>+</m:t>
                    </m:r>
                    <m:r>
                      <a:rPr lang="en-US" altLang="zh-CN" sz="2800" i="1" dirty="0" err="1" smtClean="0">
                        <a:latin typeface="Cambria Math" panose="02040503050406030204" pitchFamily="18" charset="0"/>
                        <a:ea typeface="宋体" panose="02010600030101010101" pitchFamily="2" charset="-122"/>
                      </a:rPr>
                      <m:t>𝑟𝑡𝑛</m:t>
                    </m:r>
                  </m:oMath>
                </a14:m>
                <a:endParaRPr lang="en-US" altLang="zh-CN" sz="1600" dirty="0">
                  <a:latin typeface="宋体" panose="02010600030101010101" pitchFamily="2" charset="-122"/>
                  <a:ea typeface="宋体" panose="02010600030101010101" pitchFamily="2" charset="-122"/>
                </a:endParaRPr>
              </a:p>
              <a:p>
                <a:pPr marL="853440" lvl="1" indent="-342900">
                  <a:buClr>
                    <a:schemeClr val="accent2"/>
                  </a:buClr>
                  <a:buSzPct val="600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即</a:t>
                </a:r>
                <a14:m>
                  <m:oMath xmlns:m="http://schemas.openxmlformats.org/officeDocument/2006/math">
                    <m:sSup>
                      <m:sSupPr>
                        <m:ctrlPr>
                          <a:rPr lang="en-US" altLang="zh-CN" sz="2800" i="1" dirty="0">
                            <a:latin typeface="Cambria Math" panose="02040503050406030204" pitchFamily="18" charset="0"/>
                            <a:ea typeface="宋体" panose="02010600030101010101" pitchFamily="2" charset="-122"/>
                          </a:rPr>
                        </m:ctrlPr>
                      </m:sSupPr>
                      <m:e>
                        <m:r>
                          <a:rPr lang="en-US" altLang="zh-CN" sz="2800" i="1" dirty="0">
                            <a:latin typeface="Cambria Math" panose="02040503050406030204" pitchFamily="18" charset="0"/>
                            <a:ea typeface="宋体" panose="02010600030101010101" pitchFamily="2" charset="-122"/>
                          </a:rPr>
                          <m:t>𝑚</m:t>
                        </m:r>
                      </m:e>
                      <m:sup>
                        <m:r>
                          <a:rPr lang="en-US" altLang="zh-CN" sz="2800" i="1" dirty="0">
                            <a:latin typeface="Cambria Math" panose="02040503050406030204" pitchFamily="18" charset="0"/>
                            <a:ea typeface="宋体" panose="02010600030101010101" pitchFamily="2" charset="-122"/>
                          </a:rPr>
                          <m:t>𝑘</m:t>
                        </m:r>
                        <m:r>
                          <a:rPr lang="zh-CN" altLang="en-US" sz="2800" i="1" dirty="0">
                            <a:latin typeface="Cambria Math" panose="02040503050406030204" pitchFamily="18" charset="0"/>
                            <a:ea typeface="宋体" panose="02010600030101010101" pitchFamily="2" charset="-122"/>
                          </a:rPr>
                          <m:t>𝜑</m:t>
                        </m:r>
                        <m:d>
                          <m:dPr>
                            <m:ctrlPr>
                              <a:rPr lang="en-US" altLang="zh-CN" sz="2800" i="1" dirty="0">
                                <a:latin typeface="Cambria Math" panose="02040503050406030204" pitchFamily="18" charset="0"/>
                                <a:ea typeface="宋体" panose="02010600030101010101" pitchFamily="2" charset="-122"/>
                              </a:rPr>
                            </m:ctrlPr>
                          </m:dPr>
                          <m:e>
                            <m:r>
                              <a:rPr lang="en-US" altLang="zh-CN" sz="2800" i="1" dirty="0">
                                <a:latin typeface="Cambria Math" panose="02040503050406030204" pitchFamily="18" charset="0"/>
                                <a:ea typeface="宋体" panose="02010600030101010101" pitchFamily="2" charset="-122"/>
                              </a:rPr>
                              <m:t>𝑛</m:t>
                            </m:r>
                          </m:e>
                        </m:d>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1</m:t>
                        </m:r>
                      </m:sup>
                    </m:sSup>
                    <m:r>
                      <a:rPr lang="en-US" altLang="zh-CN"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𝑚</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𝑚𝑜𝑑</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𝑛</m:t>
                    </m:r>
                    <m:r>
                      <a:rPr lang="zh-CN" altLang="en-US" sz="2800" i="1" dirty="0" smtClean="0">
                        <a:latin typeface="Cambria Math" panose="02040503050406030204" pitchFamily="18" charset="0"/>
                        <a:ea typeface="宋体" panose="02010600030101010101" pitchFamily="2" charset="-122"/>
                      </a:rPr>
                      <m:t>，</m:t>
                    </m:r>
                  </m:oMath>
                </a14:m>
                <a:endParaRPr lang="en-CA" altLang="zh-CN" sz="2800" dirty="0">
                  <a:latin typeface="宋体" panose="02010600030101010101" pitchFamily="2" charset="-122"/>
                  <a:ea typeface="宋体" panose="02010600030101010101" pitchFamily="2" charset="-122"/>
                </a:endParaRPr>
              </a:p>
              <a:p>
                <a:pPr marL="853440" lvl="1" indent="-342900">
                  <a:buClr>
                    <a:schemeClr val="accent2"/>
                  </a:buClr>
                  <a:buSzPct val="600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所以</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𝑐</m:t>
                    </m:r>
                    <m:r>
                      <a:rPr lang="en-US" altLang="zh-CN" sz="2800" i="1" baseline="30000" dirty="0" smtClean="0">
                        <a:latin typeface="Cambria Math" panose="02040503050406030204" pitchFamily="18" charset="0"/>
                        <a:ea typeface="宋体" panose="02010600030101010101" pitchFamily="2" charset="-122"/>
                      </a:rPr>
                      <m:t>𝑑</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𝑚𝑜𝑑</m:t>
                    </m:r>
                    <m:r>
                      <a:rPr lang="en-US" altLang="zh-CN" sz="2800" i="1" dirty="0" smtClean="0">
                        <a:latin typeface="Cambria Math" panose="02040503050406030204" pitchFamily="18" charset="0"/>
                        <a:ea typeface="宋体" panose="02010600030101010101" pitchFamily="2" charset="-122"/>
                      </a:rPr>
                      <m:t> </m:t>
                    </m:r>
                    <m:r>
                      <a:rPr lang="en-US" altLang="zh-CN" sz="2800" i="1" dirty="0" err="1" smtClean="0">
                        <a:latin typeface="Cambria Math" panose="02040503050406030204" pitchFamily="18" charset="0"/>
                        <a:ea typeface="宋体" panose="02010600030101010101" pitchFamily="2" charset="-122"/>
                      </a:rPr>
                      <m:t>𝑛</m:t>
                    </m:r>
                    <m:r>
                      <a:rPr lang="en-US" altLang="zh-CN" sz="2800" i="1" dirty="0" err="1" smtClean="0">
                        <a:latin typeface="Cambria Math" panose="02040503050406030204" pitchFamily="18" charset="0"/>
                        <a:ea typeface="宋体" panose="02010600030101010101" pitchFamily="2" charset="-122"/>
                      </a:rPr>
                      <m:t>≡</m:t>
                    </m:r>
                    <m:r>
                      <a:rPr lang="en-US" altLang="zh-CN" sz="2800" i="1" dirty="0" err="1" smtClean="0">
                        <a:latin typeface="Cambria Math" panose="02040503050406030204" pitchFamily="18" charset="0"/>
                        <a:ea typeface="宋体" panose="02010600030101010101" pitchFamily="2" charset="-122"/>
                      </a:rPr>
                      <m:t>𝑚</m:t>
                    </m:r>
                    <m:r>
                      <a:rPr lang="en-US" altLang="zh-CN" sz="2800" i="1" dirty="0" smtClean="0">
                        <a:latin typeface="Cambria Math" panose="02040503050406030204" pitchFamily="18" charset="0"/>
                        <a:ea typeface="宋体" panose="02010600030101010101" pitchFamily="2" charset="-122"/>
                      </a:rPr>
                      <m:t>.</m:t>
                    </m:r>
                  </m:oMath>
                </a14:m>
                <a:endParaRPr lang="en-US" altLang="zh-CN" sz="2800" dirty="0">
                  <a:latin typeface="宋体" panose="02010600030101010101" pitchFamily="2" charset="-122"/>
                  <a:ea typeface="宋体" panose="02010600030101010101" pitchFamily="2" charset="-122"/>
                </a:endParaRPr>
              </a:p>
            </p:txBody>
          </p:sp>
        </mc:Choice>
        <mc:Fallback>
          <p:sp>
            <p:nvSpPr>
              <p:cNvPr id="47107" name="Rectangle 2"/>
              <p:cNvSpPr>
                <a:spLocks noRot="1" noChangeAspect="1" noMove="1" noResize="1" noEditPoints="1" noAdjustHandles="1" noChangeArrowheads="1" noChangeShapeType="1" noTextEdit="1"/>
              </p:cNvSpPr>
              <p:nvPr>
                <p:ph type="subTitle" idx="4294967295"/>
              </p:nvPr>
            </p:nvSpPr>
            <p:spPr>
              <a:xfrm>
                <a:off x="140207" y="790575"/>
                <a:ext cx="8863585" cy="5276850"/>
              </a:xfrm>
              <a:blipFill rotWithShape="1">
                <a:blip r:embed="rId1"/>
                <a:stretch>
                  <a:fillRect l="-6" t="-168" r="1"/>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4089" y="717846"/>
            <a:ext cx="5844778" cy="725091"/>
          </a:xfrm>
        </p:spPr>
        <p:txBody>
          <a:bodyPr/>
          <a:lstStyle/>
          <a:p>
            <a:pPr eaLnBrk="1" hangingPunct="1"/>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保密通信示意图  </a:t>
            </a:r>
            <a:endParaRPr lang="zh-CN" altLang="en-US" dirty="0">
              <a:solidFill>
                <a:srgbClr val="FF0000"/>
              </a:solidFill>
              <a:latin typeface="宋体" panose="02010600030101010101" pitchFamily="2" charset="-122"/>
              <a:ea typeface="宋体" panose="02010600030101010101" pitchFamily="2" charset="-122"/>
            </a:endParaRPr>
          </a:p>
        </p:txBody>
      </p:sp>
      <p:pic>
        <p:nvPicPr>
          <p:cNvPr id="53251" name="Picture 3"/>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84089" y="2158104"/>
            <a:ext cx="8975822" cy="2541792"/>
          </a:xfrm>
          <a:noFill/>
          <a:extLst>
            <a:ext uri="{91240B29-F687-4F45-9708-019B960494DF}">
              <a14:hiddenLine xmlns:a14="http://schemas.microsoft.com/office/drawing/2010/main" w="9525">
                <a:solidFill>
                  <a:schemeClr val="tx1"/>
                </a:solidFill>
                <a:prstDash val="solid"/>
                <a:miter lim="800000"/>
                <a:headEnd/>
                <a:tailEnd/>
              </a14:hiddenLine>
            </a:ext>
          </a:extLst>
        </p:spPr>
      </p:pic>
      <p:sp>
        <p:nvSpPr>
          <p:cNvPr id="5325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6442CCF-D3C2-400E-A3B5-4F6612923ED2}" type="slidenum">
              <a:rPr lang="zh-CN" altLang="en-US" sz="1050"/>
            </a:fld>
            <a:endParaRPr lang="en-US" altLang="zh-CN" sz="105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151010"/>
            <a:ext cx="5844779" cy="701279"/>
          </a:xfrm>
        </p:spPr>
        <p:txBody>
          <a:bodyPr/>
          <a:lstStyle/>
          <a:p>
            <a:pPr eaLnBrk="1" hangingPunct="1"/>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算法举例 </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695299" name="Rectangle 3"/>
              <p:cNvSpPr>
                <a:spLocks noGrp="1" noChangeArrowheads="1"/>
              </p:cNvSpPr>
              <p:nvPr>
                <p:ph idx="1"/>
              </p:nvPr>
            </p:nvSpPr>
            <p:spPr>
              <a:xfrm>
                <a:off x="0" y="988839"/>
                <a:ext cx="9143999" cy="5367511"/>
              </a:xfrm>
            </p:spPr>
            <p:txBody>
              <a:bodyPr>
                <a:normAutofit lnSpcReduction="10000"/>
              </a:bodyPr>
              <a:lstStyle/>
              <a:p>
                <a:pPr algn="just" eaLnBrk="1" hangingPunct="1">
                  <a:lnSpc>
                    <a:spcPct val="90000"/>
                  </a:lnSpc>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在</a:t>
                </a:r>
                <a:r>
                  <a:rPr lang="en-US" altLang="zh-CN" dirty="0">
                    <a:latin typeface="宋体" panose="02010600030101010101" pitchFamily="2" charset="-122"/>
                    <a:ea typeface="宋体" panose="02010600030101010101" pitchFamily="2" charset="-122"/>
                  </a:rPr>
                  <a:t>RSA</a:t>
                </a:r>
                <a:r>
                  <a:rPr lang="zh-CN" altLang="en-US" dirty="0">
                    <a:latin typeface="宋体" panose="02010600030101010101" pitchFamily="2" charset="-122"/>
                    <a:ea typeface="宋体" panose="02010600030101010101" pitchFamily="2" charset="-122"/>
                  </a:rPr>
                  <a:t>算法密钥产生过程中，设</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𝑝</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13</m:t>
                    </m:r>
                  </m:oMath>
                </a14:m>
                <a:r>
                  <a:rPr lang="zh-CN" altLang="en-US" dirty="0">
                    <a:latin typeface="宋体" panose="02010600030101010101" pitchFamily="2" charset="-122"/>
                    <a:ea typeface="宋体" panose="02010600030101010101" pitchFamily="2" charset="-122"/>
                  </a:rPr>
                  <a:t>，</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𝑞</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23</m:t>
                    </m:r>
                  </m:oMath>
                </a14:m>
                <a:r>
                  <a:rPr lang="zh-CN" altLang="en-US" dirty="0">
                    <a:latin typeface="宋体" panose="02010600030101010101" pitchFamily="2" charset="-122"/>
                    <a:ea typeface="宋体" panose="02010600030101010101" pitchFamily="2" charset="-122"/>
                  </a:rPr>
                  <a:t>，取公钥</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r>
                      <a:rPr lang="zh-CN" altLang="en-US"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29</m:t>
                    </m:r>
                  </m:oMath>
                </a14:m>
                <a:r>
                  <a:rPr lang="zh-CN" altLang="en-US" dirty="0">
                    <a:latin typeface="宋体" panose="02010600030101010101" pitchFamily="2" charset="-122"/>
                    <a:ea typeface="宋体" panose="02010600030101010101" pitchFamily="2" charset="-122"/>
                  </a:rPr>
                  <a:t>，则私钥</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𝑑</m:t>
                    </m:r>
                  </m:oMath>
                </a14:m>
                <a:r>
                  <a:rPr lang="zh-CN" altLang="en-US" dirty="0">
                    <a:latin typeface="宋体" panose="02010600030101010101" pitchFamily="2" charset="-122"/>
                    <a:ea typeface="宋体" panose="02010600030101010101" pitchFamily="2" charset="-122"/>
                  </a:rPr>
                  <a:t>可以用欧几里德扩展算法求出。</a:t>
                </a:r>
                <a:endParaRPr lang="zh-CN" altLang="en-US" dirty="0">
                  <a:latin typeface="宋体" panose="02010600030101010101" pitchFamily="2" charset="-122"/>
                  <a:ea typeface="宋体" panose="02010600030101010101" pitchFamily="2" charset="-122"/>
                </a:endParaRPr>
              </a:p>
              <a:p>
                <a:pPr algn="just" eaLnBrk="1" hangingPunct="1">
                  <a:lnSpc>
                    <a:spcPct val="90000"/>
                  </a:lnSpc>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由已知可得</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r>
                      <a:rPr lang="en-US" altLang="zh-CN" i="1" dirty="0" err="1" smtClean="0">
                        <a:latin typeface="Cambria Math" panose="02040503050406030204" pitchFamily="18" charset="0"/>
                        <a:ea typeface="宋体" panose="02010600030101010101" pitchFamily="2" charset="-122"/>
                      </a:rPr>
                      <m:t>𝑝𝑞</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13</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23</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299</m:t>
                    </m:r>
                  </m:oMath>
                </a14:m>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pPr algn="just" eaLnBrk="1" hangingPunct="1">
                  <a:lnSpc>
                    <a:spcPct val="90000"/>
                  </a:lnSpc>
                  <a:buClr>
                    <a:schemeClr val="accent1"/>
                  </a:buClr>
                  <a:buSzPct val="60000"/>
                  <a:buFont typeface="Wingdings" panose="05000000000000000000" pitchFamily="2" charset="2"/>
                  <a:buChar char="n"/>
                </a:pPr>
                <a14:m>
                  <m:oMath xmlns:m="http://schemas.openxmlformats.org/officeDocument/2006/math">
                    <m:r>
                      <a:rPr lang="en-US" altLang="zh-CN" i="1" dirty="0" smtClean="0">
                        <a:latin typeface="Cambria Math" panose="02040503050406030204" pitchFamily="18" charset="0"/>
                        <a:ea typeface="宋体" panose="02010600030101010101" pitchFamily="2" charset="-122"/>
                      </a:rPr>
                      <m:t>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𝑝</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𝑞</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12</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22</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264</m:t>
                    </m:r>
                  </m:oMath>
                </a14:m>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pPr algn="just" eaLnBrk="1" hangingPunct="1">
                  <a:lnSpc>
                    <a:spcPct val="90000"/>
                  </a:lnSpc>
                  <a:buClr>
                    <a:schemeClr val="accent1"/>
                  </a:buClr>
                  <a:buSzPct val="60000"/>
                  <a:buFont typeface="Wingdings" panose="05000000000000000000" pitchFamily="2" charset="2"/>
                  <a:buChar char="n"/>
                </a:pP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𝑑</m:t>
                    </m:r>
                    <m:r>
                      <a:rPr lang="en-US" altLang="zh-CN" i="1" dirty="0" smtClean="0">
                        <a:latin typeface="Cambria Math" panose="02040503050406030204" pitchFamily="18" charset="0"/>
                        <a:ea typeface="宋体" panose="02010600030101010101" pitchFamily="2" charset="-122"/>
                      </a:rPr>
                      <m:t> ≡</m:t>
                    </m:r>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 </m:t>
                    </m:r>
                    <m:r>
                      <a:rPr lang="en-US" altLang="zh-CN" i="1" dirty="0" smtClean="0">
                        <a:latin typeface="Cambria Math" panose="02040503050406030204" pitchFamily="18" charset="0"/>
                        <a:ea typeface="宋体" panose="02010600030101010101" pitchFamily="2" charset="-122"/>
                      </a:rPr>
                      <m:t>𝑚𝑜𝑑</m:t>
                    </m:r>
                    <m:r>
                      <a:rPr lang="en-US" altLang="zh-CN" i="1" dirty="0" smtClean="0">
                        <a:latin typeface="Cambria Math" panose="02040503050406030204" pitchFamily="18" charset="0"/>
                        <a:ea typeface="宋体" panose="02010600030101010101" pitchFamily="2" charset="-122"/>
                      </a:rPr>
                      <m:t> </m:t>
                    </m:r>
                    <m:r>
                      <a:rPr lang="en-US" altLang="zh-CN" i="1" dirty="0" smtClean="0">
                        <a:latin typeface="Cambria Math" panose="02040503050406030204" pitchFamily="18" charset="0"/>
                        <a:ea typeface="宋体" panose="02010600030101010101" pitchFamily="2" charset="-122"/>
                      </a:rPr>
                      <m:t>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  </m:t>
                    </m:r>
                  </m:oMath>
                </a14:m>
                <a:r>
                  <a:rPr lang="zh-CN" altLang="en-US" dirty="0">
                    <a:solidFill>
                      <a:srgbClr val="FF3300"/>
                    </a:solidFill>
                    <a:latin typeface="宋体" panose="02010600030101010101" pitchFamily="2" charset="-122"/>
                    <a:ea typeface="宋体" panose="02010600030101010101" pitchFamily="2" charset="-122"/>
                  </a:rPr>
                  <a:t>怎么求解</a:t>
                </a:r>
                <a:endParaRPr lang="zh-CN" altLang="en-US" dirty="0">
                  <a:solidFill>
                    <a:srgbClr val="FF3300"/>
                  </a:solidFill>
                  <a:latin typeface="宋体" panose="02010600030101010101" pitchFamily="2" charset="-122"/>
                  <a:ea typeface="宋体" panose="02010600030101010101" pitchFamily="2" charset="-122"/>
                </a:endParaRPr>
              </a:p>
              <a:p>
                <a:pPr algn="just" eaLnBrk="1" hangingPunct="1">
                  <a:lnSpc>
                    <a:spcPct val="90000"/>
                  </a:lnSpc>
                  <a:buClr>
                    <a:schemeClr val="accent1"/>
                  </a:buClr>
                  <a:buSzPct val="60000"/>
                  <a:buFont typeface="Wingdings" panose="05000000000000000000" pitchFamily="2" charset="2"/>
                  <a:buChar char="n"/>
                </a:pPr>
                <a14:m>
                  <m:oMath xmlns:m="http://schemas.openxmlformats.org/officeDocument/2006/math">
                    <m:r>
                      <a:rPr lang="en-US" altLang="zh-CN" i="1" dirty="0" smtClean="0">
                        <a:latin typeface="Cambria Math" panose="02040503050406030204" pitchFamily="18" charset="0"/>
                        <a:ea typeface="宋体" panose="02010600030101010101" pitchFamily="2" charset="-122"/>
                      </a:rPr>
                      <m:t>264</m:t>
                    </m:r>
                    <m:r>
                      <a:rPr lang="en-US" altLang="zh-CN" i="1" dirty="0" smtClean="0">
                        <a:latin typeface="Cambria Math" panose="02040503050406030204" pitchFamily="18" charset="0"/>
                        <a:ea typeface="宋体" panose="02010600030101010101" pitchFamily="2" charset="-122"/>
                      </a:rPr>
                      <m:t>=</m:t>
                    </m:r>
                    <m:r>
                      <a:rPr lang="en-US" altLang="zh-CN" i="1" dirty="0">
                        <a:solidFill>
                          <a:srgbClr val="FF3300"/>
                        </a:solidFill>
                        <a:latin typeface="Cambria Math" panose="02040503050406030204" pitchFamily="18" charset="0"/>
                        <a:ea typeface="宋体" panose="02010600030101010101" pitchFamily="2" charset="-122"/>
                      </a:rPr>
                      <m:t>29</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9</m:t>
                    </m:r>
                    <m:r>
                      <a:rPr lang="en-US" altLang="zh-CN" i="1" dirty="0">
                        <a:latin typeface="Cambria Math" panose="02040503050406030204" pitchFamily="18" charset="0"/>
                        <a:ea typeface="宋体" panose="02010600030101010101" pitchFamily="2" charset="-122"/>
                      </a:rPr>
                      <m:t>+</m:t>
                    </m:r>
                    <m:r>
                      <a:rPr lang="en-US" altLang="zh-CN" i="1" dirty="0">
                        <a:solidFill>
                          <a:srgbClr val="0000FF"/>
                        </a:solidFill>
                        <a:latin typeface="Cambria Math" panose="02040503050406030204" pitchFamily="18" charset="0"/>
                        <a:ea typeface="宋体" panose="02010600030101010101" pitchFamily="2" charset="-122"/>
                      </a:rPr>
                      <m:t>3</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29</m:t>
                    </m:r>
                    <m:r>
                      <a:rPr lang="en-US" altLang="zh-CN" i="1" dirty="0">
                        <a:latin typeface="Cambria Math" panose="02040503050406030204" pitchFamily="18" charset="0"/>
                        <a:ea typeface="宋体" panose="02010600030101010101" pitchFamily="2" charset="-122"/>
                      </a:rPr>
                      <m:t>=</m:t>
                    </m:r>
                    <m:r>
                      <a:rPr lang="en-US" altLang="zh-CN" i="1" dirty="0">
                        <a:solidFill>
                          <a:srgbClr val="FF3300"/>
                        </a:solidFill>
                        <a:latin typeface="Cambria Math" panose="02040503050406030204" pitchFamily="18" charset="0"/>
                        <a:ea typeface="宋体" panose="02010600030101010101" pitchFamily="2" charset="-122"/>
                      </a:rPr>
                      <m:t>3</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9</m:t>
                    </m:r>
                    <m:r>
                      <a:rPr lang="en-US" altLang="zh-CN" i="1" dirty="0">
                        <a:latin typeface="Cambria Math" panose="02040503050406030204" pitchFamily="18" charset="0"/>
                        <a:ea typeface="宋体" panose="02010600030101010101" pitchFamily="2" charset="-122"/>
                      </a:rPr>
                      <m:t>+</m:t>
                    </m:r>
                    <m:r>
                      <a:rPr lang="en-US" altLang="zh-CN" i="1" dirty="0">
                        <a:solidFill>
                          <a:srgbClr val="0000FF"/>
                        </a:solidFill>
                        <a:latin typeface="Cambria Math" panose="02040503050406030204" pitchFamily="18" charset="0"/>
                        <a:ea typeface="宋体" panose="02010600030101010101" pitchFamily="2" charset="-122"/>
                      </a:rPr>
                      <m:t>2</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3</m:t>
                    </m:r>
                    <m:r>
                      <a:rPr lang="en-US" altLang="zh-CN" i="1" dirty="0">
                        <a:latin typeface="Cambria Math" panose="02040503050406030204" pitchFamily="18" charset="0"/>
                        <a:ea typeface="宋体" panose="02010600030101010101" pitchFamily="2" charset="-122"/>
                      </a:rPr>
                      <m:t>=</m:t>
                    </m:r>
                    <m:r>
                      <a:rPr lang="en-US" altLang="zh-CN" i="1" dirty="0">
                        <a:solidFill>
                          <a:srgbClr val="FF0000"/>
                        </a:solidFill>
                        <a:latin typeface="Cambria Math" panose="02040503050406030204" pitchFamily="18" charset="0"/>
                        <a:ea typeface="宋体" panose="02010600030101010101" pitchFamily="2" charset="-122"/>
                      </a:rPr>
                      <m:t>2</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1</m:t>
                    </m:r>
                    <m:r>
                      <a:rPr lang="en-US" altLang="zh-CN" i="1" dirty="0">
                        <a:latin typeface="Cambria Math" panose="02040503050406030204" pitchFamily="18" charset="0"/>
                        <a:ea typeface="宋体" panose="02010600030101010101" pitchFamily="2" charset="-122"/>
                      </a:rPr>
                      <m:t>+</m:t>
                    </m:r>
                    <m:r>
                      <a:rPr lang="en-US" altLang="zh-CN" i="1" dirty="0">
                        <a:solidFill>
                          <a:srgbClr val="0000FF"/>
                        </a:solidFill>
                        <a:latin typeface="Cambria Math" panose="02040503050406030204" pitchFamily="18" charset="0"/>
                        <a:ea typeface="宋体" panose="02010600030101010101" pitchFamily="2" charset="-122"/>
                      </a:rPr>
                      <m:t>1</m:t>
                    </m:r>
                    <m:r>
                      <a:rPr lang="zh-CN" altLang="en-US" i="1" dirty="0">
                        <a:latin typeface="Cambria Math" panose="02040503050406030204" pitchFamily="18" charset="0"/>
                        <a:ea typeface="宋体" panose="02010600030101010101" pitchFamily="2" charset="-122"/>
                      </a:rPr>
                      <m:t>　</m:t>
                    </m:r>
                  </m:oMath>
                </a14:m>
                <a:endParaRPr lang="zh-CN" altLang="en-US" dirty="0">
                  <a:solidFill>
                    <a:srgbClr val="0000FF"/>
                  </a:solidFill>
                  <a:latin typeface="宋体" panose="02010600030101010101" pitchFamily="2" charset="-122"/>
                  <a:ea typeface="宋体" panose="02010600030101010101" pitchFamily="2" charset="-122"/>
                </a:endParaRPr>
              </a:p>
              <a:p>
                <a:pPr algn="just" eaLnBrk="1" hangingPunct="1">
                  <a:lnSpc>
                    <a:spcPct val="90000"/>
                  </a:lnSpc>
                  <a:buClr>
                    <a:schemeClr val="accent1"/>
                  </a:buClr>
                  <a:buSzPct val="60000"/>
                  <a:buFont typeface="Wingdings" panose="05000000000000000000" pitchFamily="2" charset="2"/>
                  <a:buChar char="n"/>
                </a:pPr>
                <a14:m>
                  <m:oMath xmlns:m="http://schemas.openxmlformats.org/officeDocument/2006/math">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3</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2</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3</m:t>
                    </m:r>
                    <m:r>
                      <a:rPr lang="en-US" altLang="zh-CN" i="1" dirty="0" smtClean="0">
                        <a:latin typeface="Cambria Math" panose="02040503050406030204" pitchFamily="18" charset="0"/>
                        <a:ea typeface="宋体" panose="02010600030101010101" pitchFamily="2" charset="-122"/>
                      </a:rPr>
                      <m:t>−</m:t>
                    </m:r>
                    <m:d>
                      <m:dPr>
                        <m:ctrlPr>
                          <a:rPr lang="en-US" altLang="zh-CN" i="1" dirty="0" smtClean="0">
                            <a:latin typeface="Cambria Math" panose="02040503050406030204" pitchFamily="18" charset="0"/>
                            <a:ea typeface="宋体" panose="02010600030101010101" pitchFamily="2" charset="-122"/>
                          </a:rPr>
                        </m:ctrlPr>
                      </m:dPr>
                      <m:e>
                        <m:r>
                          <a:rPr lang="en-US" altLang="zh-CN" i="1" dirty="0" smtClean="0">
                            <a:latin typeface="Cambria Math" panose="02040503050406030204" pitchFamily="18" charset="0"/>
                            <a:ea typeface="宋体" panose="02010600030101010101" pitchFamily="2" charset="-122"/>
                          </a:rPr>
                          <m:t>29</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3</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9</m:t>
                        </m:r>
                      </m:e>
                    </m:d>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3</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10</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29</m:t>
                    </m:r>
                  </m:oMath>
                </a14:m>
                <a:endParaRPr lang="en-US" altLang="zh-CN" i="1" dirty="0">
                  <a:latin typeface="Cambria Math" panose="02040503050406030204" pitchFamily="18" charset="0"/>
                  <a:ea typeface="宋体" panose="02010600030101010101" pitchFamily="2" charset="-122"/>
                </a:endParaRPr>
              </a:p>
              <a:p>
                <a:pPr algn="just" eaLnBrk="1" hangingPunct="1">
                  <a:lnSpc>
                    <a:spcPct val="90000"/>
                  </a:lnSpc>
                  <a:buClr>
                    <a:schemeClr val="accent1"/>
                  </a:buClr>
                  <a:buSzPct val="60000"/>
                  <a:buFont typeface="Wingdings" panose="05000000000000000000" pitchFamily="2" charset="2"/>
                  <a:buChar char="n"/>
                </a:pPr>
                <a14:m>
                  <m:oMath xmlns:m="http://schemas.openxmlformats.org/officeDocument/2006/math">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264</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29</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9</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10</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29</m:t>
                    </m:r>
                  </m:oMath>
                </a14:m>
                <a:endParaRPr lang="en-US" altLang="zh-CN" dirty="0">
                  <a:latin typeface="宋体" panose="02010600030101010101" pitchFamily="2" charset="-122"/>
                  <a:ea typeface="宋体" panose="02010600030101010101" pitchFamily="2" charset="-122"/>
                </a:endParaRPr>
              </a:p>
              <a:p>
                <a:pPr algn="just" eaLnBrk="1" hangingPunct="1">
                  <a:lnSpc>
                    <a:spcPct val="90000"/>
                  </a:lnSpc>
                  <a:buClr>
                    <a:schemeClr val="accent1"/>
                  </a:buClr>
                  <a:buSzPct val="60000"/>
                  <a:buFont typeface="Wingdings" panose="05000000000000000000" pitchFamily="2" charset="2"/>
                  <a:buChar char="n"/>
                </a:pPr>
                <a14:m>
                  <m:oMath xmlns:m="http://schemas.openxmlformats.org/officeDocument/2006/math">
                    <m:r>
                      <a:rPr lang="en-US" altLang="zh-CN" i="1" dirty="0" smtClean="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264</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10</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29</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91</m:t>
                    </m:r>
                  </m:oMath>
                </a14:m>
                <a:endParaRPr lang="en-US" altLang="zh-CN" dirty="0">
                  <a:latin typeface="宋体" panose="02010600030101010101" pitchFamily="2" charset="-122"/>
                  <a:ea typeface="宋体" panose="02010600030101010101" pitchFamily="2" charset="-122"/>
                </a:endParaRPr>
              </a:p>
              <a:p>
                <a:pPr algn="just" eaLnBrk="1" hangingPunct="1">
                  <a:lnSpc>
                    <a:spcPct val="90000"/>
                  </a:lnSpc>
                  <a:buClr>
                    <a:schemeClr val="accent1"/>
                  </a:buClr>
                  <a:buSzPct val="60000"/>
                  <a:buFont typeface="Wingdings" panose="05000000000000000000" pitchFamily="2" charset="2"/>
                  <a:buChar char="n"/>
                </a:pPr>
                <a14:m>
                  <m:oMath xmlns:m="http://schemas.openxmlformats.org/officeDocument/2006/math">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91</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173</m:t>
                    </m:r>
                    <m:r>
                      <a:rPr lang="en-US" altLang="zh-CN" i="1" dirty="0" smtClean="0">
                        <a:latin typeface="Cambria Math" panose="02040503050406030204" pitchFamily="18" charset="0"/>
                        <a:ea typeface="宋体" panose="02010600030101010101" pitchFamily="2" charset="-122"/>
                      </a:rPr>
                      <m:t>𝑚𝑜𝑑</m:t>
                    </m:r>
                    <m:r>
                      <a:rPr lang="en-US" altLang="zh-CN" i="1" dirty="0" smtClean="0">
                        <a:latin typeface="Cambria Math" panose="02040503050406030204" pitchFamily="18" charset="0"/>
                        <a:ea typeface="宋体" panose="02010600030101010101" pitchFamily="2" charset="-122"/>
                      </a:rPr>
                      <m:t>264</m:t>
                    </m:r>
                  </m:oMath>
                </a14:m>
                <a:endParaRPr lang="en-US" altLang="zh-CN" dirty="0">
                  <a:latin typeface="宋体" panose="02010600030101010101" pitchFamily="2" charset="-122"/>
                  <a:ea typeface="宋体" panose="02010600030101010101" pitchFamily="2" charset="-122"/>
                </a:endParaRPr>
              </a:p>
              <a:p>
                <a:pPr algn="just" eaLnBrk="1" hangingPunct="1">
                  <a:lnSpc>
                    <a:spcPct val="90000"/>
                  </a:lnSpc>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由欧几里德扩展算法可得：</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𝑑</m:t>
                    </m:r>
                  </m:oMath>
                </a14:m>
                <a:r>
                  <a:rPr lang="zh-CN" altLang="en-US" dirty="0">
                    <a:latin typeface="宋体" panose="02010600030101010101" pitchFamily="2" charset="-122"/>
                    <a:ea typeface="宋体" panose="02010600030101010101" pitchFamily="2" charset="-122"/>
                  </a:rPr>
                  <a:t>为</a:t>
                </a:r>
                <a14:m>
                  <m:oMath xmlns:m="http://schemas.openxmlformats.org/officeDocument/2006/math">
                    <m:r>
                      <a:rPr lang="en-US" altLang="zh-CN" i="1" dirty="0" smtClean="0">
                        <a:latin typeface="Cambria Math" panose="02040503050406030204" pitchFamily="18" charset="0"/>
                        <a:ea typeface="宋体" panose="02010600030101010101" pitchFamily="2" charset="-122"/>
                      </a:rPr>
                      <m:t>173</m:t>
                    </m:r>
                  </m:oMath>
                </a14:m>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mc:Choice>
        <mc:Fallback>
          <p:sp>
            <p:nvSpPr>
              <p:cNvPr id="695299" name="Rectangle 3"/>
              <p:cNvSpPr>
                <a:spLocks noRot="1" noChangeAspect="1" noMove="1" noResize="1" noEditPoints="1" noAdjustHandles="1" noChangeArrowheads="1" noChangeShapeType="1" noTextEdit="1"/>
              </p:cNvSpPr>
              <p:nvPr>
                <p:ph idx="1"/>
              </p:nvPr>
            </p:nvSpPr>
            <p:spPr>
              <a:xfrm>
                <a:off x="0" y="988839"/>
                <a:ext cx="9143999" cy="5367511"/>
              </a:xfrm>
              <a:blipFill rotWithShape="1">
                <a:blip r:embed="rId1"/>
                <a:stretch>
                  <a:fillRect t="-62" r="7"/>
                </a:stretch>
              </a:blipFill>
            </p:spPr>
            <p:txBody>
              <a:bodyPr/>
              <a:lstStyle/>
              <a:p>
                <a:r>
                  <a:rPr lang="zh-CN" altLang="en-US">
                    <a:noFill/>
                  </a:rPr>
                  <a:t> </a:t>
                </a:r>
              </a:p>
            </p:txBody>
          </p:sp>
        </mc:Fallback>
      </mc:AlternateContent>
      <p:sp>
        <p:nvSpPr>
          <p:cNvPr id="5427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01E53A3-A52E-4873-8F01-6F10A7DF0E62}" type="slidenum">
              <a:rPr lang="zh-CN" altLang="en-US" sz="1050"/>
            </a:fld>
            <a:endParaRPr lang="en-US" altLang="zh-CN" sz="10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5299">
                                            <p:txEl>
                                              <p:pRg st="0" end="0"/>
                                            </p:txEl>
                                          </p:spTgt>
                                        </p:tgtEl>
                                        <p:attrNameLst>
                                          <p:attrName>style.visibility</p:attrName>
                                        </p:attrNameLst>
                                      </p:cBhvr>
                                      <p:to>
                                        <p:strVal val="visible"/>
                                      </p:to>
                                    </p:set>
                                    <p:anim calcmode="lin" valueType="num">
                                      <p:cBhvr additive="base">
                                        <p:cTn id="7" dur="500" fill="hold"/>
                                        <p:tgtEl>
                                          <p:spTgt spid="6952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52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95299">
                                            <p:txEl>
                                              <p:pRg st="1" end="1"/>
                                            </p:txEl>
                                          </p:spTgt>
                                        </p:tgtEl>
                                        <p:attrNameLst>
                                          <p:attrName>style.visibility</p:attrName>
                                        </p:attrNameLst>
                                      </p:cBhvr>
                                      <p:to>
                                        <p:strVal val="visible"/>
                                      </p:to>
                                    </p:set>
                                    <p:anim calcmode="lin" valueType="num">
                                      <p:cBhvr additive="base">
                                        <p:cTn id="13" dur="500" fill="hold"/>
                                        <p:tgtEl>
                                          <p:spTgt spid="6952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952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5299">
                                            <p:txEl>
                                              <p:pRg st="2" end="2"/>
                                            </p:txEl>
                                          </p:spTgt>
                                        </p:tgtEl>
                                        <p:attrNameLst>
                                          <p:attrName>style.visibility</p:attrName>
                                        </p:attrNameLst>
                                      </p:cBhvr>
                                      <p:to>
                                        <p:strVal val="visible"/>
                                      </p:to>
                                    </p:set>
                                    <p:anim calcmode="lin" valueType="num">
                                      <p:cBhvr additive="base">
                                        <p:cTn id="19" dur="500" fill="hold"/>
                                        <p:tgtEl>
                                          <p:spTgt spid="6952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952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95299">
                                            <p:txEl>
                                              <p:pRg st="3" end="3"/>
                                            </p:txEl>
                                          </p:spTgt>
                                        </p:tgtEl>
                                        <p:attrNameLst>
                                          <p:attrName>style.visibility</p:attrName>
                                        </p:attrNameLst>
                                      </p:cBhvr>
                                      <p:to>
                                        <p:strVal val="visible"/>
                                      </p:to>
                                    </p:set>
                                    <p:anim calcmode="lin" valueType="num">
                                      <p:cBhvr additive="base">
                                        <p:cTn id="25" dur="500" fill="hold"/>
                                        <p:tgtEl>
                                          <p:spTgt spid="6952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952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95299">
                                            <p:txEl>
                                              <p:pRg st="4" end="4"/>
                                            </p:txEl>
                                          </p:spTgt>
                                        </p:tgtEl>
                                        <p:attrNameLst>
                                          <p:attrName>style.visibility</p:attrName>
                                        </p:attrNameLst>
                                      </p:cBhvr>
                                      <p:to>
                                        <p:strVal val="visible"/>
                                      </p:to>
                                    </p:set>
                                    <p:anim calcmode="lin" valueType="num">
                                      <p:cBhvr additive="base">
                                        <p:cTn id="31" dur="500" fill="hold"/>
                                        <p:tgtEl>
                                          <p:spTgt spid="69529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952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95299">
                                            <p:txEl>
                                              <p:pRg st="5" end="5"/>
                                            </p:txEl>
                                          </p:spTgt>
                                        </p:tgtEl>
                                        <p:attrNameLst>
                                          <p:attrName>style.visibility</p:attrName>
                                        </p:attrNameLst>
                                      </p:cBhvr>
                                      <p:to>
                                        <p:strVal val="visible"/>
                                      </p:to>
                                    </p:set>
                                    <p:anim calcmode="lin" valueType="num">
                                      <p:cBhvr additive="base">
                                        <p:cTn id="37" dur="500" fill="hold"/>
                                        <p:tgtEl>
                                          <p:spTgt spid="69529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952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95299">
                                            <p:txEl>
                                              <p:pRg st="6" end="6"/>
                                            </p:txEl>
                                          </p:spTgt>
                                        </p:tgtEl>
                                        <p:attrNameLst>
                                          <p:attrName>style.visibility</p:attrName>
                                        </p:attrNameLst>
                                      </p:cBhvr>
                                      <p:to>
                                        <p:strVal val="visible"/>
                                      </p:to>
                                    </p:set>
                                    <p:anim calcmode="lin" valueType="num">
                                      <p:cBhvr additive="base">
                                        <p:cTn id="43" dur="500" fill="hold"/>
                                        <p:tgtEl>
                                          <p:spTgt spid="69529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9529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95299">
                                            <p:txEl>
                                              <p:pRg st="7" end="7"/>
                                            </p:txEl>
                                          </p:spTgt>
                                        </p:tgtEl>
                                        <p:attrNameLst>
                                          <p:attrName>style.visibility</p:attrName>
                                        </p:attrNameLst>
                                      </p:cBhvr>
                                      <p:to>
                                        <p:strVal val="visible"/>
                                      </p:to>
                                    </p:set>
                                    <p:anim calcmode="lin" valueType="num">
                                      <p:cBhvr additive="base">
                                        <p:cTn id="49" dur="500" fill="hold"/>
                                        <p:tgtEl>
                                          <p:spTgt spid="69529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9529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95299">
                                            <p:txEl>
                                              <p:pRg st="8" end="8"/>
                                            </p:txEl>
                                          </p:spTgt>
                                        </p:tgtEl>
                                        <p:attrNameLst>
                                          <p:attrName>style.visibility</p:attrName>
                                        </p:attrNameLst>
                                      </p:cBhvr>
                                      <p:to>
                                        <p:strVal val="visible"/>
                                      </p:to>
                                    </p:set>
                                    <p:anim calcmode="lin" valueType="num">
                                      <p:cBhvr additive="base">
                                        <p:cTn id="55" dur="500" fill="hold"/>
                                        <p:tgtEl>
                                          <p:spTgt spid="69529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9529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95299">
                                            <p:txEl>
                                              <p:pRg st="9" end="9"/>
                                            </p:txEl>
                                          </p:spTgt>
                                        </p:tgtEl>
                                        <p:attrNameLst>
                                          <p:attrName>style.visibility</p:attrName>
                                        </p:attrNameLst>
                                      </p:cBhvr>
                                      <p:to>
                                        <p:strVal val="visible"/>
                                      </p:to>
                                    </p:set>
                                    <p:anim calcmode="lin" valueType="num">
                                      <p:cBhvr additive="base">
                                        <p:cTn id="61" dur="500" fill="hold"/>
                                        <p:tgtEl>
                                          <p:spTgt spid="695299">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9529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36784" y="265705"/>
            <a:ext cx="5844779" cy="682229"/>
          </a:xfrm>
        </p:spPr>
        <p:txBody>
          <a:bodyPr>
            <a:noAutofit/>
          </a:bodyPr>
          <a:lstStyle/>
          <a:p>
            <a:pPr eaLnBrk="1" hangingPunct="1"/>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算法举例</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52227" name="Rectangle 3"/>
              <p:cNvSpPr>
                <a:spLocks noGrp="1" noChangeArrowheads="1"/>
              </p:cNvSpPr>
              <p:nvPr>
                <p:ph idx="1"/>
              </p:nvPr>
            </p:nvSpPr>
            <p:spPr>
              <a:xfrm>
                <a:off x="1649609" y="947934"/>
                <a:ext cx="5844779" cy="2690100"/>
              </a:xfrm>
            </p:spPr>
            <p:txBody>
              <a:bodyPr>
                <a:normAutofit/>
              </a:bodyPr>
              <a:lstStyle/>
              <a:p>
                <a:pPr algn="just" eaLnBrk="1" hangingPunct="1">
                  <a:lnSpc>
                    <a:spcPct val="90000"/>
                  </a:lnSpc>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加密过程：</a:t>
                </a:r>
                <a:endParaRPr lang="en-CA" altLang="zh-CN" dirty="0">
                  <a:latin typeface="宋体" panose="02010600030101010101" pitchFamily="2" charset="-122"/>
                  <a:ea typeface="宋体" panose="02010600030101010101" pitchFamily="2" charset="-122"/>
                </a:endParaRPr>
              </a:p>
              <a:p>
                <a:pPr marL="457200" lvl="1" indent="0" algn="just" eaLnBrk="1" hangingPunct="1">
                  <a:lnSpc>
                    <a:spcPct val="90000"/>
                  </a:lnSpc>
                  <a:buClr>
                    <a:schemeClr val="accent1"/>
                  </a:buClr>
                  <a:buSzPct val="60000"/>
                  <a:buNone/>
                </a:pPr>
                <a:r>
                  <a:rPr lang="zh-CN" altLang="en-US" dirty="0">
                    <a:latin typeface="宋体" panose="02010600030101010101" pitchFamily="2" charset="-122"/>
                    <a:ea typeface="宋体" panose="02010600030101010101" pitchFamily="2" charset="-122"/>
                  </a:rPr>
                  <a:t>设</a:t>
                </a:r>
                <a:r>
                  <a:rPr lang="en-US" altLang="zh-CN" dirty="0">
                    <a:latin typeface="宋体" panose="02010600030101010101" pitchFamily="2" charset="-122"/>
                    <a:ea typeface="宋体" panose="02010600030101010101" pitchFamily="2" charset="-122"/>
                  </a:rPr>
                  <a:t>RSA</a:t>
                </a:r>
                <a:r>
                  <a:rPr lang="zh-CN" altLang="en-US" dirty="0">
                    <a:latin typeface="宋体" panose="02010600030101010101" pitchFamily="2" charset="-122"/>
                    <a:ea typeface="宋体" panose="02010600030101010101" pitchFamily="2" charset="-122"/>
                  </a:rPr>
                  <a:t>算法的参数选择如上所述，当消息</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𝑚</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9</m:t>
                    </m:r>
                  </m:oMath>
                </a14:m>
                <a:r>
                  <a:rPr lang="zh-CN" altLang="en-US" dirty="0">
                    <a:latin typeface="宋体" panose="02010600030101010101" pitchFamily="2" charset="-122"/>
                    <a:ea typeface="宋体" panose="02010600030101010101" pitchFamily="2" charset="-122"/>
                  </a:rPr>
                  <a:t>所对应的密文的计算过程为：</a:t>
                </a:r>
                <a14:m>
                  <m:oMath xmlns:m="http://schemas.openxmlformats.org/officeDocument/2006/math">
                    <m:r>
                      <a:rPr lang="en-US" altLang="zh-CN" i="1" dirty="0" smtClean="0">
                        <a:latin typeface="Cambria Math" panose="02040503050406030204" pitchFamily="18" charset="0"/>
                        <a:ea typeface="宋体" panose="02010600030101010101" pitchFamily="2" charset="-122"/>
                      </a:rPr>
                      <m:t>9</m:t>
                    </m:r>
                    <m:r>
                      <a:rPr lang="en-US" altLang="zh-CN" i="1" baseline="30000" dirty="0" smtClean="0">
                        <a:latin typeface="Cambria Math" panose="02040503050406030204" pitchFamily="18" charset="0"/>
                        <a:ea typeface="宋体" panose="02010600030101010101" pitchFamily="2" charset="-122"/>
                      </a:rPr>
                      <m:t>29</m:t>
                    </m:r>
                    <m:r>
                      <a:rPr lang="en-US" altLang="zh-CN" b="0" i="1" baseline="30000" dirty="0" smtClean="0">
                        <a:latin typeface="Cambria Math" panose="02040503050406030204" pitchFamily="18" charset="0"/>
                        <a:ea typeface="宋体" panose="02010600030101010101" pitchFamily="2" charset="-122"/>
                      </a:rPr>
                      <m:t> </m:t>
                    </m:r>
                    <m:r>
                      <a:rPr lang="en-US" altLang="zh-CN" i="1" dirty="0" smtClean="0">
                        <a:latin typeface="Cambria Math" panose="02040503050406030204" pitchFamily="18" charset="0"/>
                        <a:ea typeface="宋体" panose="02010600030101010101" pitchFamily="2" charset="-122"/>
                      </a:rPr>
                      <m:t>𝑚𝑜𝑑</m:t>
                    </m:r>
                    <m:r>
                      <a:rPr lang="en-US" altLang="zh-CN" b="0" i="1" dirty="0" smtClean="0">
                        <a:latin typeface="Cambria Math" panose="02040503050406030204" pitchFamily="18" charset="0"/>
                        <a:ea typeface="宋体" panose="02010600030101010101" pitchFamily="2" charset="-122"/>
                      </a:rPr>
                      <m:t> </m:t>
                    </m:r>
                    <m:r>
                      <a:rPr lang="en-US" altLang="zh-CN" i="1" dirty="0" smtClean="0">
                        <a:latin typeface="Cambria Math" panose="02040503050406030204" pitchFamily="18" charset="0"/>
                        <a:ea typeface="宋体" panose="02010600030101010101" pitchFamily="2" charset="-122"/>
                      </a:rPr>
                      <m:t>299</m:t>
                    </m:r>
                    <m:r>
                      <a:rPr lang="zh-CN" altLang="en-US"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211</m:t>
                    </m:r>
                  </m:oMath>
                </a14:m>
                <a:endParaRPr lang="en-US" altLang="zh-CN" dirty="0">
                  <a:latin typeface="宋体" panose="02010600030101010101" pitchFamily="2" charset="-122"/>
                  <a:ea typeface="宋体" panose="02010600030101010101" pitchFamily="2" charset="-122"/>
                </a:endParaRPr>
              </a:p>
              <a:p>
                <a:pPr algn="just" eaLnBrk="1" hangingPunct="1">
                  <a:lnSpc>
                    <a:spcPct val="90000"/>
                  </a:lnSpc>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解密过程：</a:t>
                </a:r>
                <a:endParaRPr lang="en-CA" altLang="zh-CN" dirty="0">
                  <a:latin typeface="宋体" panose="02010600030101010101" pitchFamily="2" charset="-122"/>
                  <a:ea typeface="宋体" panose="02010600030101010101" pitchFamily="2" charset="-122"/>
                </a:endParaRPr>
              </a:p>
              <a:p>
                <a:pPr marL="457200" lvl="1" indent="0" algn="just" eaLnBrk="1" hangingPunct="1">
                  <a:lnSpc>
                    <a:spcPct val="9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宋体" panose="02010600030101010101" pitchFamily="2" charset="-122"/>
                        </a:rPr>
                        <m:t>211</m:t>
                      </m:r>
                      <m:r>
                        <a:rPr lang="en-US" altLang="zh-CN" i="1" baseline="30000" dirty="0" smtClean="0">
                          <a:latin typeface="Cambria Math" panose="02040503050406030204" pitchFamily="18" charset="0"/>
                          <a:ea typeface="宋体" panose="02010600030101010101" pitchFamily="2" charset="-122"/>
                        </a:rPr>
                        <m:t>173</m:t>
                      </m:r>
                      <m:r>
                        <a:rPr lang="en-US" altLang="zh-CN" i="1" dirty="0" smtClean="0">
                          <a:latin typeface="Cambria Math" panose="02040503050406030204" pitchFamily="18" charset="0"/>
                          <a:ea typeface="宋体" panose="02010600030101010101" pitchFamily="2" charset="-122"/>
                        </a:rPr>
                        <m:t> </m:t>
                      </m:r>
                      <m:r>
                        <a:rPr lang="en-US" altLang="zh-CN" i="1" dirty="0" smtClean="0">
                          <a:latin typeface="Cambria Math" panose="02040503050406030204" pitchFamily="18" charset="0"/>
                          <a:ea typeface="宋体" panose="02010600030101010101" pitchFamily="2" charset="-122"/>
                        </a:rPr>
                        <m:t>𝑚𝑜𝑑</m:t>
                      </m:r>
                      <m:r>
                        <a:rPr lang="en-US" altLang="zh-CN" b="0" i="1" dirty="0" smtClean="0">
                          <a:latin typeface="Cambria Math" panose="02040503050406030204" pitchFamily="18" charset="0"/>
                          <a:ea typeface="宋体" panose="02010600030101010101" pitchFamily="2" charset="-122"/>
                        </a:rPr>
                        <m:t> </m:t>
                      </m:r>
                      <m:r>
                        <a:rPr lang="en-US" altLang="zh-CN" i="1" dirty="0" smtClean="0">
                          <a:latin typeface="Cambria Math" panose="02040503050406030204" pitchFamily="18" charset="0"/>
                          <a:ea typeface="宋体" panose="02010600030101010101" pitchFamily="2" charset="-122"/>
                        </a:rPr>
                        <m:t>299</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9</m:t>
                      </m:r>
                    </m:oMath>
                  </m:oMathPara>
                </a14:m>
                <a:endParaRPr lang="en-US" altLang="zh-CN" dirty="0">
                  <a:latin typeface="宋体" panose="02010600030101010101" pitchFamily="2" charset="-122"/>
                  <a:ea typeface="宋体" panose="02010600030101010101" pitchFamily="2" charset="-122"/>
                </a:endParaRPr>
              </a:p>
              <a:p>
                <a:pPr eaLnBrk="1" hangingPunct="1">
                  <a:lnSpc>
                    <a:spcPct val="90000"/>
                  </a:lnSpc>
                </a:pPr>
                <a:endParaRPr lang="en-US" altLang="zh-CN" dirty="0"/>
              </a:p>
            </p:txBody>
          </p:sp>
        </mc:Choice>
        <mc:Fallback>
          <p:sp>
            <p:nvSpPr>
              <p:cNvPr id="52227" name="Rectangle 3"/>
              <p:cNvSpPr>
                <a:spLocks noRot="1" noChangeAspect="1" noMove="1" noResize="1" noEditPoints="1" noAdjustHandles="1" noChangeArrowheads="1" noChangeShapeType="1" noTextEdit="1"/>
              </p:cNvSpPr>
              <p:nvPr>
                <p:ph idx="1"/>
              </p:nvPr>
            </p:nvSpPr>
            <p:spPr>
              <a:xfrm>
                <a:off x="1649609" y="947934"/>
                <a:ext cx="5844779" cy="2690100"/>
              </a:xfrm>
              <a:blipFill rotWithShape="1">
                <a:blip r:embed="rId1"/>
                <a:stretch>
                  <a:fillRect l="-9" t="-19" r="2" b="-5165"/>
                </a:stretch>
              </a:blipFill>
            </p:spPr>
            <p:txBody>
              <a:bodyPr/>
              <a:lstStyle/>
              <a:p>
                <a:r>
                  <a:rPr lang="zh-CN" altLang="en-US">
                    <a:noFill/>
                  </a:rPr>
                  <a:t> </a:t>
                </a:r>
              </a:p>
            </p:txBody>
          </p:sp>
        </mc:Fallback>
      </mc:AlternateContent>
      <p:sp>
        <p:nvSpPr>
          <p:cNvPr id="55301"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F65978-1EAF-4689-9C1D-C2A1FC653144}" type="slidenum">
              <a:rPr lang="zh-CN" altLang="en-US" sz="1050"/>
            </a:fld>
            <a:endParaRPr lang="en-US" altLang="zh-CN" sz="1050"/>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42" y="3638034"/>
            <a:ext cx="7680315" cy="221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170" name="Text Box 2"/>
              <p:cNvSpPr txBox="1">
                <a:spLocks noChangeArrowheads="1"/>
              </p:cNvSpPr>
              <p:nvPr/>
            </p:nvSpPr>
            <p:spPr bwMode="auto">
              <a:xfrm>
                <a:off x="800696" y="2090172"/>
                <a:ext cx="7542608" cy="2677656"/>
              </a:xfrm>
              <a:prstGeom prst="rect">
                <a:avLst/>
              </a:prstGeom>
              <a:noFill/>
              <a:ln>
                <a:noFill/>
              </a:ln>
              <a:effec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indent="342900">
                  <a:spcBef>
                    <a:spcPct val="50000"/>
                  </a:spcBef>
                  <a:buClrTx/>
                  <a:buSzTx/>
                  <a:buNone/>
                </a:pPr>
                <a:r>
                  <a:rPr lang="zh-CN" altLang="en-US" sz="2400" dirty="0">
                    <a:latin typeface="宋体" panose="02010600030101010101" pitchFamily="2" charset="-122"/>
                  </a:rPr>
                  <a:t>使用非对称密钥密码体制进行秘密通信时，假设一个网络中有</a:t>
                </a:r>
                <a:r>
                  <a:rPr lang="en-US" altLang="zh-CN" sz="2400" dirty="0">
                    <a:ea typeface="Tahoma" panose="020B0604030504040204" pitchFamily="34" charset="0"/>
                    <a:cs typeface="Tahoma" panose="020B0604030504040204" pitchFamily="34" charset="0"/>
                  </a:rPr>
                  <a:t>n</a:t>
                </a:r>
                <a:r>
                  <a:rPr lang="zh-CN" altLang="en-US" sz="2400" dirty="0">
                    <a:latin typeface="宋体" panose="02010600030101010101" pitchFamily="2" charset="-122"/>
                  </a:rPr>
                  <a:t>个用户，则需要</a:t>
                </a:r>
                <a:r>
                  <a:rPr lang="en-US" altLang="zh-CN" sz="2400" dirty="0">
                    <a:ea typeface="Tahoma" panose="020B0604030504040204" pitchFamily="34" charset="0"/>
                    <a:cs typeface="Tahoma" panose="020B0604030504040204" pitchFamily="34" charset="0"/>
                  </a:rPr>
                  <a:t>2n</a:t>
                </a:r>
                <a:r>
                  <a:rPr lang="zh-CN" altLang="en-US" sz="2400" dirty="0">
                    <a:latin typeface="宋体" panose="02010600030101010101" pitchFamily="2" charset="-122"/>
                  </a:rPr>
                  <a:t>个密钥，若</a:t>
                </a:r>
                <a:r>
                  <a:rPr lang="en-US" altLang="zh-CN" sz="2400" dirty="0">
                    <a:ea typeface="Tahoma" panose="020B0604030504040204" pitchFamily="34" charset="0"/>
                    <a:cs typeface="Tahoma" panose="020B0604030504040204" pitchFamily="34" charset="0"/>
                  </a:rPr>
                  <a:t>n=1000</a:t>
                </a:r>
                <a:r>
                  <a:rPr lang="zh-CN" altLang="en-US" sz="2400" dirty="0">
                    <a:latin typeface="宋体" panose="02010600030101010101" pitchFamily="2" charset="-122"/>
                  </a:rPr>
                  <a:t>，则需要非对称体制的密钥为</a:t>
                </a:r>
                <a:r>
                  <a:rPr lang="en-US" altLang="zh-CN" sz="2400" dirty="0">
                    <a:ea typeface="Tahoma" panose="020B0604030504040204" pitchFamily="34" charset="0"/>
                    <a:cs typeface="Tahoma" panose="020B0604030504040204" pitchFamily="34" charset="0"/>
                  </a:rPr>
                  <a:t>2000</a:t>
                </a:r>
                <a:r>
                  <a:rPr lang="zh-CN" altLang="en-US" sz="2400" dirty="0">
                    <a:latin typeface="宋体" panose="02010600030101010101" pitchFamily="2" charset="-122"/>
                  </a:rPr>
                  <a:t>，与对称密码体制的密钥量</a:t>
                </a:r>
                <a:r>
                  <a:rPr lang="en-US" altLang="zh-CN" sz="2400" dirty="0">
                    <a:ea typeface="Tahoma" panose="020B0604030504040204" pitchFamily="34" charset="0"/>
                    <a:cs typeface="Tahoma" panose="020B0604030504040204" pitchFamily="34" charset="0"/>
                  </a:rPr>
                  <a:t>499500</a:t>
                </a:r>
                <a:r>
                  <a:rPr lang="zh-CN" altLang="en-US" sz="2400" dirty="0">
                    <a:latin typeface="宋体" panose="02010600030101010101" pitchFamily="2" charset="-122"/>
                    <a:cs typeface="Tahoma" panose="020B0604030504040204" pitchFamily="34" charset="0"/>
                  </a:rPr>
                  <a:t>相比</a:t>
                </a:r>
                <a:r>
                  <a:rPr lang="zh-CN" altLang="en-US" sz="2400" dirty="0">
                    <a:latin typeface="宋体" panose="02010600030101010101" pitchFamily="2" charset="-122"/>
                  </a:rPr>
                  <a:t>，密钥管理的复杂度大大缩小。</a:t>
                </a:r>
                <a:endParaRPr lang="zh-CN" altLang="en-US" sz="2400" dirty="0">
                  <a:latin typeface="宋体" panose="02010600030101010101" pitchFamily="2" charset="-122"/>
                </a:endParaRPr>
              </a:p>
              <a:p>
                <a:pPr indent="342900">
                  <a:spcBef>
                    <a:spcPct val="50000"/>
                  </a:spcBef>
                  <a:buClrTx/>
                  <a:buSzTx/>
                  <a:buNone/>
                </a:pPr>
                <a:r>
                  <a:rPr lang="zh-CN" altLang="en-US" sz="2400" dirty="0">
                    <a:latin typeface="宋体" panose="02010600030101010101" pitchFamily="2" charset="-122"/>
                  </a:rPr>
                  <a:t>非对称密码体制密钥的复杂度是线性的</a:t>
                </a:r>
                <a14:m>
                  <m:oMath xmlns:m="http://schemas.openxmlformats.org/officeDocument/2006/math">
                    <m:r>
                      <a:rPr lang="en-US" altLang="zh-CN" sz="2400" i="1" dirty="0" smtClean="0">
                        <a:latin typeface="Cambria Math" panose="02040503050406030204" pitchFamily="18" charset="0"/>
                        <a:ea typeface="Tahoma" panose="020B0604030504040204" pitchFamily="34" charset="0"/>
                        <a:cs typeface="Tahoma" panose="020B0604030504040204" pitchFamily="34" charset="0"/>
                      </a:rPr>
                      <m:t>𝑂</m:t>
                    </m:r>
                    <m:r>
                      <a:rPr lang="en-US" altLang="zh-CN" sz="2400" i="1" dirty="0" smtClean="0">
                        <a:latin typeface="Cambria Math" panose="02040503050406030204" pitchFamily="18" charset="0"/>
                        <a:ea typeface="Tahoma" panose="020B0604030504040204" pitchFamily="34" charset="0"/>
                        <a:cs typeface="Tahoma" panose="020B0604030504040204" pitchFamily="34" charset="0"/>
                      </a:rPr>
                      <m:t>(</m:t>
                    </m:r>
                    <m:r>
                      <a:rPr lang="en-US" altLang="zh-CN" sz="2400" i="1" dirty="0" smtClean="0">
                        <a:latin typeface="Cambria Math" panose="02040503050406030204" pitchFamily="18" charset="0"/>
                        <a:ea typeface="Tahoma" panose="020B0604030504040204" pitchFamily="34" charset="0"/>
                        <a:cs typeface="Tahoma" panose="020B0604030504040204" pitchFamily="34" charset="0"/>
                      </a:rPr>
                      <m:t>𝑛</m:t>
                    </m:r>
                    <m:r>
                      <a:rPr lang="en-US" altLang="zh-CN" sz="2400" i="1" dirty="0">
                        <a:latin typeface="Cambria Math" panose="02040503050406030204" pitchFamily="18" charset="0"/>
                        <a:ea typeface="Tahoma" panose="020B0604030504040204" pitchFamily="34" charset="0"/>
                        <a:cs typeface="Tahoma" panose="020B0604030504040204" pitchFamily="34" charset="0"/>
                      </a:rPr>
                      <m:t>)</m:t>
                    </m:r>
                  </m:oMath>
                </a14:m>
                <a:endParaRPr lang="en-US" altLang="zh-CN" sz="2400" dirty="0">
                  <a:ea typeface="Tahoma" panose="020B0604030504040204" pitchFamily="34" charset="0"/>
                  <a:cs typeface="Tahoma" panose="020B0604030504040204" pitchFamily="34" charset="0"/>
                </a:endParaRPr>
              </a:p>
              <a:p>
                <a:pPr indent="342900">
                  <a:spcBef>
                    <a:spcPct val="50000"/>
                  </a:spcBef>
                  <a:buClrTx/>
                  <a:buSzTx/>
                  <a:buNone/>
                </a:pPr>
                <a:r>
                  <a:rPr lang="zh-CN" altLang="en-US" sz="2400" dirty="0">
                    <a:latin typeface="宋体" panose="02010600030101010101" pitchFamily="2" charset="-122"/>
                  </a:rPr>
                  <a:t>对称密码体制密钥的复杂度是平方级的</a:t>
                </a:r>
                <a14:m>
                  <m:oMath xmlns:m="http://schemas.openxmlformats.org/officeDocument/2006/math">
                    <m:r>
                      <a:rPr lang="en-US" altLang="zh-CN" sz="2400" i="1" dirty="0" smtClean="0">
                        <a:latin typeface="Cambria Math" panose="02040503050406030204" pitchFamily="18" charset="0"/>
                        <a:ea typeface="Tahoma" panose="020B0604030504040204" pitchFamily="34" charset="0"/>
                        <a:cs typeface="Tahoma" panose="020B0604030504040204" pitchFamily="34" charset="0"/>
                      </a:rPr>
                      <m:t>𝑂</m:t>
                    </m:r>
                    <m:r>
                      <a:rPr lang="en-US" altLang="zh-CN" sz="2400" i="1" dirty="0" smtClean="0">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400" i="1" dirty="0" smtClean="0">
                            <a:latin typeface="Cambria Math" panose="02040503050406030204" pitchFamily="18" charset="0"/>
                            <a:ea typeface="Tahoma" panose="020B0604030504040204" pitchFamily="34" charset="0"/>
                            <a:cs typeface="Tahoma" panose="020B0604030504040204" pitchFamily="34" charset="0"/>
                          </a:rPr>
                        </m:ctrlPr>
                      </m:sSupPr>
                      <m:e>
                        <m:r>
                          <a:rPr lang="en-US" altLang="zh-CN" sz="2400" i="1" dirty="0" smtClean="0">
                            <a:latin typeface="Cambria Math" panose="02040503050406030204" pitchFamily="18" charset="0"/>
                            <a:ea typeface="Tahoma" panose="020B0604030504040204" pitchFamily="34" charset="0"/>
                            <a:cs typeface="Tahoma" panose="020B0604030504040204" pitchFamily="34" charset="0"/>
                          </a:rPr>
                          <m:t>𝑛</m:t>
                        </m:r>
                      </m:e>
                      <m:sup>
                        <m:r>
                          <a:rPr lang="en-US" altLang="zh-CN" sz="2400" i="1" dirty="0" smtClean="0">
                            <a:latin typeface="Cambria Math" panose="02040503050406030204" pitchFamily="18" charset="0"/>
                            <a:ea typeface="Tahoma" panose="020B0604030504040204" pitchFamily="34" charset="0"/>
                            <a:cs typeface="Tahoma" panose="020B0604030504040204" pitchFamily="34" charset="0"/>
                          </a:rPr>
                          <m:t>2</m:t>
                        </m:r>
                      </m:sup>
                    </m:sSup>
                    <m:r>
                      <a:rPr lang="en-US" altLang="zh-CN" sz="2400" i="1" dirty="0" smtClean="0">
                        <a:latin typeface="Cambria Math" panose="02040503050406030204" pitchFamily="18" charset="0"/>
                        <a:ea typeface="Tahoma" panose="020B0604030504040204" pitchFamily="34" charset="0"/>
                        <a:cs typeface="Tahoma" panose="020B0604030504040204" pitchFamily="34" charset="0"/>
                      </a:rPr>
                      <m:t>)</m:t>
                    </m:r>
                  </m:oMath>
                </a14:m>
                <a:endParaRPr lang="en-US" altLang="zh-CN" sz="2400" dirty="0">
                  <a:ea typeface="Tahoma" panose="020B0604030504040204" pitchFamily="34" charset="0"/>
                  <a:cs typeface="Tahoma" panose="020B0604030504040204" pitchFamily="34" charset="0"/>
                </a:endParaRPr>
              </a:p>
            </p:txBody>
          </p:sp>
        </mc:Choice>
        <mc:Fallback>
          <p:sp>
            <p:nvSpPr>
              <p:cNvPr id="7170" name="Text Box 2"/>
              <p:cNvSpPr txBox="1">
                <a:spLocks noRot="1" noChangeAspect="1" noMove="1" noResize="1" noEditPoints="1" noAdjustHandles="1" noChangeArrowheads="1" noChangeShapeType="1" noTextEdit="1"/>
              </p:cNvSpPr>
              <p:nvPr/>
            </p:nvSpPr>
            <p:spPr bwMode="auto">
              <a:xfrm>
                <a:off x="800696" y="2090172"/>
                <a:ext cx="7542608" cy="2677656"/>
              </a:xfrm>
              <a:prstGeom prst="rect">
                <a:avLst/>
              </a:prstGeom>
              <a:blipFill rotWithShape="1">
                <a:blip r:embed="rId1"/>
                <a:stretch>
                  <a:fillRect l="-8" t="-14" r="1" b="9"/>
                </a:stretch>
              </a:blipFill>
              <a:ln>
                <a:noFill/>
              </a:ln>
              <a:effectLst/>
            </p:spPr>
            <p:txBody>
              <a:bodyPr/>
              <a:lstStyle/>
              <a:p>
                <a:r>
                  <a:rPr lang="zh-CN" altLang="en-US">
                    <a:noFill/>
                  </a:rPr>
                  <a:t> </a:t>
                </a:r>
              </a:p>
            </p:txBody>
          </p:sp>
        </mc:Fallback>
      </mc:AlternateContent>
      <p:sp>
        <p:nvSpPr>
          <p:cNvPr id="1843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F3CBB26-F3FB-43EC-BEE0-0F6A249A1561}" type="slidenum">
              <a:rPr lang="zh-CN" altLang="en-US" sz="1050"/>
            </a:fld>
            <a:endParaRPr lang="en-US" altLang="zh-CN" sz="1050"/>
          </a:p>
        </p:txBody>
      </p:sp>
      <p:sp>
        <p:nvSpPr>
          <p:cNvPr id="7171" name="Rectangle 3"/>
          <p:cNvSpPr>
            <a:spLocks noGrp="1" noChangeArrowheads="1"/>
          </p:cNvSpPr>
          <p:nvPr>
            <p:ph type="title" idx="4294967295"/>
          </p:nvPr>
        </p:nvSpPr>
        <p:spPr>
          <a:xfrm>
            <a:off x="800696" y="717367"/>
            <a:ext cx="5335856" cy="755650"/>
          </a:xfrm>
        </p:spPr>
        <p:txBody>
          <a:bodyPr>
            <a:noAutofit/>
          </a:bodyPr>
          <a:lstStyle/>
          <a:p>
            <a:pPr eaLnBrk="1" hangingPunct="1">
              <a:spcBef>
                <a:spcPct val="50000"/>
              </a:spcBef>
            </a:pPr>
            <a:r>
              <a:rPr lang="zh-CN" altLang="en-US" dirty="0">
                <a:solidFill>
                  <a:srgbClr val="FF0000"/>
                </a:solidFill>
                <a:latin typeface="宋体" panose="02010600030101010101" pitchFamily="2" charset="-122"/>
                <a:ea typeface="宋体" panose="02010600030101010101" pitchFamily="2" charset="-122"/>
              </a:rPr>
              <a:t>实际需要－密钥管理</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6D487E2-96AF-4A42-8139-F435BD3C4862}" type="slidenum">
              <a:rPr lang="zh-CN" altLang="en-US" sz="1050"/>
            </a:fld>
            <a:endParaRPr lang="en-US" altLang="zh-CN" sz="1050" dirty="0"/>
          </a:p>
        </p:txBody>
      </p:sp>
      <mc:AlternateContent xmlns:mc="http://schemas.openxmlformats.org/markup-compatibility/2006">
        <mc:Choice xmlns:a14="http://schemas.microsoft.com/office/drawing/2010/main" Requires="a14">
          <p:sp>
            <p:nvSpPr>
              <p:cNvPr id="633859" name="Rectangle 2"/>
              <p:cNvSpPr>
                <a:spLocks noGrp="1" noChangeArrowheads="1"/>
              </p:cNvSpPr>
              <p:nvPr>
                <p:ph type="subTitle" idx="4294967295"/>
              </p:nvPr>
            </p:nvSpPr>
            <p:spPr>
              <a:xfrm>
                <a:off x="0" y="812006"/>
                <a:ext cx="9144000" cy="5771674"/>
              </a:xfrm>
              <a:noFill/>
            </p:spPr>
            <p:txBody>
              <a:bodyPr>
                <a:noAutofit/>
              </a:bodyPr>
              <a:lstStyle/>
              <a:p>
                <a:pPr marL="668020" indent="-457200">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例：选</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𝑝</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7</m:t>
                    </m:r>
                  </m:oMath>
                </a14:m>
                <a:r>
                  <a:rPr lang="zh-CN" altLang="en-US" dirty="0">
                    <a:latin typeface="宋体" panose="02010600030101010101" pitchFamily="2" charset="-122"/>
                    <a:ea typeface="宋体" panose="02010600030101010101" pitchFamily="2" charset="-122"/>
                  </a:rPr>
                  <a:t>，</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𝑞</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17</m:t>
                    </m:r>
                  </m:oMath>
                </a14:m>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取</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5</m:t>
                    </m:r>
                  </m:oMath>
                </a14:m>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，设明文</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𝑚</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19</m:t>
                    </m:r>
                  </m:oMath>
                </a14:m>
                <a:r>
                  <a:rPr lang="zh-CN" altLang="en-US" dirty="0">
                    <a:latin typeface="宋体" panose="02010600030101010101" pitchFamily="2" charset="-122"/>
                    <a:ea typeface="宋体" panose="02010600030101010101" pitchFamily="2" charset="-122"/>
                  </a:rPr>
                  <a:t>，求密文</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𝑐</m:t>
                    </m:r>
                  </m:oMath>
                </a14:m>
                <a:endParaRPr lang="en-US" altLang="zh-CN"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求得</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r>
                      <a:rPr lang="en-US" altLang="zh-CN" i="1" dirty="0" err="1">
                        <a:latin typeface="Cambria Math" panose="02040503050406030204" pitchFamily="18" charset="0"/>
                        <a:ea typeface="宋体" panose="02010600030101010101" pitchFamily="2" charset="-122"/>
                      </a:rPr>
                      <m:t>𝑝</m:t>
                    </m:r>
                    <m:r>
                      <a:rPr lang="en-US" altLang="zh-CN" i="1" dirty="0" err="1">
                        <a:latin typeface="Cambria Math" panose="02040503050406030204" pitchFamily="18" charset="0"/>
                        <a:ea typeface="宋体" panose="02010600030101010101" pitchFamily="2" charset="-122"/>
                      </a:rPr>
                      <m:t>×</m:t>
                    </m:r>
                    <m:r>
                      <a:rPr lang="en-US" altLang="zh-CN" i="1" dirty="0" err="1">
                        <a:latin typeface="Cambria Math" panose="02040503050406030204" pitchFamily="18" charset="0"/>
                        <a:ea typeface="宋体" panose="02010600030101010101" pitchFamily="2" charset="-122"/>
                      </a:rPr>
                      <m:t>𝑞</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119</m:t>
                    </m:r>
                  </m:oMath>
                </a14:m>
                <a:r>
                  <a:rPr lang="zh-CN" altLang="en-US" dirty="0">
                    <a:latin typeface="宋体" panose="02010600030101010101" pitchFamily="2" charset="-122"/>
                    <a:ea typeface="宋体" panose="02010600030101010101" pitchFamily="2" charset="-122"/>
                  </a:rPr>
                  <a:t>，</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𝑝</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𝑞</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96</m:t>
                    </m:r>
                  </m:oMath>
                </a14:m>
                <a:r>
                  <a:rPr lang="en-US"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取</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5</m:t>
                    </m:r>
                  </m:oMath>
                </a14:m>
                <a:r>
                  <a:rPr lang="zh-CN" altLang="en-US" dirty="0">
                    <a:latin typeface="宋体" panose="02010600030101010101" pitchFamily="2" charset="-122"/>
                    <a:ea typeface="宋体" panose="02010600030101010101" pitchFamily="2" charset="-122"/>
                  </a:rPr>
                  <a:t>，满足</a:t>
                </a:r>
                <a14:m>
                  <m:oMath xmlns:m="http://schemas.openxmlformats.org/officeDocument/2006/math">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&lt;</m:t>
                    </m:r>
                    <m:r>
                      <a:rPr lang="en-US" altLang="zh-CN" i="1" dirty="0" smtClean="0">
                        <a:latin typeface="Cambria Math" panose="02040503050406030204" pitchFamily="18" charset="0"/>
                        <a:ea typeface="宋体" panose="02010600030101010101" pitchFamily="2" charset="-122"/>
                      </a:rPr>
                      <m:t>𝑒</m:t>
                    </m:r>
                    <m:r>
                      <a:rPr lang="en-US" altLang="zh-CN" i="1" dirty="0" smtClean="0">
                        <a:latin typeface="Cambria Math" panose="02040503050406030204" pitchFamily="18" charset="0"/>
                        <a:ea typeface="宋体" panose="02010600030101010101" pitchFamily="2" charset="-122"/>
                      </a:rPr>
                      <m:t>&lt;</m:t>
                    </m:r>
                    <m:r>
                      <a:rPr lang="en-US" altLang="zh-CN" i="1" dirty="0" smtClean="0">
                        <a:latin typeface="Cambria Math" panose="02040503050406030204" pitchFamily="18" charset="0"/>
                        <a:ea typeface="宋体" panose="02010600030101010101" pitchFamily="2" charset="-122"/>
                      </a:rPr>
                      <m:t>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，且</a:t>
                </a:r>
                <a14:m>
                  <m:oMath xmlns:m="http://schemas.openxmlformats.org/officeDocument/2006/math">
                    <m:r>
                      <m:rPr>
                        <m:sty m:val="p"/>
                      </m:rPr>
                      <a:rPr lang="en-US" altLang="zh-CN" i="1" dirty="0" smtClean="0">
                        <a:latin typeface="Cambria Math" panose="02040503050406030204" pitchFamily="18" charset="0"/>
                        <a:ea typeface="宋体" panose="02010600030101010101" pitchFamily="2" charset="-122"/>
                      </a:rPr>
                      <m:t>gcd</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𝜑</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𝑛</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𝑒</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1</m:t>
                    </m:r>
                  </m:oMath>
                </a14:m>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计算满足</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𝑑</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𝑒</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1</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𝑚𝑜𝑑</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96</m:t>
                    </m:r>
                  </m:oMath>
                </a14:m>
                <a:r>
                  <a:rPr lang="zh-CN" altLang="en-US" dirty="0">
                    <a:latin typeface="宋体" panose="02010600030101010101" pitchFamily="2" charset="-122"/>
                    <a:ea typeface="宋体" panose="02010600030101010101" pitchFamily="2" charset="-122"/>
                  </a:rPr>
                  <a:t>且小于</a:t>
                </a:r>
                <a14:m>
                  <m:oMath xmlns:m="http://schemas.openxmlformats.org/officeDocument/2006/math">
                    <m:r>
                      <a:rPr lang="en-US" altLang="zh-CN" i="1" dirty="0" smtClean="0">
                        <a:latin typeface="Cambria Math" panose="02040503050406030204" pitchFamily="18" charset="0"/>
                        <a:ea typeface="宋体" panose="02010600030101010101" pitchFamily="2" charset="-122"/>
                      </a:rPr>
                      <m:t>96</m:t>
                    </m:r>
                  </m:oMath>
                </a14:m>
                <a:r>
                  <a:rPr lang="zh-CN" altLang="en-US" dirty="0">
                    <a:latin typeface="宋体" panose="02010600030101010101" pitchFamily="2" charset="-122"/>
                    <a:ea typeface="宋体" panose="02010600030101010101" pitchFamily="2" charset="-122"/>
                  </a:rPr>
                  <a:t>的</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𝑑</m:t>
                    </m:r>
                  </m:oMath>
                </a14:m>
                <a:r>
                  <a:rPr lang="en-US"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因为</a:t>
                </a:r>
                <a14:m>
                  <m:oMath xmlns:m="http://schemas.openxmlformats.org/officeDocument/2006/math">
                    <m:r>
                      <a:rPr lang="en-US" altLang="zh-CN" i="1" dirty="0" smtClean="0">
                        <a:latin typeface="Cambria Math" panose="02040503050406030204" pitchFamily="18" charset="0"/>
                        <a:ea typeface="宋体" panose="02010600030101010101" pitchFamily="2" charset="-122"/>
                      </a:rPr>
                      <m:t>77</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5</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385</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4</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96</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m:t>
                    </m:r>
                  </m:oMath>
                </a14:m>
                <a:r>
                  <a:rPr lang="zh-CN" altLang="en-US" dirty="0">
                    <a:latin typeface="宋体" panose="02010600030101010101" pitchFamily="2" charset="-122"/>
                    <a:ea typeface="宋体" panose="02010600030101010101" pitchFamily="2" charset="-122"/>
                  </a:rPr>
                  <a:t>，所以</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𝑑</m:t>
                    </m:r>
                  </m:oMath>
                </a14:m>
                <a:r>
                  <a:rPr lang="zh-CN" altLang="en-US" dirty="0">
                    <a:latin typeface="宋体" panose="02010600030101010101" pitchFamily="2" charset="-122"/>
                    <a:ea typeface="宋体" panose="02010600030101010101" pitchFamily="2" charset="-122"/>
                  </a:rPr>
                  <a:t>为</a:t>
                </a:r>
                <a14:m>
                  <m:oMath xmlns:m="http://schemas.openxmlformats.org/officeDocument/2006/math">
                    <m:r>
                      <a:rPr lang="en-US" altLang="zh-CN" i="1" dirty="0" smtClean="0">
                        <a:latin typeface="Cambria Math" panose="02040503050406030204" pitchFamily="18" charset="0"/>
                        <a:ea typeface="宋体" panose="02010600030101010101" pitchFamily="2" charset="-122"/>
                      </a:rPr>
                      <m:t>77</m:t>
                    </m:r>
                  </m:oMath>
                </a14:m>
                <a:r>
                  <a:rPr lang="zh-CN" altLang="en-US"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因此公钥为</a:t>
                </a:r>
                <a14:m>
                  <m:oMath xmlns:m="http://schemas.openxmlformats.org/officeDocument/2006/math">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5</m:t>
                    </m:r>
                    <m:r>
                      <a:rPr lang="en-US" altLang="zh-CN" i="1" dirty="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，秘钥为</a:t>
                </a:r>
                <a14:m>
                  <m:oMath xmlns:m="http://schemas.openxmlformats.org/officeDocument/2006/math">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77</m:t>
                    </m:r>
                    <m:r>
                      <a:rPr lang="en-US" altLang="zh-CN" i="1" dirty="0" smtClean="0">
                        <a:latin typeface="Cambria Math" panose="02040503050406030204" pitchFamily="18" charset="0"/>
                        <a:ea typeface="宋体" panose="02010600030101010101" pitchFamily="2" charset="-122"/>
                      </a:rPr>
                      <m:t>}.</m:t>
                    </m:r>
                  </m:oMath>
                </a14:m>
                <a:endParaRPr lang="en-US" altLang="zh-CN"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endParaRPr lang="en-US" altLang="zh-CN"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设明文</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𝑚</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19</m:t>
                    </m:r>
                  </m:oMath>
                </a14:m>
                <a:r>
                  <a:rPr lang="zh-CN" altLang="en-US" dirty="0">
                    <a:latin typeface="宋体" panose="02010600030101010101" pitchFamily="2" charset="-122"/>
                    <a:ea typeface="宋体" panose="02010600030101010101" pitchFamily="2" charset="-122"/>
                  </a:rPr>
                  <a:t>，则由加密过程得密文为</a:t>
                </a:r>
                <a:endParaRPr lang="zh-CN" altLang="en-US"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14:m>
                  <m:oMath xmlns:m="http://schemas.openxmlformats.org/officeDocument/2006/math">
                    <m:r>
                      <a:rPr lang="en-US" altLang="zh-CN" i="1" dirty="0" smtClean="0">
                        <a:latin typeface="Cambria Math" panose="02040503050406030204" pitchFamily="18" charset="0"/>
                        <a:ea typeface="宋体" panose="02010600030101010101" pitchFamily="2" charset="-122"/>
                      </a:rPr>
                      <m:t>𝑐</m:t>
                    </m:r>
                    <m:r>
                      <a:rPr lang="en-US" altLang="zh-CN" i="1" dirty="0" smtClean="0">
                        <a:latin typeface="Cambria Math" panose="02040503050406030204" pitchFamily="18" charset="0"/>
                        <a:ea typeface="宋体" panose="02010600030101010101" pitchFamily="2" charset="-122"/>
                      </a:rPr>
                      <m:t>≡</m:t>
                    </m:r>
                    <m:sSup>
                      <m:sSupPr>
                        <m:ctrlPr>
                          <a:rPr lang="en-US" altLang="zh-CN" b="0" i="1" dirty="0" smtClean="0">
                            <a:latin typeface="Cambria Math" panose="02040503050406030204" pitchFamily="18" charset="0"/>
                            <a:ea typeface="宋体" panose="02010600030101010101" pitchFamily="2" charset="-122"/>
                          </a:rPr>
                        </m:ctrlPr>
                      </m:sSupPr>
                      <m:e>
                        <m:r>
                          <a:rPr lang="en-US" altLang="zh-CN" i="1" dirty="0" smtClean="0">
                            <a:latin typeface="Cambria Math" panose="02040503050406030204" pitchFamily="18" charset="0"/>
                            <a:ea typeface="宋体" panose="02010600030101010101" pitchFamily="2" charset="-122"/>
                          </a:rPr>
                          <m:t>19</m:t>
                        </m:r>
                      </m:e>
                      <m:sup>
                        <m:r>
                          <a:rPr lang="en-US" altLang="zh-CN" i="1" dirty="0" smtClean="0">
                            <a:latin typeface="Cambria Math" panose="02040503050406030204" pitchFamily="18" charset="0"/>
                            <a:ea typeface="宋体" panose="02010600030101010101" pitchFamily="2" charset="-122"/>
                          </a:rPr>
                          <m:t>5</m:t>
                        </m:r>
                      </m:sup>
                    </m:sSup>
                    <m:r>
                      <a:rPr lang="en-US" altLang="zh-CN" i="1" dirty="0" smtClean="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𝑚𝑜𝑑</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119</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2476099</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𝑚𝑜𝑑</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119</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66</m:t>
                    </m:r>
                  </m:oMath>
                </a14:m>
                <a:r>
                  <a:rPr lang="en-US"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解密过程为</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𝑚</m:t>
                    </m:r>
                    <m:r>
                      <a:rPr lang="en-US" altLang="zh-CN" i="1" dirty="0" smtClean="0">
                        <a:latin typeface="Cambria Math" panose="02040503050406030204" pitchFamily="18" charset="0"/>
                        <a:ea typeface="宋体" panose="02010600030101010101" pitchFamily="2" charset="-122"/>
                      </a:rPr>
                      <m:t> ≡ </m:t>
                    </m:r>
                    <m:sSup>
                      <m:sSupPr>
                        <m:ctrlPr>
                          <a:rPr lang="en-US" altLang="zh-CN" b="0" i="1" dirty="0" smtClean="0">
                            <a:latin typeface="Cambria Math" panose="02040503050406030204" pitchFamily="18" charset="0"/>
                            <a:ea typeface="宋体" panose="02010600030101010101" pitchFamily="2" charset="-122"/>
                          </a:rPr>
                        </m:ctrlPr>
                      </m:sSupPr>
                      <m:e>
                        <m:r>
                          <a:rPr lang="en-US" altLang="zh-CN" i="1" dirty="0" smtClean="0">
                            <a:latin typeface="Cambria Math" panose="02040503050406030204" pitchFamily="18" charset="0"/>
                            <a:ea typeface="宋体" panose="02010600030101010101" pitchFamily="2" charset="-122"/>
                          </a:rPr>
                          <m:t>66</m:t>
                        </m:r>
                      </m:e>
                      <m:sup>
                        <m:r>
                          <a:rPr lang="en-US" altLang="zh-CN" i="1" dirty="0" smtClean="0">
                            <a:latin typeface="Cambria Math" panose="02040503050406030204" pitchFamily="18" charset="0"/>
                            <a:ea typeface="宋体" panose="02010600030101010101" pitchFamily="2" charset="-122"/>
                          </a:rPr>
                          <m:t>77</m:t>
                        </m:r>
                      </m:sup>
                    </m:sSup>
                    <m:r>
                      <a:rPr lang="en-US" altLang="zh-CN" i="1" dirty="0" smtClean="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𝑚𝑜𝑑</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119</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19</m:t>
                    </m:r>
                  </m:oMath>
                </a14:m>
                <a:r>
                  <a:rPr lang="en-US"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mc:Choice>
        <mc:Fallback>
          <p:sp>
            <p:nvSpPr>
              <p:cNvPr id="633859" name="Rectangle 2"/>
              <p:cNvSpPr>
                <a:spLocks noRot="1" noChangeAspect="1" noMove="1" noResize="1" noEditPoints="1" noAdjustHandles="1" noChangeArrowheads="1" noChangeShapeType="1" noTextEdit="1"/>
              </p:cNvSpPr>
              <p:nvPr>
                <p:ph type="subTitle" idx="4294967295"/>
              </p:nvPr>
            </p:nvSpPr>
            <p:spPr>
              <a:xfrm>
                <a:off x="0" y="812006"/>
                <a:ext cx="9144000" cy="5771674"/>
              </a:xfrm>
              <a:blipFill rotWithShape="1">
                <a:blip r:embed="rId1"/>
                <a:stretch>
                  <a:fillRect t="-8"/>
                </a:stretch>
              </a:blipFill>
            </p:spPr>
            <p:txBody>
              <a:bodyPr/>
              <a:lstStyle/>
              <a:p>
                <a:r>
                  <a:rPr lang="zh-CN" altLang="en-US">
                    <a:noFill/>
                  </a:rPr>
                  <a:t> </a:t>
                </a:r>
              </a:p>
            </p:txBody>
          </p:sp>
        </mc:Fallback>
      </mc:AlternateContent>
      <p:sp>
        <p:nvSpPr>
          <p:cNvPr id="31748" name="Rectangle 3"/>
          <p:cNvSpPr>
            <a:spLocks noGrp="1" noChangeArrowheads="1"/>
          </p:cNvSpPr>
          <p:nvPr>
            <p:ph type="ctrTitle" idx="4294967295"/>
          </p:nvPr>
        </p:nvSpPr>
        <p:spPr>
          <a:xfrm>
            <a:off x="280416" y="180975"/>
            <a:ext cx="4457700" cy="585787"/>
          </a:xfrm>
        </p:spPr>
        <p:txBody>
          <a:bodyPr>
            <a:noAutofit/>
          </a:bodyPr>
          <a:lstStyle/>
          <a:p>
            <a:pPr eaLnBrk="1" hangingPunct="1"/>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算法举例</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38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38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38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38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38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38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385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385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38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2ABA3A4-5B4D-4753-9105-226E8859FC71}" type="slidenum">
              <a:rPr lang="zh-CN" altLang="en-US" sz="1050"/>
            </a:fld>
            <a:endParaRPr lang="en-US" altLang="zh-CN" sz="1050"/>
          </a:p>
        </p:txBody>
      </p:sp>
      <mc:AlternateContent xmlns:mc="http://schemas.openxmlformats.org/markup-compatibility/2006">
        <mc:Choice xmlns:a14="http://schemas.microsoft.com/office/drawing/2010/main" Requires="a14">
          <p:sp>
            <p:nvSpPr>
              <p:cNvPr id="58371" name="Rectangle 2"/>
              <p:cNvSpPr>
                <a:spLocks noGrp="1" noChangeArrowheads="1"/>
              </p:cNvSpPr>
              <p:nvPr>
                <p:ph type="subTitle" idx="4294967295"/>
              </p:nvPr>
            </p:nvSpPr>
            <p:spPr>
              <a:xfrm>
                <a:off x="256032" y="1620361"/>
                <a:ext cx="8631936" cy="3617277"/>
              </a:xfrm>
              <a:noFill/>
            </p:spPr>
            <p:txBody>
              <a:bodyPr>
                <a:normAutofit/>
              </a:bodyPr>
              <a:lstStyle/>
              <a:p>
                <a:pPr marL="668020" indent="-457200">
                  <a:lnSpc>
                    <a:spcPct val="100000"/>
                  </a:lnSpc>
                  <a:buFont typeface="+mj-lt"/>
                  <a:buAutoNum type="arabicPeriod"/>
                </a:pPr>
                <a:r>
                  <a:rPr lang="en-US" altLang="zh-CN" sz="2400" dirty="0">
                    <a:latin typeface="Tahoma" panose="020B0604030504040204" pitchFamily="34" charset="0"/>
                    <a:ea typeface="Tahoma" panose="020B0604030504040204" pitchFamily="34" charset="0"/>
                    <a:cs typeface="Tahoma" panose="020B0604030504040204" pitchFamily="34" charset="0"/>
                  </a:rPr>
                  <a:t>RSA</a:t>
                </a:r>
                <a:r>
                  <a:rPr lang="zh-CN" altLang="en-US" sz="2400" dirty="0">
                    <a:latin typeface="宋体" panose="02010600030101010101" pitchFamily="2" charset="-122"/>
                    <a:ea typeface="宋体" panose="02010600030101010101" pitchFamily="2" charset="-122"/>
                  </a:rPr>
                  <a:t>的加密与解密过程</a:t>
                </a:r>
                <a:endParaRPr lang="zh-CN" altLang="en-US" sz="2400" dirty="0">
                  <a:latin typeface="宋体" panose="02010600030101010101" pitchFamily="2" charset="-122"/>
                  <a:ea typeface="宋体" panose="02010600030101010101" pitchFamily="2" charset="-122"/>
                </a:endParaRPr>
              </a:p>
              <a:p>
                <a:pPr marL="668020" lvl="1" indent="0">
                  <a:lnSpc>
                    <a:spcPct val="100000"/>
                  </a:lnSpc>
                  <a:buNone/>
                </a:pPr>
                <a:r>
                  <a:rPr lang="en-US" altLang="zh-CN" dirty="0">
                    <a:latin typeface="Tahoma" panose="020B0604030504040204" pitchFamily="34" charset="0"/>
                    <a:ea typeface="Tahoma" panose="020B0604030504040204" pitchFamily="34" charset="0"/>
                    <a:cs typeface="Tahoma" panose="020B0604030504040204" pitchFamily="34" charset="0"/>
                  </a:rPr>
                  <a:t>RSA</a:t>
                </a:r>
                <a:r>
                  <a:rPr lang="zh-CN" altLang="en-US" dirty="0">
                    <a:latin typeface="宋体" panose="02010600030101010101" pitchFamily="2" charset="-122"/>
                    <a:ea typeface="宋体" panose="02010600030101010101" pitchFamily="2" charset="-122"/>
                  </a:rPr>
                  <a:t>的加密、解密过程都为求一个整数的整数次幂，再取模。如果按其含义直接计算，则中间结果非常大，有可能超出计算机所允许的整数取值范围。如上例中解密运算</a:t>
                </a:r>
                <a14:m>
                  <m:oMath xmlns:m="http://schemas.openxmlformats.org/officeDocument/2006/math">
                    <m:r>
                      <a:rPr lang="en-US" altLang="zh-CN" i="1" dirty="0" smtClean="0">
                        <a:latin typeface="Cambria Math" panose="02040503050406030204" pitchFamily="18" charset="0"/>
                        <a:ea typeface="宋体" panose="02010600030101010101" pitchFamily="2" charset="-122"/>
                      </a:rPr>
                      <m:t>66</m:t>
                    </m:r>
                    <m:r>
                      <a:rPr lang="en-US" altLang="zh-CN" i="1" baseline="30000" dirty="0">
                        <a:latin typeface="Cambria Math" panose="02040503050406030204" pitchFamily="18" charset="0"/>
                        <a:ea typeface="宋体" panose="02010600030101010101" pitchFamily="2" charset="-122"/>
                      </a:rPr>
                      <m:t>77</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𝑚𝑜𝑑</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119</m:t>
                    </m:r>
                  </m:oMath>
                </a14:m>
                <a:r>
                  <a:rPr lang="zh-CN" altLang="en-US" dirty="0">
                    <a:latin typeface="宋体" panose="02010600030101010101" pitchFamily="2" charset="-122"/>
                    <a:ea typeface="宋体" panose="02010600030101010101" pitchFamily="2" charset="-122"/>
                  </a:rPr>
                  <a:t>，先求</a:t>
                </a:r>
                <a14:m>
                  <m:oMath xmlns:m="http://schemas.openxmlformats.org/officeDocument/2006/math">
                    <m:r>
                      <a:rPr lang="en-US" altLang="zh-CN" i="1" dirty="0" smtClean="0">
                        <a:latin typeface="Cambria Math" panose="02040503050406030204" pitchFamily="18" charset="0"/>
                        <a:ea typeface="宋体" panose="02010600030101010101" pitchFamily="2" charset="-122"/>
                      </a:rPr>
                      <m:t>66</m:t>
                    </m:r>
                    <m:r>
                      <a:rPr lang="en-US" altLang="zh-CN" i="1" baseline="30000" dirty="0">
                        <a:latin typeface="Cambria Math" panose="02040503050406030204" pitchFamily="18" charset="0"/>
                        <a:ea typeface="宋体" panose="02010600030101010101" pitchFamily="2" charset="-122"/>
                      </a:rPr>
                      <m:t>77</m:t>
                    </m:r>
                  </m:oMath>
                </a14:m>
                <a:r>
                  <a:rPr lang="zh-CN" altLang="en-US" dirty="0">
                    <a:latin typeface="宋体" panose="02010600030101010101" pitchFamily="2" charset="-122"/>
                    <a:ea typeface="宋体" panose="02010600030101010101" pitchFamily="2" charset="-122"/>
                  </a:rPr>
                  <a:t>再取模，则中间结果就已远远超出了计算机允许的整数取值范围。而用模运算的性质：</a:t>
                </a:r>
                <a:endParaRPr lang="en-CA" altLang="zh-CN" dirty="0">
                  <a:latin typeface="宋体" panose="02010600030101010101" pitchFamily="2" charset="-122"/>
                  <a:ea typeface="宋体" panose="02010600030101010101" pitchFamily="2" charset="-122"/>
                </a:endParaRPr>
              </a:p>
              <a:p>
                <a:pPr marL="668020" lvl="1" indent="0">
                  <a:lnSpc>
                    <a:spcPct val="100000"/>
                  </a:lnSpc>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宋体" panose="02010600030101010101" pitchFamily="2" charset="-122"/>
                        </a:rPr>
                        <m:t>(</m:t>
                      </m:r>
                      <m:r>
                        <a:rPr lang="en-US" altLang="zh-CN" i="1" dirty="0" err="1">
                          <a:latin typeface="Cambria Math" panose="02040503050406030204" pitchFamily="18" charset="0"/>
                          <a:ea typeface="宋体" panose="02010600030101010101" pitchFamily="2" charset="-122"/>
                        </a:rPr>
                        <m:t>𝑎</m:t>
                      </m:r>
                      <m:r>
                        <a:rPr lang="en-US" altLang="zh-CN" i="1" dirty="0" err="1">
                          <a:latin typeface="Cambria Math" panose="02040503050406030204" pitchFamily="18" charset="0"/>
                          <a:ea typeface="宋体" panose="02010600030101010101" pitchFamily="2" charset="-122"/>
                        </a:rPr>
                        <m:t>×</m:t>
                      </m:r>
                      <m:r>
                        <a:rPr lang="en-US" altLang="zh-CN" i="1" dirty="0" err="1">
                          <a:latin typeface="Cambria Math" panose="02040503050406030204" pitchFamily="18" charset="0"/>
                          <a:ea typeface="宋体" panose="02010600030101010101" pitchFamily="2" charset="-122"/>
                        </a:rPr>
                        <m:t>𝑏</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𝑚𝑜𝑑</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𝑛</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𝑎</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𝑚𝑜𝑑</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𝑛</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𝑏</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𝑚𝑜𝑑</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𝑛</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𝑚𝑜𝑑</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𝑛</m:t>
                      </m:r>
                    </m:oMath>
                  </m:oMathPara>
                </a14:m>
                <a:endParaRPr lang="en-US" altLang="zh-CN" dirty="0">
                  <a:latin typeface="宋体" panose="02010600030101010101" pitchFamily="2" charset="-122"/>
                  <a:ea typeface="宋体" panose="02010600030101010101" pitchFamily="2" charset="-122"/>
                </a:endParaRPr>
              </a:p>
              <a:p>
                <a:pPr marL="668020" lvl="1" indent="0">
                  <a:lnSpc>
                    <a:spcPct val="100000"/>
                  </a:lnSpc>
                  <a:buNone/>
                </a:pPr>
                <a:r>
                  <a:rPr lang="zh-CN" altLang="en-US" dirty="0">
                    <a:latin typeface="宋体" panose="02010600030101010101" pitchFamily="2" charset="-122"/>
                    <a:ea typeface="宋体" panose="02010600030101010101" pitchFamily="2" charset="-122"/>
                  </a:rPr>
                  <a:t>就可减小中间结果。</a:t>
                </a:r>
                <a:endParaRPr lang="zh-CN" altLang="en-US" dirty="0">
                  <a:latin typeface="宋体" panose="02010600030101010101" pitchFamily="2" charset="-122"/>
                  <a:ea typeface="宋体" panose="02010600030101010101" pitchFamily="2" charset="-122"/>
                </a:endParaRPr>
              </a:p>
            </p:txBody>
          </p:sp>
        </mc:Choice>
        <mc:Fallback>
          <p:sp>
            <p:nvSpPr>
              <p:cNvPr id="58371" name="Rectangle 2"/>
              <p:cNvSpPr>
                <a:spLocks noRot="1" noChangeAspect="1" noMove="1" noResize="1" noEditPoints="1" noAdjustHandles="1" noChangeArrowheads="1" noChangeShapeType="1" noTextEdit="1"/>
              </p:cNvSpPr>
              <p:nvPr>
                <p:ph type="subTitle" idx="4294967295"/>
              </p:nvPr>
            </p:nvSpPr>
            <p:spPr>
              <a:xfrm>
                <a:off x="256032" y="1620361"/>
                <a:ext cx="8631936" cy="3617277"/>
              </a:xfrm>
              <a:blipFill rotWithShape="1">
                <a:blip r:embed="rId1"/>
                <a:stretch>
                  <a:fillRect l="-1" t="-13" r="6" b="4"/>
                </a:stretch>
              </a:blipFill>
            </p:spPr>
            <p:txBody>
              <a:bodyPr/>
              <a:lstStyle/>
              <a:p>
                <a:r>
                  <a:rPr lang="zh-CN" altLang="en-US">
                    <a:noFill/>
                  </a:rPr>
                  <a:t> </a:t>
                </a:r>
              </a:p>
            </p:txBody>
          </p:sp>
        </mc:Fallback>
      </mc:AlternateContent>
      <p:sp>
        <p:nvSpPr>
          <p:cNvPr id="32772" name="Rectangle 4"/>
          <p:cNvSpPr>
            <a:spLocks noGrp="1" noChangeArrowheads="1"/>
          </p:cNvSpPr>
          <p:nvPr>
            <p:ph type="ctrTitle" idx="4294967295"/>
          </p:nvPr>
        </p:nvSpPr>
        <p:spPr>
          <a:xfrm>
            <a:off x="450533" y="380286"/>
            <a:ext cx="6120384" cy="832485"/>
          </a:xfrm>
        </p:spPr>
        <p:txBody>
          <a:bodyPr>
            <a:noAutofit/>
          </a:bodyPr>
          <a:lstStyle/>
          <a:p>
            <a:pPr eaLnBrk="1" hangingPunct="1"/>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算法模幂运算问题</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FDDF633-3321-4BF5-81F5-EC563C2D805F}" type="slidenum">
              <a:rPr lang="zh-CN" altLang="en-US" sz="1050"/>
            </a:fld>
            <a:endParaRPr lang="en-US" altLang="zh-CN" sz="1050"/>
          </a:p>
        </p:txBody>
      </p:sp>
      <mc:AlternateContent xmlns:mc="http://schemas.openxmlformats.org/markup-compatibility/2006">
        <mc:Choice xmlns:a14="http://schemas.microsoft.com/office/drawing/2010/main" Requires="a14">
          <p:sp>
            <p:nvSpPr>
              <p:cNvPr id="57347" name="Rectangle 2"/>
              <p:cNvSpPr>
                <a:spLocks noGrp="1" noChangeArrowheads="1"/>
              </p:cNvSpPr>
              <p:nvPr>
                <p:ph type="subTitle" idx="4294967295"/>
              </p:nvPr>
            </p:nvSpPr>
            <p:spPr>
              <a:xfrm>
                <a:off x="353568" y="1574801"/>
                <a:ext cx="8790432" cy="4587874"/>
              </a:xfrm>
              <a:noFill/>
            </p:spPr>
            <p:txBody>
              <a:bodyPr/>
              <a:lstStyle/>
              <a:p>
                <a:pPr marL="725170" indent="-514350">
                  <a:buFont typeface="+mj-lt"/>
                  <a:buAutoNum type="arabicPeriod" startAt="2"/>
                </a:pPr>
                <a:r>
                  <a:rPr lang="zh-CN" altLang="en-US" dirty="0">
                    <a:latin typeface="宋体" panose="02010600030101010101" pitchFamily="2" charset="-122"/>
                    <a:ea typeface="宋体" panose="02010600030101010101" pitchFamily="2" charset="-122"/>
                  </a:rPr>
                  <a:t>模指数运算的快速算法     </a:t>
                </a:r>
                <a:endParaRPr lang="zh-CN" altLang="en-US" dirty="0">
                  <a:latin typeface="宋体" panose="02010600030101010101" pitchFamily="2" charset="-122"/>
                  <a:ea typeface="宋体" panose="02010600030101010101" pitchFamily="2" charset="-122"/>
                </a:endParaRPr>
              </a:p>
              <a:p>
                <a:pPr marL="668020" lvl="1" indent="0">
                  <a:buNone/>
                </a:pPr>
                <a:r>
                  <a:rPr lang="zh-CN" altLang="en-US" dirty="0">
                    <a:latin typeface="宋体" panose="02010600030101010101" pitchFamily="2" charset="-122"/>
                    <a:ea typeface="宋体" panose="02010600030101010101" pitchFamily="2" charset="-122"/>
                  </a:rPr>
                  <a:t>例如求</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𝑥</m:t>
                    </m:r>
                    <m:r>
                      <a:rPr lang="en-US" altLang="zh-CN" i="1" baseline="30000" dirty="0">
                        <a:latin typeface="Cambria Math" panose="02040503050406030204" pitchFamily="18" charset="0"/>
                        <a:ea typeface="宋体" panose="02010600030101010101" pitchFamily="2" charset="-122"/>
                      </a:rPr>
                      <m:t>16</m:t>
                    </m:r>
                  </m:oMath>
                </a14:m>
                <a:r>
                  <a:rPr lang="zh-CN" altLang="en-US" dirty="0">
                    <a:latin typeface="宋体" panose="02010600030101010101" pitchFamily="2" charset="-122"/>
                    <a:ea typeface="宋体" panose="02010600030101010101" pitchFamily="2" charset="-122"/>
                  </a:rPr>
                  <a:t>，直接计算的话需做</a:t>
                </a:r>
                <a14:m>
                  <m:oMath xmlns:m="http://schemas.openxmlformats.org/officeDocument/2006/math">
                    <m:r>
                      <a:rPr lang="en-US" altLang="zh-CN" i="1" dirty="0" smtClean="0">
                        <a:latin typeface="Cambria Math" panose="02040503050406030204" pitchFamily="18" charset="0"/>
                        <a:ea typeface="宋体" panose="02010600030101010101" pitchFamily="2" charset="-122"/>
                      </a:rPr>
                      <m:t>15</m:t>
                    </m:r>
                  </m:oMath>
                </a14:m>
                <a:r>
                  <a:rPr lang="zh-CN" altLang="en-US" dirty="0">
                    <a:latin typeface="宋体" panose="02010600030101010101" pitchFamily="2" charset="-122"/>
                    <a:ea typeface="宋体" panose="02010600030101010101" pitchFamily="2" charset="-122"/>
                  </a:rPr>
                  <a:t>次乘法。然而如果重复对每个部分结果做平方运算即求</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𝑥</m:t>
                    </m:r>
                    <m:r>
                      <a:rPr lang="zh-CN" altLang="en-US"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𝑥</m:t>
                    </m:r>
                    <m:r>
                      <a:rPr lang="en-US" altLang="zh-CN" i="1" baseline="30000" dirty="0">
                        <a:latin typeface="Cambria Math" panose="02040503050406030204" pitchFamily="18" charset="0"/>
                        <a:ea typeface="宋体" panose="02010600030101010101" pitchFamily="2" charset="-122"/>
                      </a:rPr>
                      <m:t>2</m:t>
                    </m:r>
                    <m:r>
                      <a:rPr lang="zh-CN" altLang="en-US"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𝑥</m:t>
                    </m:r>
                    <m:r>
                      <a:rPr lang="en-US" altLang="zh-CN" i="1" baseline="30000" dirty="0">
                        <a:latin typeface="Cambria Math" panose="02040503050406030204" pitchFamily="18" charset="0"/>
                        <a:ea typeface="宋体" panose="02010600030101010101" pitchFamily="2" charset="-122"/>
                      </a:rPr>
                      <m:t>4</m:t>
                    </m:r>
                    <m:r>
                      <a:rPr lang="zh-CN" altLang="en-US"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𝑥</m:t>
                    </m:r>
                    <m:r>
                      <a:rPr lang="en-US" altLang="zh-CN" i="1" baseline="30000" dirty="0">
                        <a:latin typeface="Cambria Math" panose="02040503050406030204" pitchFamily="18" charset="0"/>
                        <a:ea typeface="宋体" panose="02010600030101010101" pitchFamily="2" charset="-122"/>
                      </a:rPr>
                      <m:t>8</m:t>
                    </m:r>
                    <m:r>
                      <a:rPr lang="zh-CN" altLang="en-US"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𝑥</m:t>
                    </m:r>
                    <m:r>
                      <a:rPr lang="en-US" altLang="zh-CN" i="1" baseline="30000" dirty="0">
                        <a:latin typeface="Cambria Math" panose="02040503050406030204" pitchFamily="18" charset="0"/>
                        <a:ea typeface="宋体" panose="02010600030101010101" pitchFamily="2" charset="-122"/>
                      </a:rPr>
                      <m:t>16</m:t>
                    </m:r>
                  </m:oMath>
                </a14:m>
                <a:r>
                  <a:rPr lang="zh-CN" altLang="en-US" dirty="0">
                    <a:latin typeface="宋体" panose="02010600030101010101" pitchFamily="2" charset="-122"/>
                    <a:ea typeface="宋体" panose="02010600030101010101" pitchFamily="2" charset="-122"/>
                  </a:rPr>
                  <a:t>则只需</a:t>
                </a:r>
                <a14:m>
                  <m:oMath xmlns:m="http://schemas.openxmlformats.org/officeDocument/2006/math">
                    <m:r>
                      <a:rPr lang="en-US" altLang="zh-CN" i="1" dirty="0" smtClean="0">
                        <a:latin typeface="Cambria Math" panose="02040503050406030204" pitchFamily="18" charset="0"/>
                        <a:ea typeface="宋体" panose="02010600030101010101" pitchFamily="2" charset="-122"/>
                      </a:rPr>
                      <m:t>4</m:t>
                    </m:r>
                  </m:oMath>
                </a14:m>
                <a:r>
                  <a:rPr lang="zh-CN" altLang="en-US" dirty="0">
                    <a:latin typeface="宋体" panose="02010600030101010101" pitchFamily="2" charset="-122"/>
                    <a:ea typeface="宋体" panose="02010600030101010101" pitchFamily="2" charset="-122"/>
                  </a:rPr>
                  <a:t>次乘法。</a:t>
                </a:r>
                <a:endParaRPr lang="zh-CN" altLang="en-US" dirty="0">
                  <a:latin typeface="宋体" panose="02010600030101010101" pitchFamily="2" charset="-122"/>
                  <a:ea typeface="宋体" panose="02010600030101010101" pitchFamily="2" charset="-122"/>
                </a:endParaRPr>
              </a:p>
              <a:p>
                <a:pPr marL="668020" lvl="1" indent="0">
                  <a:buNone/>
                </a:pPr>
                <a:r>
                  <a:rPr lang="zh-CN" altLang="en-US" dirty="0">
                    <a:latin typeface="宋体" panose="02010600030101010101" pitchFamily="2" charset="-122"/>
                    <a:ea typeface="宋体" panose="02010600030101010101" pitchFamily="2" charset="-122"/>
                  </a:rPr>
                  <a:t>求</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𝑎</m:t>
                    </m:r>
                    <m:r>
                      <a:rPr lang="en-US" altLang="zh-CN" i="1" baseline="30000" dirty="0">
                        <a:latin typeface="Cambria Math" panose="02040503050406030204" pitchFamily="18" charset="0"/>
                        <a:ea typeface="宋体" panose="02010600030101010101" pitchFamily="2" charset="-122"/>
                      </a:rPr>
                      <m:t>𝑚</m:t>
                    </m:r>
                  </m:oMath>
                </a14:m>
                <a:r>
                  <a:rPr lang="zh-CN" altLang="en-US" dirty="0">
                    <a:latin typeface="宋体" panose="02010600030101010101" pitchFamily="2" charset="-122"/>
                    <a:ea typeface="宋体" panose="02010600030101010101" pitchFamily="2" charset="-122"/>
                  </a:rPr>
                  <a:t>可如下进行，其中</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𝑎</m:t>
                    </m:r>
                    <m:r>
                      <a:rPr lang="zh-CN" altLang="en-US"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𝑚</m:t>
                    </m:r>
                  </m:oMath>
                </a14:m>
                <a:r>
                  <a:rPr lang="zh-CN" altLang="en-US" dirty="0">
                    <a:latin typeface="宋体" panose="02010600030101010101" pitchFamily="2" charset="-122"/>
                    <a:ea typeface="宋体" panose="02010600030101010101" pitchFamily="2" charset="-122"/>
                  </a:rPr>
                  <a:t>是正整数： </a:t>
                </a:r>
                <a:endParaRPr lang="zh-CN" altLang="en-US" dirty="0">
                  <a:latin typeface="宋体" panose="02010600030101010101" pitchFamily="2" charset="-122"/>
                  <a:ea typeface="宋体" panose="02010600030101010101" pitchFamily="2" charset="-122"/>
                </a:endParaRPr>
              </a:p>
              <a:p>
                <a:pPr marL="668020" lvl="1" indent="0">
                  <a:buNone/>
                </a:pPr>
                <a:r>
                  <a:rPr lang="zh-CN" altLang="en-US" dirty="0">
                    <a:latin typeface="宋体" panose="02010600030101010101" pitchFamily="2" charset="-122"/>
                    <a:ea typeface="宋体" panose="02010600030101010101" pitchFamily="2" charset="-122"/>
                  </a:rPr>
                  <a:t>将</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𝑚</m:t>
                    </m:r>
                  </m:oMath>
                </a14:m>
                <a:r>
                  <a:rPr lang="zh-CN" altLang="en-US" dirty="0">
                    <a:latin typeface="宋体" panose="02010600030101010101" pitchFamily="2" charset="-122"/>
                    <a:ea typeface="宋体" panose="02010600030101010101" pitchFamily="2" charset="-122"/>
                  </a:rPr>
                  <a:t>表示为二进制形式</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𝑏</m:t>
                    </m:r>
                    <m:r>
                      <a:rPr lang="en-US" altLang="zh-CN" i="1" baseline="-25000" dirty="0">
                        <a:latin typeface="Cambria Math" panose="02040503050406030204" pitchFamily="18" charset="0"/>
                        <a:ea typeface="宋体" panose="02010600030101010101" pitchFamily="2" charset="-122"/>
                      </a:rPr>
                      <m:t>𝑘</m:t>
                    </m:r>
                    <m:r>
                      <a:rPr lang="en-US" altLang="zh-CN" i="1" dirty="0">
                        <a:latin typeface="Cambria Math" panose="02040503050406030204" pitchFamily="18" charset="0"/>
                        <a:ea typeface="宋体" panose="02010600030101010101" pitchFamily="2" charset="-122"/>
                      </a:rPr>
                      <m:t> </m:t>
                    </m:r>
                    <m:sSub>
                      <m:sSubPr>
                        <m:ctrlPr>
                          <a:rPr lang="en-US" altLang="zh-CN" i="1" dirty="0" smtClean="0">
                            <a:latin typeface="Cambria Math" panose="02040503050406030204" pitchFamily="18" charset="0"/>
                            <a:ea typeface="宋体" panose="02010600030101010101" pitchFamily="2" charset="-122"/>
                          </a:rPr>
                        </m:ctrlPr>
                      </m:sSubPr>
                      <m:e>
                        <m:r>
                          <a:rPr lang="en-US" altLang="zh-CN" b="0" i="1" dirty="0" smtClean="0">
                            <a:latin typeface="Cambria Math" panose="02040503050406030204" pitchFamily="18" charset="0"/>
                            <a:ea typeface="宋体" panose="02010600030101010101" pitchFamily="2" charset="-122"/>
                          </a:rPr>
                          <m:t>𝑏</m:t>
                        </m:r>
                      </m:e>
                      <m:sub>
                        <m:r>
                          <a:rPr lang="en-US" altLang="zh-CN" b="0" i="1" dirty="0" smtClean="0">
                            <a:latin typeface="Cambria Math" panose="02040503050406030204" pitchFamily="18" charset="0"/>
                            <a:ea typeface="宋体" panose="02010600030101010101" pitchFamily="2" charset="-122"/>
                          </a:rPr>
                          <m:t>𝑘</m:t>
                        </m:r>
                        <m:r>
                          <a:rPr lang="en-US" altLang="zh-CN" b="0" i="1" dirty="0" smtClean="0">
                            <a:latin typeface="Cambria Math" panose="02040503050406030204" pitchFamily="18" charset="0"/>
                            <a:ea typeface="宋体" panose="02010600030101010101" pitchFamily="2" charset="-122"/>
                          </a:rPr>
                          <m:t>−</m:t>
                        </m:r>
                        <m:r>
                          <a:rPr lang="en-US" altLang="zh-CN" b="0" i="1" dirty="0" smtClean="0">
                            <a:latin typeface="Cambria Math" panose="02040503050406030204" pitchFamily="18" charset="0"/>
                            <a:ea typeface="宋体" panose="02010600030101010101" pitchFamily="2" charset="-122"/>
                          </a:rPr>
                          <m:t>1</m:t>
                        </m:r>
                      </m:sub>
                    </m:sSub>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𝑏</m:t>
                    </m:r>
                    <m:r>
                      <a:rPr lang="en-US" altLang="zh-CN" i="1" baseline="-25000" dirty="0">
                        <a:latin typeface="Cambria Math" panose="02040503050406030204" pitchFamily="18" charset="0"/>
                        <a:ea typeface="宋体" panose="02010600030101010101" pitchFamily="2" charset="-122"/>
                      </a:rPr>
                      <m:t>0</m:t>
                    </m:r>
                  </m:oMath>
                </a14:m>
                <a:r>
                  <a:rPr lang="zh-CN" altLang="en-US" dirty="0">
                    <a:latin typeface="宋体" panose="02010600030101010101" pitchFamily="2" charset="-122"/>
                    <a:ea typeface="宋体" panose="02010600030101010101" pitchFamily="2" charset="-122"/>
                  </a:rPr>
                  <a:t>，即</a:t>
                </a:r>
                <a:endParaRPr lang="zh-CN" altLang="en-US" dirty="0">
                  <a:latin typeface="宋体" panose="02010600030101010101" pitchFamily="2" charset="-122"/>
                  <a:ea typeface="宋体" panose="02010600030101010101" pitchFamily="2" charset="-122"/>
                </a:endParaRPr>
              </a:p>
              <a:p>
                <a:pPr marL="668020" lvl="1" indent="0">
                  <a:buNone/>
                </a:pPr>
                <a14:m>
                  <m:oMath xmlns:m="http://schemas.openxmlformats.org/officeDocument/2006/math">
                    <m:r>
                      <a:rPr lang="en-US" altLang="zh-CN" i="1" dirty="0" smtClean="0">
                        <a:latin typeface="Cambria Math" panose="02040503050406030204" pitchFamily="18" charset="0"/>
                        <a:ea typeface="宋体" panose="02010600030101010101" pitchFamily="2" charset="-122"/>
                      </a:rPr>
                      <m:t>𝑚</m:t>
                    </m:r>
                    <m:r>
                      <a:rPr lang="en-US" altLang="zh-CN" i="1" dirty="0" smtClean="0">
                        <a:latin typeface="Cambria Math" panose="02040503050406030204" pitchFamily="18" charset="0"/>
                        <a:ea typeface="宋体" panose="02010600030101010101" pitchFamily="2" charset="-122"/>
                      </a:rPr>
                      <m:t>=</m:t>
                    </m:r>
                    <m:sSub>
                      <m:sSubPr>
                        <m:ctrlPr>
                          <a:rPr lang="en-US" altLang="zh-CN" b="0" i="1" dirty="0" smtClean="0">
                            <a:latin typeface="Cambria Math" panose="02040503050406030204" pitchFamily="18" charset="0"/>
                            <a:ea typeface="宋体" panose="02010600030101010101" pitchFamily="2" charset="-122"/>
                          </a:rPr>
                        </m:ctrlPr>
                      </m:sSubPr>
                      <m:e>
                        <m:r>
                          <a:rPr lang="en-US" altLang="zh-CN" i="1" dirty="0" smtClean="0">
                            <a:latin typeface="Cambria Math" panose="02040503050406030204" pitchFamily="18" charset="0"/>
                            <a:ea typeface="宋体" panose="02010600030101010101" pitchFamily="2" charset="-122"/>
                          </a:rPr>
                          <m:t>𝑏</m:t>
                        </m:r>
                      </m:e>
                      <m:sub>
                        <m:r>
                          <a:rPr lang="en-US" altLang="zh-CN" i="1" dirty="0" smtClean="0">
                            <a:latin typeface="Cambria Math" panose="02040503050406030204" pitchFamily="18" charset="0"/>
                            <a:ea typeface="宋体" panose="02010600030101010101" pitchFamily="2" charset="-122"/>
                          </a:rPr>
                          <m:t>𝑘</m:t>
                        </m:r>
                      </m:sub>
                    </m:sSub>
                    <m:r>
                      <a:rPr lang="en-US" altLang="zh-CN" i="1" dirty="0">
                        <a:latin typeface="Cambria Math" panose="02040503050406030204" pitchFamily="18" charset="0"/>
                        <a:ea typeface="宋体" panose="02010600030101010101" pitchFamily="2" charset="-122"/>
                      </a:rPr>
                      <m:t>2</m:t>
                    </m:r>
                    <m:r>
                      <a:rPr lang="en-US" altLang="zh-CN" i="1" baseline="30000" dirty="0">
                        <a:latin typeface="Cambria Math" panose="02040503050406030204" pitchFamily="18" charset="0"/>
                        <a:ea typeface="宋体" panose="02010600030101010101" pitchFamily="2" charset="-122"/>
                      </a:rPr>
                      <m:t>𝑘</m:t>
                    </m:r>
                    <m:r>
                      <a:rPr lang="en-US" altLang="zh-CN" i="1" dirty="0">
                        <a:latin typeface="Cambria Math" panose="02040503050406030204" pitchFamily="18" charset="0"/>
                        <a:ea typeface="宋体" panose="02010600030101010101" pitchFamily="2" charset="-122"/>
                      </a:rPr>
                      <m:t>+</m:t>
                    </m:r>
                    <m:sSub>
                      <m:sSubPr>
                        <m:ctrlPr>
                          <a:rPr lang="en-US" altLang="zh-CN" i="1" dirty="0">
                            <a:latin typeface="Cambria Math" panose="02040503050406030204" pitchFamily="18" charset="0"/>
                            <a:ea typeface="宋体" panose="02010600030101010101" pitchFamily="2" charset="-122"/>
                          </a:rPr>
                        </m:ctrlPr>
                      </m:sSubPr>
                      <m:e>
                        <m:r>
                          <a:rPr lang="en-US" altLang="zh-CN" i="1" dirty="0">
                            <a:latin typeface="Cambria Math" panose="02040503050406030204" pitchFamily="18" charset="0"/>
                            <a:ea typeface="宋体" panose="02010600030101010101" pitchFamily="2" charset="-122"/>
                          </a:rPr>
                          <m:t>𝑏</m:t>
                        </m:r>
                      </m:e>
                      <m:sub>
                        <m:r>
                          <a:rPr lang="en-US" altLang="zh-CN" i="1" dirty="0">
                            <a:latin typeface="Cambria Math" panose="02040503050406030204" pitchFamily="18" charset="0"/>
                            <a:ea typeface="宋体" panose="02010600030101010101" pitchFamily="2" charset="-122"/>
                          </a:rPr>
                          <m:t>𝑘</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1</m:t>
                        </m:r>
                      </m:sub>
                    </m:sSub>
                    <m:sSup>
                      <m:sSupPr>
                        <m:ctrlPr>
                          <a:rPr lang="en-US" altLang="zh-CN" i="1" dirty="0" smtClean="0">
                            <a:latin typeface="Cambria Math" panose="02040503050406030204" pitchFamily="18" charset="0"/>
                            <a:ea typeface="宋体" panose="02010600030101010101" pitchFamily="2" charset="-122"/>
                          </a:rPr>
                        </m:ctrlPr>
                      </m:sSupPr>
                      <m:e>
                        <m:r>
                          <a:rPr lang="en-US" altLang="zh-CN" b="0" i="1" dirty="0" smtClean="0">
                            <a:latin typeface="Cambria Math" panose="02040503050406030204" pitchFamily="18" charset="0"/>
                            <a:ea typeface="宋体" panose="02010600030101010101" pitchFamily="2" charset="-122"/>
                          </a:rPr>
                          <m:t>2</m:t>
                        </m:r>
                      </m:e>
                      <m:sup>
                        <m:r>
                          <a:rPr lang="en-US" altLang="zh-CN" b="0" i="1" dirty="0" smtClean="0">
                            <a:latin typeface="Cambria Math" panose="02040503050406030204" pitchFamily="18" charset="0"/>
                            <a:ea typeface="宋体" panose="02010600030101010101" pitchFamily="2" charset="-122"/>
                          </a:rPr>
                          <m:t>𝑘</m:t>
                        </m:r>
                        <m:r>
                          <a:rPr lang="en-US" altLang="zh-CN" b="0" i="1" dirty="0" smtClean="0">
                            <a:latin typeface="Cambria Math" panose="02040503050406030204" pitchFamily="18" charset="0"/>
                            <a:ea typeface="宋体" panose="02010600030101010101" pitchFamily="2" charset="-122"/>
                          </a:rPr>
                          <m:t>−</m:t>
                        </m:r>
                        <m:r>
                          <a:rPr lang="en-US" altLang="zh-CN" b="0" i="1" dirty="0" smtClean="0">
                            <a:latin typeface="Cambria Math" panose="02040503050406030204" pitchFamily="18" charset="0"/>
                            <a:ea typeface="宋体" panose="02010600030101010101" pitchFamily="2" charset="-122"/>
                          </a:rPr>
                          <m:t>1</m:t>
                        </m:r>
                      </m:sup>
                    </m:sSup>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𝑏</m:t>
                    </m:r>
                    <m:r>
                      <a:rPr lang="en-US" altLang="zh-CN" i="1" baseline="-25000" dirty="0">
                        <a:latin typeface="Cambria Math" panose="02040503050406030204" pitchFamily="18" charset="0"/>
                        <a:ea typeface="宋体" panose="02010600030101010101" pitchFamily="2" charset="-122"/>
                      </a:rPr>
                      <m:t>1</m:t>
                    </m:r>
                    <m:r>
                      <a:rPr lang="en-US" altLang="zh-CN" i="1" dirty="0">
                        <a:latin typeface="Cambria Math" panose="02040503050406030204" pitchFamily="18" charset="0"/>
                        <a:ea typeface="宋体" panose="02010600030101010101" pitchFamily="2" charset="-122"/>
                      </a:rPr>
                      <m:t>2</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𝑏</m:t>
                    </m:r>
                    <m:r>
                      <a:rPr lang="en-US" altLang="zh-CN" i="1" baseline="-25000" dirty="0">
                        <a:latin typeface="Cambria Math" panose="02040503050406030204" pitchFamily="18" charset="0"/>
                        <a:ea typeface="宋体" panose="02010600030101010101" pitchFamily="2" charset="-122"/>
                      </a:rPr>
                      <m:t>0</m:t>
                    </m:r>
                  </m:oMath>
                </a14:m>
                <a:r>
                  <a:rPr lang="en-US" altLang="zh-CN" baseline="-25000" dirty="0">
                    <a:latin typeface="宋体" panose="02010600030101010101" pitchFamily="2" charset="-122"/>
                    <a:ea typeface="宋体" panose="02010600030101010101" pitchFamily="2" charset="-122"/>
                  </a:rPr>
                  <a:t> </a:t>
                </a:r>
                <a:endParaRPr lang="en-US" altLang="zh-CN" baseline="-25000" dirty="0">
                  <a:latin typeface="宋体" panose="02010600030101010101" pitchFamily="2" charset="-122"/>
                  <a:ea typeface="宋体" panose="02010600030101010101" pitchFamily="2" charset="-122"/>
                </a:endParaRPr>
              </a:p>
              <a:p>
                <a:pPr marL="668020" lvl="1" indent="0">
                  <a:buNone/>
                </a:pPr>
                <a:r>
                  <a:rPr lang="zh-CN" altLang="en-US" dirty="0">
                    <a:latin typeface="宋体" panose="02010600030101010101" pitchFamily="2" charset="-122"/>
                    <a:ea typeface="宋体" panose="02010600030101010101" pitchFamily="2" charset="-122"/>
                  </a:rPr>
                  <a:t>因此</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𝑏</m:t>
                    </m:r>
                    <m:r>
                      <a:rPr lang="en-US" altLang="zh-CN" i="1" baseline="-25000" dirty="0">
                        <a:latin typeface="Cambria Math" panose="02040503050406030204" pitchFamily="18" charset="0"/>
                        <a:ea typeface="宋体" panose="02010600030101010101" pitchFamily="2" charset="-122"/>
                      </a:rPr>
                      <m:t>𝑘</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1</m:t>
                    </m:r>
                  </m:oMath>
                </a14:m>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而</a:t>
                </a:r>
                <a14:m>
                  <m:oMath xmlns:m="http://schemas.openxmlformats.org/officeDocument/2006/math">
                    <m:sSub>
                      <m:sSubPr>
                        <m:ctrlPr>
                          <a:rPr lang="en-US" altLang="zh-CN" i="1" dirty="0">
                            <a:latin typeface="Cambria Math" panose="02040503050406030204" pitchFamily="18" charset="0"/>
                            <a:ea typeface="宋体" panose="02010600030101010101" pitchFamily="2" charset="-122"/>
                          </a:rPr>
                        </m:ctrlPr>
                      </m:sSubPr>
                      <m:e>
                        <m:r>
                          <a:rPr lang="en-US" altLang="zh-CN" i="1" dirty="0">
                            <a:latin typeface="Cambria Math" panose="02040503050406030204" pitchFamily="18" charset="0"/>
                            <a:ea typeface="宋体" panose="02010600030101010101" pitchFamily="2" charset="-122"/>
                          </a:rPr>
                          <m:t>𝑏</m:t>
                        </m:r>
                      </m:e>
                      <m:sub>
                        <m:r>
                          <a:rPr lang="en-US" altLang="zh-CN" i="1" dirty="0">
                            <a:latin typeface="Cambria Math" panose="02040503050406030204" pitchFamily="18" charset="0"/>
                            <a:ea typeface="宋体" panose="02010600030101010101" pitchFamily="2" charset="-122"/>
                          </a:rPr>
                          <m:t>𝑘</m:t>
                        </m:r>
                        <m:r>
                          <a:rPr lang="en-US" altLang="zh-CN" i="1" dirty="0">
                            <a:latin typeface="Cambria Math" panose="02040503050406030204" pitchFamily="18" charset="0"/>
                            <a:ea typeface="宋体" panose="02010600030101010101" pitchFamily="2" charset="-122"/>
                          </a:rPr>
                          <m:t>−</m:t>
                        </m:r>
                        <m:r>
                          <a:rPr lang="en-US" altLang="zh-CN" b="0" i="1" dirty="0" smtClean="0">
                            <a:latin typeface="Cambria Math" panose="02040503050406030204" pitchFamily="18" charset="0"/>
                            <a:ea typeface="宋体" panose="02010600030101010101" pitchFamily="2" charset="-122"/>
                          </a:rPr>
                          <m:t>𝑖</m:t>
                        </m:r>
                      </m:sub>
                    </m:sSub>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1</m:t>
                    </m:r>
                  </m:oMath>
                </a14:m>
                <a:r>
                  <a:rPr lang="zh-CN" altLang="en-US" dirty="0">
                    <a:latin typeface="宋体" panose="02010600030101010101" pitchFamily="2" charset="-122"/>
                    <a:ea typeface="宋体" panose="02010600030101010101" pitchFamily="2" charset="-122"/>
                  </a:rPr>
                  <a:t>或者</a:t>
                </a:r>
                <a14:m>
                  <m:oMath xmlns:m="http://schemas.openxmlformats.org/officeDocument/2006/math">
                    <m:sSub>
                      <m:sSubPr>
                        <m:ctrlPr>
                          <a:rPr lang="en-US" altLang="zh-CN" i="1" dirty="0">
                            <a:latin typeface="Cambria Math" panose="02040503050406030204" pitchFamily="18" charset="0"/>
                            <a:ea typeface="宋体" panose="02010600030101010101" pitchFamily="2" charset="-122"/>
                          </a:rPr>
                        </m:ctrlPr>
                      </m:sSubPr>
                      <m:e>
                        <m:r>
                          <a:rPr lang="en-US" altLang="zh-CN" i="1" dirty="0">
                            <a:latin typeface="Cambria Math" panose="02040503050406030204" pitchFamily="18" charset="0"/>
                            <a:ea typeface="宋体" panose="02010600030101010101" pitchFamily="2" charset="-122"/>
                          </a:rPr>
                          <m:t>𝑏</m:t>
                        </m:r>
                      </m:e>
                      <m:sub>
                        <m:r>
                          <a:rPr lang="en-US" altLang="zh-CN" i="1" dirty="0">
                            <a:latin typeface="Cambria Math" panose="02040503050406030204" pitchFamily="18" charset="0"/>
                            <a:ea typeface="宋体" panose="02010600030101010101" pitchFamily="2" charset="-122"/>
                          </a:rPr>
                          <m:t>𝑘</m:t>
                        </m:r>
                        <m:r>
                          <a:rPr lang="en-US" altLang="zh-CN" i="1" dirty="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𝑖</m:t>
                        </m:r>
                      </m:sub>
                    </m:sSub>
                    <m:r>
                      <a:rPr lang="en-US" altLang="zh-CN" b="0" i="1" dirty="0" smtClean="0">
                        <a:latin typeface="Cambria Math" panose="02040503050406030204" pitchFamily="18" charset="0"/>
                        <a:ea typeface="宋体" panose="02010600030101010101" pitchFamily="2" charset="-122"/>
                      </a:rPr>
                      <m:t>=</m:t>
                    </m:r>
                    <m:r>
                      <a:rPr lang="en-US" altLang="zh-CN" b="0" i="1" dirty="0" smtClean="0">
                        <a:latin typeface="Cambria Math" panose="02040503050406030204" pitchFamily="18" charset="0"/>
                        <a:ea typeface="宋体" panose="02010600030101010101" pitchFamily="2" charset="-122"/>
                      </a:rPr>
                      <m:t>0</m:t>
                    </m:r>
                  </m:oMath>
                </a14:m>
                <a:endParaRPr lang="en-US" altLang="zh-CN" dirty="0">
                  <a:latin typeface="宋体" panose="02010600030101010101" pitchFamily="2" charset="-122"/>
                  <a:ea typeface="宋体" panose="02010600030101010101" pitchFamily="2" charset="-122"/>
                </a:endParaRPr>
              </a:p>
            </p:txBody>
          </p:sp>
        </mc:Choice>
        <mc:Fallback>
          <p:sp>
            <p:nvSpPr>
              <p:cNvPr id="57347" name="Rectangle 2"/>
              <p:cNvSpPr>
                <a:spLocks noRot="1" noChangeAspect="1" noMove="1" noResize="1" noEditPoints="1" noAdjustHandles="1" noChangeArrowheads="1" noChangeShapeType="1" noTextEdit="1"/>
              </p:cNvSpPr>
              <p:nvPr>
                <p:ph type="subTitle" idx="4294967295"/>
              </p:nvPr>
            </p:nvSpPr>
            <p:spPr>
              <a:xfrm>
                <a:off x="353568" y="1574801"/>
                <a:ext cx="8790432" cy="4587874"/>
              </a:xfrm>
              <a:blipFill rotWithShape="1">
                <a:blip r:embed="rId1"/>
                <a:stretch>
                  <a:fillRect l="-6" r="7"/>
                </a:stretch>
              </a:blipFill>
            </p:spPr>
            <p:txBody>
              <a:bodyPr/>
              <a:lstStyle/>
              <a:p>
                <a:r>
                  <a:rPr lang="zh-CN" altLang="en-US">
                    <a:noFill/>
                  </a:rPr>
                  <a:t> </a:t>
                </a:r>
              </a:p>
            </p:txBody>
          </p:sp>
        </mc:Fallback>
      </mc:AlternateContent>
      <p:sp>
        <p:nvSpPr>
          <p:cNvPr id="33797" name="Rectangle 4"/>
          <p:cNvSpPr>
            <a:spLocks noGrp="1" noChangeArrowheads="1"/>
          </p:cNvSpPr>
          <p:nvPr>
            <p:ph type="ctrTitle" idx="4294967295"/>
          </p:nvPr>
        </p:nvSpPr>
        <p:spPr>
          <a:xfrm>
            <a:off x="557022" y="322453"/>
            <a:ext cx="5900928" cy="745744"/>
          </a:xfrm>
        </p:spPr>
        <p:txBody>
          <a:bodyPr>
            <a:noAutofit/>
          </a:bodyPr>
          <a:lstStyle/>
          <a:p>
            <a:pPr eaLnBrk="1" hangingPunct="1"/>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算法模幂运算</a:t>
            </a:r>
            <a:endParaRPr lang="zh-CN" altLang="en-US" dirty="0">
              <a:solidFill>
                <a:srgbClr val="FF0000"/>
              </a:solidFill>
              <a:latin typeface="宋体" panose="02010600030101010101" pitchFamily="2" charset="-122"/>
              <a:ea typeface="宋体" panose="02010600030101010101" pitchFamily="2" charset="-122"/>
            </a:endParaRPr>
          </a:p>
        </p:txBody>
      </p:sp>
      <p:graphicFrame>
        <p:nvGraphicFramePr>
          <p:cNvPr id="57348" name="Object 3"/>
          <p:cNvGraphicFramePr>
            <a:graphicFrameLocks noChangeAspect="1"/>
          </p:cNvGraphicFramePr>
          <p:nvPr/>
        </p:nvGraphicFramePr>
        <p:xfrm>
          <a:off x="2260110" y="4737784"/>
          <a:ext cx="4623780" cy="1044797"/>
        </p:xfrm>
        <a:graphic>
          <a:graphicData uri="http://schemas.openxmlformats.org/presentationml/2006/ole">
            <mc:AlternateContent xmlns:mc="http://schemas.openxmlformats.org/markup-compatibility/2006">
              <mc:Choice xmlns:v="urn:schemas-microsoft-com:vml" Requires="v">
                <p:oleObj spid="_x0000_s0" name="Equation" r:id="rId2" imgW="2527300" imgH="571500" progId="Equation.DSMT4">
                  <p:embed/>
                </p:oleObj>
              </mc:Choice>
              <mc:Fallback>
                <p:oleObj name="Equation" r:id="rId2" imgW="2527300" imgH="5715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110" y="4737784"/>
                        <a:ext cx="4623780" cy="1044797"/>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6609425-A744-4611-8696-AA48E3D0E177}" type="slidenum">
              <a:rPr lang="zh-CN" altLang="en-US" sz="1050"/>
            </a:fld>
            <a:endParaRPr lang="en-US" altLang="zh-CN" sz="1050"/>
          </a:p>
        </p:txBody>
      </p:sp>
      <mc:AlternateContent xmlns:mc="http://schemas.openxmlformats.org/markup-compatibility/2006">
        <mc:Choice xmlns:a14="http://schemas.microsoft.com/office/drawing/2010/main" Requires="a14">
          <p:sp>
            <p:nvSpPr>
              <p:cNvPr id="34819" name="Rectangle 2"/>
              <p:cNvSpPr>
                <a:spLocks noGrp="1" noChangeArrowheads="1"/>
              </p:cNvSpPr>
              <p:nvPr>
                <p:ph type="subTitle" idx="4294967295"/>
              </p:nvPr>
            </p:nvSpPr>
            <p:spPr>
              <a:xfrm>
                <a:off x="524256" y="1731328"/>
                <a:ext cx="8095488" cy="3921125"/>
              </a:xfrm>
            </p:spPr>
            <p:txBody>
              <a:bodyPr/>
              <a:lstStyle/>
              <a:p>
                <a:pPr marL="215265" indent="-5080">
                  <a:defRPr/>
                </a:pPr>
                <a:r>
                  <a:rPr lang="zh-CN" altLang="en-US" b="1" dirty="0">
                    <a:latin typeface="宋体" panose="02010600030101010101" pitchFamily="2" charset="-122"/>
                    <a:ea typeface="宋体" panose="02010600030101010101" pitchFamily="2" charset="-122"/>
                  </a:rPr>
                  <a:t>例</a:t>
                </a:r>
                <a:r>
                  <a:rPr lang="zh-CN" altLang="en-US" dirty="0">
                    <a:latin typeface="宋体" panose="02010600030101010101" pitchFamily="2" charset="-122"/>
                    <a:ea typeface="宋体" panose="02010600030101010101" pitchFamily="2" charset="-122"/>
                  </a:rPr>
                  <a:t>：求</a:t>
                </a:r>
                <a14:m>
                  <m:oMath xmlns:m="http://schemas.openxmlformats.org/officeDocument/2006/math">
                    <m:r>
                      <a:rPr lang="en-US" altLang="zh-CN" i="1" dirty="0" smtClean="0">
                        <a:latin typeface="Cambria Math" panose="02040503050406030204" pitchFamily="18" charset="0"/>
                      </a:rPr>
                      <m:t>𝑎</m:t>
                    </m:r>
                    <m:r>
                      <a:rPr lang="en-US" altLang="zh-CN" i="1" baseline="30000" dirty="0">
                        <a:latin typeface="Cambria Math" panose="02040503050406030204" pitchFamily="18" charset="0"/>
                      </a:rPr>
                      <m:t>19</m:t>
                    </m:r>
                  </m:oMath>
                </a14:m>
                <a:endParaRPr lang="en-US" altLang="zh-CN" baseline="30000" dirty="0"/>
              </a:p>
              <a:p>
                <a:pPr marL="668020" lvl="1" indent="0">
                  <a:buNone/>
                  <a:defRPr/>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19</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1</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2</m:t>
                      </m:r>
                      <m:r>
                        <a:rPr lang="en-US" altLang="zh-CN" sz="2800" i="1" baseline="30000" dirty="0">
                          <a:latin typeface="Cambria Math" panose="02040503050406030204" pitchFamily="18" charset="0"/>
                        </a:rPr>
                        <m:t>4</m:t>
                      </m:r>
                      <m:r>
                        <a:rPr lang="en-US" altLang="zh-CN" sz="2800" i="1" dirty="0">
                          <a:latin typeface="Cambria Math" panose="02040503050406030204" pitchFamily="18" charset="0"/>
                        </a:rPr>
                        <m:t>+</m:t>
                      </m:r>
                      <m:r>
                        <a:rPr lang="en-US" altLang="zh-CN" sz="2800" i="1" dirty="0">
                          <a:latin typeface="Cambria Math" panose="02040503050406030204" pitchFamily="18" charset="0"/>
                        </a:rPr>
                        <m:t>0</m:t>
                      </m:r>
                      <m:r>
                        <a:rPr lang="en-US" altLang="zh-CN" sz="2800" i="1" dirty="0">
                          <a:latin typeface="Cambria Math" panose="02040503050406030204" pitchFamily="18" charset="0"/>
                        </a:rPr>
                        <m:t>×</m:t>
                      </m:r>
                      <m:r>
                        <a:rPr lang="en-US" altLang="zh-CN" sz="2800" i="1" dirty="0">
                          <a:latin typeface="Cambria Math" panose="02040503050406030204" pitchFamily="18" charset="0"/>
                        </a:rPr>
                        <m:t>2</m:t>
                      </m:r>
                      <m:r>
                        <a:rPr lang="en-US" altLang="zh-CN" sz="2800" i="1" baseline="30000" dirty="0">
                          <a:latin typeface="Cambria Math" panose="02040503050406030204" pitchFamily="18" charset="0"/>
                        </a:rPr>
                        <m:t>3</m:t>
                      </m:r>
                      <m:r>
                        <a:rPr lang="en-US" altLang="zh-CN" sz="2800" i="1" dirty="0">
                          <a:latin typeface="Cambria Math" panose="02040503050406030204" pitchFamily="18" charset="0"/>
                        </a:rPr>
                        <m:t>+</m:t>
                      </m:r>
                      <m:r>
                        <a:rPr lang="en-US" altLang="zh-CN" sz="2800" i="1" dirty="0">
                          <a:latin typeface="Cambria Math" panose="02040503050406030204" pitchFamily="18" charset="0"/>
                        </a:rPr>
                        <m:t>0</m:t>
                      </m:r>
                      <m:r>
                        <a:rPr lang="en-US" altLang="zh-CN" sz="2800" i="1" dirty="0">
                          <a:latin typeface="Cambria Math" panose="02040503050406030204" pitchFamily="18" charset="0"/>
                        </a:rPr>
                        <m:t>×</m:t>
                      </m:r>
                      <m:r>
                        <a:rPr lang="en-US" altLang="zh-CN" sz="2800" i="1" dirty="0">
                          <a:latin typeface="Cambria Math" panose="02040503050406030204" pitchFamily="18" charset="0"/>
                        </a:rPr>
                        <m:t>2</m:t>
                      </m:r>
                      <m:r>
                        <a:rPr lang="en-US" altLang="zh-CN" sz="2800" i="1" baseline="30000" dirty="0">
                          <a:latin typeface="Cambria Math" panose="02040503050406030204" pitchFamily="18" charset="0"/>
                        </a:rPr>
                        <m:t>2</m:t>
                      </m:r>
                      <m:r>
                        <a:rPr lang="en-US" altLang="zh-CN" sz="2800" i="1" dirty="0">
                          <a:latin typeface="Cambria Math" panose="02040503050406030204" pitchFamily="18" charset="0"/>
                        </a:rPr>
                        <m:t>+</m:t>
                      </m:r>
                      <m:r>
                        <a:rPr lang="en-US" altLang="zh-CN" sz="2800" i="1" dirty="0">
                          <a:latin typeface="Cambria Math" panose="02040503050406030204" pitchFamily="18" charset="0"/>
                        </a:rPr>
                        <m:t>1</m:t>
                      </m:r>
                      <m:r>
                        <a:rPr lang="en-US" altLang="zh-CN" sz="2800" i="1" dirty="0">
                          <a:latin typeface="Cambria Math" panose="02040503050406030204" pitchFamily="18" charset="0"/>
                        </a:rPr>
                        <m:t>×</m:t>
                      </m:r>
                      <m:r>
                        <a:rPr lang="en-US" altLang="zh-CN" sz="2800" i="1" dirty="0">
                          <a:latin typeface="Cambria Math" panose="02040503050406030204" pitchFamily="18" charset="0"/>
                        </a:rPr>
                        <m:t>2</m:t>
                      </m:r>
                      <m:r>
                        <a:rPr lang="en-US" altLang="zh-CN" sz="2800" i="1" baseline="30000" dirty="0">
                          <a:latin typeface="Cambria Math" panose="02040503050406030204" pitchFamily="18" charset="0"/>
                        </a:rPr>
                        <m:t>1</m:t>
                      </m:r>
                      <m:r>
                        <a:rPr lang="en-US" altLang="zh-CN" sz="2800" i="1" dirty="0">
                          <a:latin typeface="Cambria Math" panose="02040503050406030204" pitchFamily="18" charset="0"/>
                        </a:rPr>
                        <m:t>+</m:t>
                      </m:r>
                      <m:r>
                        <a:rPr lang="en-US" altLang="zh-CN" sz="2800" i="1" dirty="0">
                          <a:latin typeface="Cambria Math" panose="02040503050406030204" pitchFamily="18" charset="0"/>
                        </a:rPr>
                        <m:t>1</m:t>
                      </m:r>
                      <m:r>
                        <a:rPr lang="en-US" altLang="zh-CN" sz="2800" i="1" dirty="0">
                          <a:latin typeface="Cambria Math" panose="02040503050406030204" pitchFamily="18" charset="0"/>
                        </a:rPr>
                        <m:t>×</m:t>
                      </m:r>
                      <m:r>
                        <a:rPr lang="en-US" altLang="zh-CN" sz="2800" i="1" dirty="0">
                          <a:latin typeface="Cambria Math" panose="02040503050406030204" pitchFamily="18" charset="0"/>
                        </a:rPr>
                        <m:t>2</m:t>
                      </m:r>
                      <m:r>
                        <a:rPr lang="en-US" altLang="zh-CN" sz="2800" i="1" baseline="30000" dirty="0">
                          <a:latin typeface="Cambria Math" panose="02040503050406030204" pitchFamily="18" charset="0"/>
                        </a:rPr>
                        <m:t>0</m:t>
                      </m:r>
                    </m:oMath>
                  </m:oMathPara>
                </a14:m>
                <a:endParaRPr lang="en-US" altLang="zh-CN" sz="2800" baseline="30000" dirty="0"/>
              </a:p>
              <a:p>
                <a:pPr marL="668020" lvl="1" indent="0">
                  <a:buNone/>
                  <a:defRPr/>
                </a:pPr>
                <a:r>
                  <a:rPr lang="zh-CN" altLang="en-US" sz="2800" dirty="0">
                    <a:latin typeface="宋体" panose="02010600030101010101" pitchFamily="2" charset="-122"/>
                    <a:ea typeface="宋体" panose="02010600030101010101" pitchFamily="2" charset="-122"/>
                  </a:rPr>
                  <a:t>所以</a:t>
                </a:r>
                <a:endParaRPr lang="zh-CN" altLang="en-US" sz="2800" dirty="0">
                  <a:latin typeface="宋体" panose="02010600030101010101" pitchFamily="2" charset="-122"/>
                  <a:ea typeface="宋体" panose="02010600030101010101" pitchFamily="2" charset="-122"/>
                </a:endParaRPr>
              </a:p>
              <a:p>
                <a:pPr marL="668020" lvl="1" indent="0" algn="ctr">
                  <a:buNone/>
                  <a:defRPr/>
                </a:pPr>
                <a14:m>
                  <m:oMath xmlns:m="http://schemas.openxmlformats.org/officeDocument/2006/math">
                    <m:r>
                      <a:rPr lang="en-US" altLang="zh-CN" sz="2800" i="1" dirty="0" smtClean="0">
                        <a:latin typeface="Cambria Math" panose="02040503050406030204" pitchFamily="18" charset="0"/>
                      </a:rPr>
                      <m:t>𝑎</m:t>
                    </m:r>
                    <m:r>
                      <a:rPr lang="en-US" altLang="zh-CN" sz="2800" i="1" baseline="30000" dirty="0">
                        <a:latin typeface="Cambria Math" panose="02040503050406030204" pitchFamily="18" charset="0"/>
                      </a:rPr>
                      <m:t>19</m:t>
                    </m:r>
                    <m:r>
                      <a:rPr lang="en-US" altLang="zh-CN" sz="2800" i="1" dirty="0">
                        <a:latin typeface="Cambria Math" panose="02040503050406030204" pitchFamily="18" charset="0"/>
                      </a:rPr>
                      <m:t>=</m:t>
                    </m:r>
                    <m:d>
                      <m:dPr>
                        <m:ctrlPr>
                          <a:rPr lang="en-US" altLang="zh-CN" sz="2800" i="1" dirty="0">
                            <a:latin typeface="Cambria Math" panose="02040503050406030204" pitchFamily="18" charset="0"/>
                          </a:rPr>
                        </m:ctrlPr>
                      </m:dPr>
                      <m:e>
                        <m:d>
                          <m:dPr>
                            <m:ctrlPr>
                              <a:rPr lang="en-US" altLang="zh-CN" sz="2800" i="1" dirty="0">
                                <a:latin typeface="Cambria Math" panose="02040503050406030204" pitchFamily="18" charset="0"/>
                              </a:rPr>
                            </m:ctrlPr>
                          </m:dPr>
                          <m:e>
                            <m:d>
                              <m:dPr>
                                <m:ctrlPr>
                                  <a:rPr lang="en-US" altLang="zh-CN" sz="2800" i="1" dirty="0">
                                    <a:latin typeface="Cambria Math" panose="02040503050406030204" pitchFamily="18" charset="0"/>
                                  </a:rPr>
                                </m:ctrlPr>
                              </m:dPr>
                              <m:e>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𝑎</m:t>
                                    </m:r>
                                    <m:r>
                                      <a:rPr lang="en-US" altLang="zh-CN" sz="2800" i="1" baseline="30000" dirty="0">
                                        <a:latin typeface="Cambria Math" panose="02040503050406030204" pitchFamily="18" charset="0"/>
                                      </a:rPr>
                                      <m:t>1</m:t>
                                    </m:r>
                                  </m:e>
                                </m:d>
                                <m:r>
                                  <a:rPr lang="en-US" altLang="zh-CN" sz="2800" i="1" baseline="30000" dirty="0">
                                    <a:latin typeface="Cambria Math" panose="02040503050406030204" pitchFamily="18" charset="0"/>
                                  </a:rPr>
                                  <m:t>2</m:t>
                                </m:r>
                                <m:r>
                                  <a:rPr lang="en-US" altLang="zh-CN" sz="2800" i="1" dirty="0">
                                    <a:latin typeface="Cambria Math" panose="02040503050406030204" pitchFamily="18" charset="0"/>
                                  </a:rPr>
                                  <m:t>𝑎</m:t>
                                </m:r>
                                <m:r>
                                  <a:rPr lang="en-US" altLang="zh-CN" sz="2800" i="1" baseline="30000" dirty="0">
                                    <a:latin typeface="Cambria Math" panose="02040503050406030204" pitchFamily="18" charset="0"/>
                                  </a:rPr>
                                  <m:t>0</m:t>
                                </m:r>
                              </m:e>
                            </m:d>
                            <m:r>
                              <a:rPr lang="en-US" altLang="zh-CN" sz="2800" i="1" baseline="30000" dirty="0">
                                <a:latin typeface="Cambria Math" panose="02040503050406030204" pitchFamily="18" charset="0"/>
                              </a:rPr>
                              <m:t>2</m:t>
                            </m:r>
                            <m:r>
                              <a:rPr lang="en-US" altLang="zh-CN" sz="2800" i="1" dirty="0">
                                <a:latin typeface="Cambria Math" panose="02040503050406030204" pitchFamily="18" charset="0"/>
                              </a:rPr>
                              <m:t>𝑎</m:t>
                            </m:r>
                            <m:r>
                              <a:rPr lang="en-US" altLang="zh-CN" sz="2800" i="1" baseline="30000" dirty="0">
                                <a:latin typeface="Cambria Math" panose="02040503050406030204" pitchFamily="18" charset="0"/>
                              </a:rPr>
                              <m:t>0</m:t>
                            </m:r>
                          </m:e>
                        </m:d>
                        <m:r>
                          <a:rPr lang="en-US" altLang="zh-CN" sz="2800" i="1" baseline="30000" dirty="0">
                            <a:latin typeface="Cambria Math" panose="02040503050406030204" pitchFamily="18" charset="0"/>
                          </a:rPr>
                          <m:t>2</m:t>
                        </m:r>
                        <m:r>
                          <a:rPr lang="en-US" altLang="zh-CN" sz="2800" i="1" dirty="0">
                            <a:latin typeface="Cambria Math" panose="02040503050406030204" pitchFamily="18" charset="0"/>
                          </a:rPr>
                          <m:t>𝑎</m:t>
                        </m:r>
                        <m:r>
                          <a:rPr lang="en-US" altLang="zh-CN" sz="2800" i="1" baseline="30000" dirty="0">
                            <a:latin typeface="Cambria Math" panose="02040503050406030204" pitchFamily="18" charset="0"/>
                          </a:rPr>
                          <m:t>1</m:t>
                        </m:r>
                      </m:e>
                    </m:d>
                    <m:r>
                      <a:rPr lang="en-US" altLang="zh-CN" sz="2800" i="1" baseline="30000" dirty="0">
                        <a:latin typeface="Cambria Math" panose="02040503050406030204" pitchFamily="18" charset="0"/>
                      </a:rPr>
                      <m:t>2</m:t>
                    </m:r>
                    <m:r>
                      <a:rPr lang="en-US" altLang="zh-CN" sz="2800" i="1" dirty="0">
                        <a:latin typeface="Cambria Math" panose="02040503050406030204" pitchFamily="18" charset="0"/>
                      </a:rPr>
                      <m:t>𝑎</m:t>
                    </m:r>
                    <m:r>
                      <a:rPr lang="en-US" altLang="zh-CN" sz="2800" i="1" baseline="30000" dirty="0" smtClean="0">
                        <a:latin typeface="Cambria Math" panose="02040503050406030204" pitchFamily="18" charset="0"/>
                      </a:rPr>
                      <m:t>1</m:t>
                    </m:r>
                  </m:oMath>
                </a14:m>
                <a:r>
                  <a:rPr lang="en-US" altLang="zh-CN" sz="2800" baseline="30000" dirty="0"/>
                  <a:t>  </a:t>
                </a:r>
                <a:endParaRPr lang="en-US" altLang="zh-CN" sz="2800" baseline="30000" dirty="0"/>
              </a:p>
              <a:p>
                <a:pPr marL="210820" indent="0">
                  <a:buNone/>
                  <a:defRPr/>
                </a:pPr>
                <a:endParaRPr lang="en-US" altLang="zh-CN" dirty="0"/>
              </a:p>
            </p:txBody>
          </p:sp>
        </mc:Choice>
        <mc:Fallback>
          <p:sp>
            <p:nvSpPr>
              <p:cNvPr id="34819" name="Rectangle 2"/>
              <p:cNvSpPr>
                <a:spLocks noRot="1" noChangeAspect="1" noMove="1" noResize="1" noEditPoints="1" noAdjustHandles="1" noChangeArrowheads="1" noChangeShapeType="1" noTextEdit="1"/>
              </p:cNvSpPr>
              <p:nvPr>
                <p:ph type="subTitle" idx="4294967295"/>
              </p:nvPr>
            </p:nvSpPr>
            <p:spPr>
              <a:xfrm>
                <a:off x="524256" y="1731328"/>
                <a:ext cx="8095488" cy="3921125"/>
              </a:xfrm>
              <a:blipFill rotWithShape="1">
                <a:blip r:embed="rId1"/>
                <a:stretch>
                  <a:fillRect l="-5" t="-1887" r="-2954" b="8"/>
                </a:stretch>
              </a:blipFill>
            </p:spPr>
            <p:txBody>
              <a:bodyPr/>
              <a:lstStyle/>
              <a:p>
                <a:r>
                  <a:rPr lang="zh-CN" altLang="en-US">
                    <a:noFill/>
                  </a:rPr>
                  <a:t> </a:t>
                </a:r>
              </a:p>
            </p:txBody>
          </p:sp>
        </mc:Fallback>
      </mc:AlternateContent>
      <p:sp>
        <p:nvSpPr>
          <p:cNvPr id="34820" name="Rectangle 3"/>
          <p:cNvSpPr>
            <a:spLocks noGrp="1" noChangeArrowheads="1"/>
          </p:cNvSpPr>
          <p:nvPr>
            <p:ph type="ctrTitle" idx="4294967295"/>
          </p:nvPr>
        </p:nvSpPr>
        <p:spPr>
          <a:xfrm>
            <a:off x="707136" y="381126"/>
            <a:ext cx="6035040" cy="824421"/>
          </a:xfrm>
        </p:spPr>
        <p:txBody>
          <a:bodyPr>
            <a:noAutofit/>
          </a:bodyPr>
          <a:lstStyle/>
          <a:p>
            <a:pPr eaLnBrk="1" hangingPunct="1">
              <a:defRPr/>
            </a:pPr>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59664" y="136524"/>
            <a:ext cx="6045041" cy="958215"/>
          </a:xfrm>
        </p:spPr>
        <p:txBody>
          <a:bodyPr>
            <a:noAutofit/>
          </a:bodyPr>
          <a:lstStyle/>
          <a:p>
            <a:pPr eaLnBrk="1" hangingPunct="1"/>
            <a:r>
              <a:rPr lang="zh-CN" altLang="en-US" dirty="0">
                <a:solidFill>
                  <a:srgbClr val="FF0000"/>
                </a:solidFill>
                <a:latin typeface="宋体" panose="02010600030101010101" pitchFamily="2" charset="-122"/>
                <a:ea typeface="宋体" panose="02010600030101010101" pitchFamily="2" charset="-122"/>
              </a:rPr>
              <a:t>平方乘算法 </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64515" name="Rectangle 3"/>
              <p:cNvSpPr>
                <a:spLocks noGrp="1" noChangeArrowheads="1"/>
              </p:cNvSpPr>
              <p:nvPr>
                <p:ph idx="1"/>
              </p:nvPr>
            </p:nvSpPr>
            <p:spPr>
              <a:xfrm>
                <a:off x="359664" y="1094739"/>
                <a:ext cx="8424672" cy="5159757"/>
              </a:xfrm>
            </p:spPr>
            <p:txBody>
              <a:bodyPr>
                <a:noAutofit/>
              </a:bodyPr>
              <a:lstStyle/>
              <a:p>
                <a:pPr marL="0" indent="0" algn="just" eaLnBrk="1" hangingPunct="1">
                  <a:lnSpc>
                    <a:spcPct val="90000"/>
                  </a:lnSpc>
                  <a:buNone/>
                </a:pPr>
                <a:r>
                  <a:rPr lang="en-US" altLang="zh-CN" sz="2400" dirty="0">
                    <a:latin typeface="Times New Roman" panose="02020603050405020304" pitchFamily="18" charset="0"/>
                  </a:rPr>
                  <a:t>/***</a:t>
                </a:r>
                <a:r>
                  <a:rPr lang="zh-CN" altLang="en-US" sz="2400" dirty="0">
                    <a:latin typeface="宋体" panose="02010600030101010101" pitchFamily="2" charset="-122"/>
                    <a:ea typeface="宋体" panose="02010600030101010101" pitchFamily="2" charset="-122"/>
                  </a:rPr>
                  <a:t>令 </a:t>
                </a:r>
                <a:r>
                  <a:rPr lang="en-US" altLang="zh-CN" sz="2400" dirty="0">
                    <a:latin typeface="Times New Roman" panose="02020603050405020304" pitchFamily="18" charset="0"/>
                  </a:rPr>
                  <a:t>m=b</a:t>
                </a:r>
                <a:r>
                  <a:rPr lang="en-US" altLang="zh-CN" sz="2400" baseline="-25000" dirty="0">
                    <a:latin typeface="Times New Roman" panose="02020603050405020304" pitchFamily="18" charset="0"/>
                  </a:rPr>
                  <a:t>k</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a:t>
                </a:r>
                <a:r>
                  <a:rPr lang="en-US" altLang="zh-CN" sz="2400" dirty="0">
                    <a:latin typeface="Times New Roman" panose="02020603050405020304" pitchFamily="18" charset="0"/>
                  </a:rPr>
                  <a:t>+b</a:t>
                </a:r>
                <a:r>
                  <a:rPr lang="en-US" altLang="zh-CN" sz="2400" baseline="-25000" dirty="0">
                    <a:latin typeface="Times New Roman" panose="02020603050405020304" pitchFamily="18" charset="0"/>
                  </a:rPr>
                  <a:t>k-1</a:t>
                </a:r>
                <a:r>
                  <a:rPr lang="en-US" altLang="zh-CN" sz="2400" dirty="0">
                    <a:latin typeface="Times New Roman" panose="02020603050405020304" pitchFamily="18" charset="0"/>
                  </a:rPr>
                  <a:t>2</a:t>
                </a:r>
                <a:r>
                  <a:rPr lang="en-US" altLang="zh-CN" sz="2400" baseline="30000" dirty="0">
                    <a:latin typeface="Times New Roman" panose="02020603050405020304" pitchFamily="18" charset="0"/>
                  </a:rPr>
                  <a:t>k-1</a:t>
                </a:r>
                <a:r>
                  <a:rPr lang="en-US" altLang="zh-CN" sz="2400" dirty="0">
                    <a:latin typeface="Times New Roman" panose="02020603050405020304" pitchFamily="18" charset="0"/>
                  </a:rPr>
                  <a:t>+…+b</a:t>
                </a:r>
                <a:r>
                  <a:rPr lang="en-US" altLang="zh-CN" sz="2400" baseline="-25000" dirty="0">
                    <a:latin typeface="Times New Roman" panose="02020603050405020304" pitchFamily="18" charset="0"/>
                  </a:rPr>
                  <a:t>1</a:t>
                </a:r>
                <a:r>
                  <a:rPr lang="en-US" altLang="zh-CN" sz="2400" dirty="0">
                    <a:latin typeface="Times New Roman" panose="02020603050405020304" pitchFamily="18" charset="0"/>
                  </a:rPr>
                  <a:t>2+b</a:t>
                </a:r>
                <a:r>
                  <a:rPr lang="en-US" altLang="zh-CN" sz="2400" baseline="-25000" dirty="0">
                    <a:latin typeface="Times New Roman" panose="02020603050405020304" pitchFamily="18" charset="0"/>
                  </a:rPr>
                  <a:t>0</a:t>
                </a:r>
                <a:r>
                  <a:rPr lang="zh-CN" altLang="en-US" sz="2400" dirty="0">
                    <a:latin typeface="Times New Roman" panose="02020603050405020304" pitchFamily="18" charset="0"/>
                  </a:rPr>
                  <a:t>，</a:t>
                </a:r>
                <a:r>
                  <a:rPr lang="zh-CN" altLang="en-US" sz="2400" dirty="0">
                    <a:latin typeface="宋体" panose="02010600030101010101" pitchFamily="2" charset="-122"/>
                    <a:ea typeface="宋体" panose="02010600030101010101" pitchFamily="2" charset="-122"/>
                  </a:rPr>
                  <a:t>求</a:t>
                </a:r>
                <a:r>
                  <a:rPr lang="en-US" altLang="zh-CN" sz="2400" dirty="0">
                    <a:latin typeface="Times New Roman" panose="02020603050405020304" pitchFamily="18" charset="0"/>
                  </a:rPr>
                  <a:t>a</a:t>
                </a:r>
                <a:r>
                  <a:rPr lang="en-US" altLang="zh-CN" sz="2400" baseline="30000" dirty="0">
                    <a:latin typeface="Times New Roman" panose="02020603050405020304" pitchFamily="18" charset="0"/>
                  </a:rPr>
                  <a:t>m</a:t>
                </a:r>
                <a:r>
                  <a:rPr lang="en-US" altLang="zh-CN" sz="2400" dirty="0">
                    <a:latin typeface="Times New Roman" panose="02020603050405020304" pitchFamily="18" charset="0"/>
                  </a:rPr>
                  <a:t>=? ***/</a:t>
                </a:r>
                <a:endParaRPr lang="en-US" altLang="zh-CN" sz="2400" baseline="30000" dirty="0">
                  <a:latin typeface="Times New Roman" panose="02020603050405020304" pitchFamily="18" charset="0"/>
                </a:endParaRPr>
              </a:p>
              <a:p>
                <a:pPr marL="0" indent="0" algn="just" eaLnBrk="1" hangingPunct="1">
                  <a:lnSpc>
                    <a:spcPct val="90000"/>
                  </a:lnSpc>
                  <a:buNone/>
                </a:pPr>
                <a:r>
                  <a:rPr lang="en-US" altLang="zh-CN" sz="2400" dirty="0">
                    <a:latin typeface="Times New Roman" panose="02020603050405020304" pitchFamily="18" charset="0"/>
                  </a:rPr>
                  <a:t>d=1;</a:t>
                </a:r>
                <a:endParaRPr lang="en-US" altLang="zh-CN" sz="2400" dirty="0">
                  <a:latin typeface="Times New Roman" panose="02020603050405020304" pitchFamily="18" charset="0"/>
                </a:endParaRPr>
              </a:p>
              <a:p>
                <a:pPr marL="0" indent="0" algn="just" eaLnBrk="1" hangingPunct="1">
                  <a:lnSpc>
                    <a:spcPct val="90000"/>
                  </a:lnSpc>
                  <a:buNone/>
                </a:pPr>
                <a:r>
                  <a:rPr lang="en-US" altLang="zh-CN" sz="2400" dirty="0">
                    <a:latin typeface="Times New Roman" panose="02020603050405020304" pitchFamily="18" charset="0"/>
                  </a:rPr>
                  <a:t>for </a:t>
                </a:r>
                <a:r>
                  <a:rPr lang="en-US" altLang="zh-CN" sz="2400" dirty="0" err="1">
                    <a:latin typeface="Times New Roman" panose="02020603050405020304" pitchFamily="18" charset="0"/>
                  </a:rPr>
                  <a:t>i</a:t>
                </a:r>
                <a:r>
                  <a:rPr lang="en-US" altLang="zh-CN" sz="2400" dirty="0">
                    <a:latin typeface="Times New Roman" panose="02020603050405020304" pitchFamily="18" charset="0"/>
                  </a:rPr>
                  <a:t>=k down to 0  {</a:t>
                </a:r>
                <a:endParaRPr lang="en-US" altLang="zh-CN" sz="2400" dirty="0">
                  <a:latin typeface="Times New Roman" panose="02020603050405020304" pitchFamily="18" charset="0"/>
                </a:endParaRPr>
              </a:p>
              <a:p>
                <a:pPr marL="0" indent="0" algn="just" eaLnBrk="1" hangingPunct="1">
                  <a:lnSpc>
                    <a:spcPct val="90000"/>
                  </a:lnSpc>
                  <a:buNone/>
                </a:pPr>
                <a:r>
                  <a:rPr lang="en-US" altLang="zh-CN" sz="2400" dirty="0">
                    <a:latin typeface="Times New Roman" panose="02020603050405020304" pitchFamily="18" charset="0"/>
                  </a:rPr>
                  <a:t>       d ≡(</a:t>
                </a:r>
                <a:r>
                  <a:rPr lang="en-US" altLang="zh-CN" sz="2400" dirty="0" err="1">
                    <a:latin typeface="Times New Roman" panose="02020603050405020304" pitchFamily="18" charset="0"/>
                  </a:rPr>
                  <a:t>d×d</a:t>
                </a:r>
                <a:r>
                  <a:rPr lang="en-US" altLang="zh-CN" sz="2400" dirty="0">
                    <a:latin typeface="Times New Roman" panose="02020603050405020304" pitchFamily="18" charset="0"/>
                  </a:rPr>
                  <a:t>) mod n;</a:t>
                </a:r>
                <a:endParaRPr lang="en-US" altLang="zh-CN" sz="2400" dirty="0">
                  <a:latin typeface="Times New Roman" panose="02020603050405020304" pitchFamily="18" charset="0"/>
                </a:endParaRPr>
              </a:p>
              <a:p>
                <a:pPr marL="0" indent="0" algn="just" eaLnBrk="1" hangingPunct="1">
                  <a:lnSpc>
                    <a:spcPct val="90000"/>
                  </a:lnSpc>
                  <a:buNone/>
                </a:pPr>
                <a:r>
                  <a:rPr lang="en-US" altLang="zh-CN" sz="2400" dirty="0">
                    <a:latin typeface="Times New Roman" panose="02020603050405020304" pitchFamily="18" charset="0"/>
                  </a:rPr>
                  <a:t>        if b</a:t>
                </a:r>
                <a:r>
                  <a:rPr lang="en-US" altLang="zh-CN" sz="2400" baseline="-25000" dirty="0">
                    <a:latin typeface="Times New Roman" panose="02020603050405020304" pitchFamily="18" charset="0"/>
                  </a:rPr>
                  <a:t>i</a:t>
                </a:r>
                <a:r>
                  <a:rPr lang="en-US" altLang="zh-CN" sz="2400" dirty="0">
                    <a:latin typeface="Times New Roman" panose="02020603050405020304" pitchFamily="18" charset="0"/>
                  </a:rPr>
                  <a:t>=1 then {</a:t>
                </a:r>
                <a:endParaRPr lang="en-US" altLang="zh-CN" sz="2400" dirty="0">
                  <a:latin typeface="Times New Roman" panose="02020603050405020304" pitchFamily="18" charset="0"/>
                </a:endParaRPr>
              </a:p>
              <a:p>
                <a:pPr marL="0" indent="0" algn="just" eaLnBrk="1" hangingPunct="1">
                  <a:lnSpc>
                    <a:spcPct val="90000"/>
                  </a:lnSpc>
                  <a:buNone/>
                </a:pPr>
                <a:r>
                  <a:rPr lang="en-US" altLang="zh-CN" sz="2400" dirty="0">
                    <a:latin typeface="Times New Roman" panose="02020603050405020304" pitchFamily="18" charset="0"/>
                  </a:rPr>
                  <a:t>                  d ≡(</a:t>
                </a:r>
                <a:r>
                  <a:rPr lang="en-US" altLang="zh-CN" sz="2400" dirty="0" err="1">
                    <a:latin typeface="Times New Roman" panose="02020603050405020304" pitchFamily="18" charset="0"/>
                  </a:rPr>
                  <a:t>d×a</a:t>
                </a:r>
                <a:r>
                  <a:rPr lang="en-US" altLang="zh-CN" sz="2400" dirty="0">
                    <a:latin typeface="Times New Roman" panose="02020603050405020304" pitchFamily="18" charset="0"/>
                  </a:rPr>
                  <a:t>) mod n </a:t>
                </a:r>
                <a:endParaRPr lang="en-US" altLang="zh-CN" sz="2400" dirty="0">
                  <a:latin typeface="Times New Roman" panose="02020603050405020304" pitchFamily="18" charset="0"/>
                </a:endParaRPr>
              </a:p>
              <a:p>
                <a:pPr marL="0" indent="0" algn="just" eaLnBrk="1" hangingPunct="1">
                  <a:lnSpc>
                    <a:spcPct val="90000"/>
                  </a:lnSpc>
                  <a:buNone/>
                </a:pPr>
                <a:r>
                  <a:rPr lang="en-US" altLang="zh-CN" sz="2400" dirty="0">
                    <a:latin typeface="Times New Roman" panose="02020603050405020304" pitchFamily="18" charset="0"/>
                  </a:rPr>
                  <a:t>        }</a:t>
                </a:r>
                <a:endParaRPr lang="en-US" altLang="zh-CN" sz="2400" dirty="0">
                  <a:latin typeface="Times New Roman" panose="02020603050405020304" pitchFamily="18" charset="0"/>
                </a:endParaRPr>
              </a:p>
              <a:p>
                <a:pPr marL="0" indent="0" algn="just" eaLnBrk="1" hangingPunct="1">
                  <a:lnSpc>
                    <a:spcPct val="90000"/>
                  </a:lnSpc>
                  <a:buNone/>
                </a:pPr>
                <a:r>
                  <a:rPr lang="en-US" altLang="zh-CN" sz="2400" dirty="0">
                    <a:latin typeface="Times New Roman" panose="02020603050405020304" pitchFamily="18" charset="0"/>
                  </a:rPr>
                  <a:t>}</a:t>
                </a:r>
                <a:endParaRPr lang="en-US" altLang="zh-CN" sz="2400" dirty="0">
                  <a:latin typeface="Times New Roman" panose="02020603050405020304" pitchFamily="18" charset="0"/>
                </a:endParaRPr>
              </a:p>
              <a:p>
                <a:pPr marL="0" indent="0" algn="just" eaLnBrk="1" hangingPunct="1">
                  <a:lnSpc>
                    <a:spcPct val="90000"/>
                  </a:lnSpc>
                  <a:buNone/>
                </a:pPr>
                <a:r>
                  <a:rPr lang="en-US" altLang="zh-CN" sz="2400" dirty="0">
                    <a:latin typeface="Times New Roman" panose="02020603050405020304" pitchFamily="18" charset="0"/>
                  </a:rPr>
                  <a:t>return d</a:t>
                </a:r>
                <a:endParaRPr lang="en-US" altLang="zh-CN" sz="2400" dirty="0">
                  <a:latin typeface="Times New Roman" panose="02020603050405020304" pitchFamily="18" charset="0"/>
                </a:endParaRPr>
              </a:p>
              <a:p>
                <a:pPr marL="0" indent="0" algn="just" eaLnBrk="1" hangingPunct="1">
                  <a:lnSpc>
                    <a:spcPct val="90000"/>
                  </a:lnSpc>
                  <a:buNone/>
                </a:pPr>
                <a:r>
                  <a:rPr lang="zh-CN" altLang="en-US" sz="2400" dirty="0">
                    <a:latin typeface="宋体" panose="02010600030101010101" pitchFamily="2" charset="-122"/>
                    <a:ea typeface="宋体" panose="02010600030101010101" pitchFamily="2" charset="-122"/>
                  </a:rPr>
                  <a:t>注意：在</a:t>
                </a:r>
                <a:r>
                  <a:rPr lang="en-US" altLang="zh-CN" sz="2400" dirty="0">
                    <a:latin typeface="宋体" panose="02010600030101010101" pitchFamily="2" charset="-122"/>
                    <a:ea typeface="宋体" panose="02010600030101010101" pitchFamily="2" charset="-122"/>
                  </a:rPr>
                  <a:t>RSA</a:t>
                </a:r>
                <a:r>
                  <a:rPr lang="zh-CN" altLang="en-US" sz="2400" dirty="0">
                    <a:latin typeface="宋体" panose="02010600030101010101" pitchFamily="2" charset="-122"/>
                    <a:ea typeface="宋体" panose="02010600030101010101" pitchFamily="2" charset="-122"/>
                  </a:rPr>
                  <a:t>中，运算的形式一般是</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𝑚</m:t>
                    </m:r>
                    <m:r>
                      <a:rPr lang="en-US" altLang="zh-CN" sz="2400" i="1" baseline="30000" dirty="0" err="1">
                        <a:latin typeface="Cambria Math" panose="02040503050406030204" pitchFamily="18" charset="0"/>
                        <a:ea typeface="宋体" panose="02010600030101010101" pitchFamily="2" charset="-122"/>
                      </a:rPr>
                      <m:t>𝑒</m:t>
                    </m:r>
                    <m:r>
                      <a:rPr lang="en-US" altLang="zh-CN" sz="2400" b="0" i="1" baseline="30000" dirty="0" smtClean="0">
                        <a:latin typeface="Cambria Math" panose="02040503050406030204" pitchFamily="18" charset="0"/>
                        <a:ea typeface="宋体" panose="02010600030101010101" pitchFamily="2" charset="-122"/>
                      </a:rPr>
                      <m:t> </m:t>
                    </m:r>
                    <m:r>
                      <a:rPr lang="en-US" altLang="zh-CN" sz="2400" i="1" dirty="0" err="1">
                        <a:latin typeface="Cambria Math" panose="02040503050406030204" pitchFamily="18" charset="0"/>
                        <a:ea typeface="宋体" panose="02010600030101010101" pitchFamily="2" charset="-122"/>
                      </a:rPr>
                      <m:t>𝑚𝑜𝑑</m:t>
                    </m:r>
                    <m:r>
                      <a:rPr lang="en-US" altLang="zh-CN" sz="2400" b="0" i="1" dirty="0" smtClean="0">
                        <a:latin typeface="Cambria Math" panose="02040503050406030204" pitchFamily="18" charset="0"/>
                        <a:ea typeface="宋体" panose="02010600030101010101" pitchFamily="2" charset="-122"/>
                      </a:rPr>
                      <m:t> </m:t>
                    </m:r>
                    <m:r>
                      <a:rPr lang="en-US" altLang="zh-CN" sz="2400" i="1" dirty="0" err="1">
                        <a:latin typeface="Cambria Math" panose="02040503050406030204" pitchFamily="18" charset="0"/>
                        <a:ea typeface="宋体" panose="02010600030101010101" pitchFamily="2" charset="-122"/>
                      </a:rPr>
                      <m:t>𝑛</m:t>
                    </m:r>
                  </m:oMath>
                </a14:m>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则在程序或算法中，所有的乘法或乘方运算之后都有一个模运算。</a:t>
                </a:r>
                <a:endParaRPr lang="zh-CN" altLang="en-US" sz="2400" dirty="0">
                  <a:latin typeface="宋体" panose="02010600030101010101" pitchFamily="2" charset="-122"/>
                  <a:ea typeface="宋体" panose="02010600030101010101" pitchFamily="2" charset="-122"/>
                </a:endParaRPr>
              </a:p>
            </p:txBody>
          </p:sp>
        </mc:Choice>
        <mc:Fallback>
          <p:sp>
            <p:nvSpPr>
              <p:cNvPr id="64515" name="Rectangle 3"/>
              <p:cNvSpPr>
                <a:spLocks noRot="1" noChangeAspect="1" noMove="1" noResize="1" noEditPoints="1" noAdjustHandles="1" noChangeArrowheads="1" noChangeShapeType="1" noTextEdit="1"/>
              </p:cNvSpPr>
              <p:nvPr>
                <p:ph idx="1"/>
              </p:nvPr>
            </p:nvSpPr>
            <p:spPr>
              <a:xfrm>
                <a:off x="359664" y="1094739"/>
                <a:ext cx="8424672" cy="5159757"/>
              </a:xfrm>
              <a:blipFill rotWithShape="1">
                <a:blip r:embed="rId1"/>
                <a:stretch>
                  <a:fillRect l="-3" t="-1071" r="5" b="7"/>
                </a:stretch>
              </a:blipFill>
            </p:spPr>
            <p:txBody>
              <a:bodyPr/>
              <a:lstStyle/>
              <a:p>
                <a:r>
                  <a:rPr lang="zh-CN" altLang="en-US">
                    <a:noFill/>
                  </a:rPr>
                  <a:t> </a:t>
                </a:r>
              </a:p>
            </p:txBody>
          </p:sp>
        </mc:Fallback>
      </mc:AlternateContent>
      <p:sp>
        <p:nvSpPr>
          <p:cNvPr id="6451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70197BD-0244-48B6-811F-DA20B1B0B15F}" type="slidenum">
              <a:rPr lang="zh-CN" altLang="en-US" sz="1050"/>
            </a:fld>
            <a:endParaRPr lang="en-US" altLang="zh-CN" sz="105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39467" y="857250"/>
            <a:ext cx="5844778" cy="1096566"/>
          </a:xfrm>
        </p:spPr>
        <p:txBody>
          <a:bodyPr/>
          <a:lstStyle/>
          <a:p>
            <a:pPr eaLnBrk="1" hangingPunct="1">
              <a:defRPr/>
            </a:pPr>
            <a:r>
              <a:rPr lang="zh-CN" altLang="en-US" dirty="0">
                <a:solidFill>
                  <a:srgbClr val="FF0000"/>
                </a:solidFill>
                <a:latin typeface="宋体" panose="02010600030101010101" pitchFamily="2" charset="-122"/>
                <a:ea typeface="宋体" panose="02010600030101010101" pitchFamily="2" charset="-122"/>
              </a:rPr>
              <a:t>练习题</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65539" name="Rectangle 3"/>
              <p:cNvSpPr>
                <a:spLocks noGrp="1" noChangeArrowheads="1"/>
              </p:cNvSpPr>
              <p:nvPr>
                <p:ph idx="1"/>
              </p:nvPr>
            </p:nvSpPr>
            <p:spPr>
              <a:xfrm>
                <a:off x="1439466" y="2370535"/>
                <a:ext cx="6419850" cy="3086100"/>
              </a:xfrm>
            </p:spPr>
            <p:txBody>
              <a:bodyPr/>
              <a:lstStyle/>
              <a:p>
                <a:pPr eaLnBrk="1" hangingPunct="1"/>
                <a:r>
                  <a:rPr lang="zh-CN" altLang="en-US" dirty="0">
                    <a:latin typeface="宋体" panose="02010600030101010101" pitchFamily="2" charset="-122"/>
                    <a:ea typeface="宋体" panose="02010600030101010101" pitchFamily="2" charset="-122"/>
                  </a:rPr>
                  <a:t>求解</a:t>
                </a:r>
                <a:r>
                  <a:rPr lang="zh-CN" altLang="en-US" dirty="0"/>
                  <a:t> </a:t>
                </a:r>
                <a14:m>
                  <m:oMath xmlns:m="http://schemas.openxmlformats.org/officeDocument/2006/math">
                    <m:r>
                      <a:rPr lang="en-US" altLang="zh-CN" i="1" dirty="0" smtClean="0">
                        <a:latin typeface="Cambria Math" panose="02040503050406030204" pitchFamily="18" charset="0"/>
                      </a:rPr>
                      <m:t>11</m:t>
                    </m:r>
                    <m:r>
                      <a:rPr lang="en-US" altLang="zh-CN" i="1" baseline="30000" dirty="0" smtClean="0">
                        <a:latin typeface="Cambria Math" panose="02040503050406030204" pitchFamily="18" charset="0"/>
                      </a:rPr>
                      <m:t>77</m:t>
                    </m:r>
                    <m:r>
                      <a:rPr lang="en-US" altLang="zh-CN" b="0" i="1" baseline="30000" dirty="0" smtClean="0">
                        <a:latin typeface="Cambria Math" panose="02040503050406030204" pitchFamily="18" charset="0"/>
                      </a:rPr>
                      <m:t> </m:t>
                    </m:r>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23</m:t>
                    </m:r>
                    <m:r>
                      <a:rPr lang="en-US" altLang="zh-CN" i="1" dirty="0" smtClean="0">
                        <a:latin typeface="Cambria Math" panose="02040503050406030204" pitchFamily="18" charset="0"/>
                      </a:rPr>
                      <m:t> =?</m:t>
                    </m:r>
                  </m:oMath>
                </a14:m>
                <a:endParaRPr lang="zh-CN" altLang="en-US" dirty="0">
                  <a:latin typeface="Times New Roman" panose="02020603050405020304" pitchFamily="18" charset="0"/>
                </a:endParaRPr>
              </a:p>
              <a:p>
                <a:pPr eaLnBrk="1" hangingPunct="1"/>
                <a:endParaRPr lang="en-US" altLang="zh-CN" dirty="0">
                  <a:latin typeface="Times New Roman" panose="02020603050405020304" pitchFamily="18" charset="0"/>
                </a:endParaRPr>
              </a:p>
            </p:txBody>
          </p:sp>
        </mc:Choice>
        <mc:Fallback>
          <p:sp>
            <p:nvSpPr>
              <p:cNvPr id="65539" name="Rectangle 3"/>
              <p:cNvSpPr>
                <a:spLocks noRot="1" noChangeAspect="1" noMove="1" noResize="1" noEditPoints="1" noAdjustHandles="1" noChangeArrowheads="1" noChangeShapeType="1" noTextEdit="1"/>
              </p:cNvSpPr>
              <p:nvPr>
                <p:ph idx="1"/>
              </p:nvPr>
            </p:nvSpPr>
            <p:spPr>
              <a:xfrm>
                <a:off x="1439466" y="2370535"/>
                <a:ext cx="6419850" cy="3086100"/>
              </a:xfrm>
              <a:blipFill rotWithShape="1">
                <a:blip r:embed="rId1"/>
                <a:stretch>
                  <a:fillRect l="-9" t="-2677" r="9" b="3"/>
                </a:stretch>
              </a:blipFill>
            </p:spPr>
            <p:txBody>
              <a:bodyPr/>
              <a:lstStyle/>
              <a:p>
                <a:r>
                  <a:rPr lang="zh-CN" altLang="en-US">
                    <a:noFill/>
                  </a:rPr>
                  <a:t> </a:t>
                </a:r>
              </a:p>
            </p:txBody>
          </p:sp>
        </mc:Fallback>
      </mc:AlternateContent>
      <p:sp>
        <p:nvSpPr>
          <p:cNvPr id="65540"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093DC8F-50D7-47D5-A4BD-5669F8534DBB}" type="slidenum">
              <a:rPr lang="zh-CN" altLang="en-US" sz="1050"/>
            </a:fld>
            <a:endParaRPr lang="en-US" altLang="zh-CN" sz="105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276350" y="737408"/>
            <a:ext cx="5844779" cy="737778"/>
          </a:xfrm>
        </p:spPr>
        <p:txBody>
          <a:bodyPr>
            <a:noAutofit/>
          </a:bodyPr>
          <a:lstStyle/>
          <a:p>
            <a:pPr eaLnBrk="1" hangingPunct="1">
              <a:defRPr/>
            </a:pPr>
            <a:r>
              <a:rPr lang="zh-CN" altLang="en-US" dirty="0">
                <a:solidFill>
                  <a:srgbClr val="FF0000"/>
                </a:solidFill>
                <a:latin typeface="宋体" panose="02010600030101010101" pitchFamily="2" charset="-122"/>
                <a:ea typeface="宋体" panose="02010600030101010101" pitchFamily="2" charset="-122"/>
              </a:rPr>
              <a:t>练习题</a:t>
            </a:r>
            <a:endParaRPr lang="zh-CN" altLang="en-US" dirty="0">
              <a:solidFill>
                <a:srgbClr val="FF0000"/>
              </a:solidFill>
              <a:latin typeface="宋体" panose="02010600030101010101" pitchFamily="2" charset="-122"/>
              <a:ea typeface="宋体" panose="02010600030101010101" pitchFamily="2" charset="-122"/>
            </a:endParaRPr>
          </a:p>
        </p:txBody>
      </p:sp>
      <p:graphicFrame>
        <p:nvGraphicFramePr>
          <p:cNvPr id="678916" name="Group 4"/>
          <p:cNvGraphicFramePr>
            <a:graphicFrameLocks noGrp="1"/>
          </p:cNvGraphicFramePr>
          <p:nvPr>
            <p:ph sz="half" idx="2"/>
          </p:nvPr>
        </p:nvGraphicFramePr>
        <p:xfrm>
          <a:off x="1547813" y="2457451"/>
          <a:ext cx="6048375" cy="3422598"/>
        </p:xfrm>
        <a:graphic>
          <a:graphicData uri="http://schemas.openxmlformats.org/drawingml/2006/table">
            <a:tbl>
              <a:tblPr/>
              <a:tblGrid>
                <a:gridCol w="1326409"/>
                <a:gridCol w="1379043"/>
                <a:gridCol w="3342923"/>
              </a:tblGrid>
              <a:tr h="337110">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i</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r>
                        <a:rPr kumimoji="0" lang="en-US" altLang="zh-CN" sz="1400" b="0" i="0" u="none" strike="noStrike" cap="none" normalizeH="0" baseline="-25000">
                          <a:ln>
                            <a:noFill/>
                          </a:ln>
                          <a:solidFill>
                            <a:schemeClr val="tx1"/>
                          </a:solidFill>
                          <a:effectLst/>
                          <a:latin typeface="Arial" panose="020B0604020202020204" pitchFamily="34" charset="0"/>
                          <a:ea typeface="宋体" panose="02010600030101010101" pitchFamily="2" charset="-122"/>
                        </a:rPr>
                        <a:t>i</a:t>
                      </a:r>
                      <a:endParaRPr kumimoji="0" lang="en-US" altLang="zh-CN" sz="1400" b="0" i="0" u="none" strike="noStrike" cap="none" normalizeH="0" baseline="-2500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d</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55">
                <a:tc>
                  <a:txBody>
                    <a:bodyPr/>
                    <a:lstStyle/>
                    <a:p>
                      <a:pPr marL="716280" marR="0" lvl="0" indent="0" algn="l" defTabSz="914400" rtl="0" eaLnBrk="1" fontAlgn="base" latinLnBrk="0" hangingPunct="1">
                        <a:lnSpc>
                          <a:spcPct val="100000"/>
                        </a:lnSpc>
                        <a:spcBef>
                          <a:spcPct val="20000"/>
                        </a:spcBef>
                        <a:spcAft>
                          <a:spcPct val="0"/>
                        </a:spcAft>
                        <a:buClrTx/>
                        <a:buSzTx/>
                        <a:buFontTx/>
                        <a:buNone/>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endParaRPr kumimoji="0" lang="zh-CN"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d=1</a:t>
                      </a:r>
                      <a:endPar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55">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 mod 23≡ 11</a:t>
                      </a:r>
                      <a:endPar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55">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5</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11*11 mod 23≡6</a:t>
                      </a:r>
                      <a:endPar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355">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4</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6*6 mod 23≡ 13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1271">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13*13 mod 23≡ 8</a:t>
                      </a:r>
                      <a:endPar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8*11 mod 23≡ 19</a:t>
                      </a:r>
                      <a:endPar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1271">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19*19 mod 23≡16</a:t>
                      </a:r>
                      <a:endPar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16*11 mod 23≡15</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742">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1</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15*15 mod 23≡18</a:t>
                      </a:r>
                      <a:endPar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1271">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18*18 mod 23≡ 2</a:t>
                      </a:r>
                      <a:endPar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2*11 mod 23≡ 22</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583" marR="68583"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606" name="灯片编号占位符 1"/>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59E47E-4ACC-4940-923D-E3F17E683E3A}" type="slidenum">
              <a:rPr lang="zh-CN" altLang="en-US" sz="1050"/>
            </a:fld>
            <a:endParaRPr lang="en-US" altLang="zh-CN" sz="1050"/>
          </a:p>
        </p:txBody>
      </p:sp>
      <mc:AlternateContent xmlns:mc="http://schemas.openxmlformats.org/markup-compatibility/2006">
        <mc:Choice xmlns:a14="http://schemas.microsoft.com/office/drawing/2010/main" Requires="a14">
          <p:sp>
            <p:nvSpPr>
              <p:cNvPr id="2" name="文本框 1"/>
              <p:cNvSpPr txBox="1"/>
              <p:nvPr/>
            </p:nvSpPr>
            <p:spPr>
              <a:xfrm>
                <a:off x="2572512" y="1475186"/>
                <a:ext cx="3998976" cy="707886"/>
              </a:xfrm>
              <a:prstGeom prst="rect">
                <a:avLst/>
              </a:prstGeom>
              <a:noFill/>
            </p:spPr>
            <p:txBody>
              <a:bodyPr wrap="square" rtlCol="0">
                <a:spAutoFit/>
              </a:bodyPr>
              <a:lstStyle/>
              <a:p>
                <a:r>
                  <a:rPr lang="zh-CN" altLang="en-US" sz="2000" dirty="0">
                    <a:latin typeface="宋体" panose="02010600030101010101" pitchFamily="2" charset="-122"/>
                    <a:ea typeface="宋体" panose="02010600030101010101" pitchFamily="2" charset="-122"/>
                  </a:rPr>
                  <a:t>求解：</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i="1">
                            <a:latin typeface="Cambria Math" panose="02040503050406030204" pitchFamily="18" charset="0"/>
                          </a:rPr>
                          <m:t>1</m:t>
                        </m:r>
                        <m:r>
                          <a:rPr lang="en-US" altLang="zh-CN" sz="2000" i="1" smtClean="0">
                            <a:latin typeface="Cambria Math" panose="02040503050406030204" pitchFamily="18" charset="0"/>
                          </a:rPr>
                          <m:t>1</m:t>
                        </m:r>
                      </m:e>
                      <m:sup>
                        <m:r>
                          <a:rPr lang="en-US" altLang="zh-CN" sz="2000" i="1">
                            <a:latin typeface="Cambria Math" panose="02040503050406030204" pitchFamily="18" charset="0"/>
                          </a:rPr>
                          <m:t>7</m:t>
                        </m:r>
                        <m:r>
                          <a:rPr lang="en-US" altLang="zh-CN" sz="2000" i="1" smtClean="0">
                            <a:latin typeface="Cambria Math" panose="02040503050406030204" pitchFamily="18" charset="0"/>
                          </a:rPr>
                          <m:t>7</m:t>
                        </m:r>
                      </m:sup>
                    </m:sSup>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𝑚𝑜𝑑</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23</m:t>
                    </m:r>
                    <m:r>
                      <a:rPr lang="en-US" altLang="zh-CN" sz="2000" b="0" i="1" smtClean="0">
                        <a:latin typeface="Cambria Math" panose="02040503050406030204" pitchFamily="18" charset="0"/>
                      </a:rPr>
                      <m:t>= ?</m:t>
                    </m:r>
                  </m:oMath>
                </a14:m>
                <a:endParaRPr lang="en-US" altLang="zh-CN" sz="2000" dirty="0"/>
              </a:p>
              <a:p>
                <a14:m>
                  <m:oMath xmlns:m="http://schemas.openxmlformats.org/officeDocument/2006/math">
                    <m:r>
                      <a:rPr lang="en-US" altLang="zh-CN" sz="2000" b="0" i="1" smtClean="0">
                        <a:latin typeface="Cambria Math" panose="02040503050406030204" pitchFamily="18" charset="0"/>
                      </a:rPr>
                      <m:t>77</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1001101</m:t>
                        </m:r>
                        <m: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2</m:t>
                        </m:r>
                      </m:sub>
                    </m:sSub>
                  </m:oMath>
                </a14:m>
                <a:r>
                  <a:rPr lang="zh-CN" altLang="en-US" sz="2000" dirty="0"/>
                  <a:t> </a:t>
                </a:r>
                <a:endParaRPr lang="zh-CN" altLang="en-US" sz="2000" dirty="0"/>
              </a:p>
            </p:txBody>
          </p:sp>
        </mc:Choice>
        <mc:Fallback>
          <p:sp>
            <p:nvSpPr>
              <p:cNvPr id="2" name="文本框 1"/>
              <p:cNvSpPr txBox="1">
                <a:spLocks noRot="1" noChangeAspect="1" noMove="1" noResize="1" noEditPoints="1" noAdjustHandles="1" noChangeArrowheads="1" noChangeShapeType="1" noTextEdit="1"/>
              </p:cNvSpPr>
              <p:nvPr/>
            </p:nvSpPr>
            <p:spPr>
              <a:xfrm>
                <a:off x="2572512" y="1475186"/>
                <a:ext cx="3998976" cy="707886"/>
              </a:xfrm>
              <a:prstGeom prst="rect">
                <a:avLst/>
              </a:prstGeom>
              <a:blipFill rotWithShape="1">
                <a:blip r:embed="rId1"/>
                <a:stretch>
                  <a:fillRect l="-3" t="-11" r="13" b="8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8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DF19E55-E3F9-4538-8DE2-E09B308343D7}" type="slidenum">
              <a:rPr lang="zh-CN" altLang="en-US" sz="1050"/>
            </a:fld>
            <a:endParaRPr lang="en-US" altLang="zh-CN" sz="1050"/>
          </a:p>
        </p:txBody>
      </p:sp>
      <mc:AlternateContent xmlns:mc="http://schemas.openxmlformats.org/markup-compatibility/2006">
        <mc:Choice xmlns:a14="http://schemas.microsoft.com/office/drawing/2010/main" Requires="a14">
          <p:sp>
            <p:nvSpPr>
              <p:cNvPr id="67587" name="Rectangle 2"/>
              <p:cNvSpPr>
                <a:spLocks noGrp="1" noChangeArrowheads="1"/>
              </p:cNvSpPr>
              <p:nvPr>
                <p:ph type="subTitle" idx="4294967295"/>
              </p:nvPr>
            </p:nvSpPr>
            <p:spPr>
              <a:xfrm>
                <a:off x="182880" y="1636713"/>
                <a:ext cx="8778240" cy="4114800"/>
              </a:xfrm>
              <a:noFill/>
            </p:spPr>
            <p:txBody>
              <a:bodyPr>
                <a:normAutofit/>
              </a:bodyPr>
              <a:lstStyle/>
              <a:p>
                <a:pPr marL="668020" indent="-457200">
                  <a:buClr>
                    <a:schemeClr val="accent1"/>
                  </a:buClr>
                  <a:buSzPct val="60000"/>
                  <a:buFont typeface="Wingdings" panose="05000000000000000000" pitchFamily="2" charset="2"/>
                  <a:buChar char="n"/>
                </a:pPr>
                <a:r>
                  <a:rPr lang="zh-CN" altLang="en-US" sz="3200" b="1" dirty="0">
                    <a:latin typeface="宋体" panose="02010600030101010101" pitchFamily="2" charset="-122"/>
                    <a:ea typeface="宋体" panose="02010600030101010101" pitchFamily="2" charset="-122"/>
                  </a:rPr>
                  <a:t>整数分解问题：</a:t>
                </a:r>
                <a:r>
                  <a:rPr lang="zh-CN" altLang="en-US" sz="3200" dirty="0">
                    <a:latin typeface="宋体" panose="02010600030101010101" pitchFamily="2" charset="-122"/>
                    <a:ea typeface="宋体" panose="02010600030101010101" pitchFamily="2" charset="-122"/>
                  </a:rPr>
                  <a:t>已知</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𝑛</m:t>
                    </m:r>
                  </m:oMath>
                </a14:m>
                <a:r>
                  <a:rPr lang="zh-CN" altLang="en-US" sz="3200" dirty="0">
                    <a:latin typeface="宋体" panose="02010600030101010101" pitchFamily="2" charset="-122"/>
                    <a:ea typeface="宋体" panose="02010600030101010101" pitchFamily="2" charset="-122"/>
                  </a:rPr>
                  <a:t>是两个大素数的乘积，求</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𝑛</m:t>
                    </m:r>
                  </m:oMath>
                </a14:m>
                <a:r>
                  <a:rPr lang="zh-CN" altLang="en-US" sz="3200" dirty="0">
                    <a:latin typeface="宋体" panose="02010600030101010101" pitchFamily="2" charset="-122"/>
                    <a:ea typeface="宋体" panose="02010600030101010101" pitchFamily="2" charset="-122"/>
                  </a:rPr>
                  <a:t>的素分解</a:t>
                </a:r>
                <a:endParaRPr lang="zh-CN" altLang="en-US" sz="3200"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r>
                  <a:rPr lang="en-US" altLang="zh-CN" sz="3200" b="1" dirty="0">
                    <a:latin typeface="宋体" panose="02010600030101010101" pitchFamily="2" charset="-122"/>
                    <a:ea typeface="宋体" panose="02010600030101010101" pitchFamily="2" charset="-122"/>
                  </a:rPr>
                  <a:t>RSA</a:t>
                </a:r>
                <a:r>
                  <a:rPr lang="zh-CN" altLang="en-US" sz="3200" b="1" dirty="0">
                    <a:latin typeface="宋体" panose="02010600030101010101" pitchFamily="2" charset="-122"/>
                    <a:ea typeface="宋体" panose="02010600030101010101" pitchFamily="2" charset="-122"/>
                  </a:rPr>
                  <a:t>的安全性 </a:t>
                </a:r>
                <a:r>
                  <a:rPr lang="zh-CN" altLang="en-US" sz="3200" dirty="0">
                    <a:latin typeface="宋体" panose="02010600030101010101" pitchFamily="2" charset="-122"/>
                    <a:ea typeface="宋体" panose="02010600030101010101" pitchFamily="2" charset="-122"/>
                  </a:rPr>
                  <a:t>是基于分解大整数困难的假定</a:t>
                </a:r>
                <a:endParaRPr lang="zh-CN" altLang="en-US" sz="3200" dirty="0">
                  <a:latin typeface="宋体" panose="02010600030101010101" pitchFamily="2" charset="-122"/>
                  <a:ea typeface="宋体" panose="02010600030101010101" pitchFamily="2" charset="-122"/>
                </a:endParaRPr>
              </a:p>
              <a:p>
                <a:pPr marL="668020" indent="-457200">
                  <a:buClr>
                    <a:schemeClr val="accent1"/>
                  </a:buClr>
                  <a:buSzPct val="60000"/>
                  <a:buFont typeface="Wingdings" panose="05000000000000000000" pitchFamily="2" charset="2"/>
                  <a:buChar char="n"/>
                </a:pPr>
                <a:r>
                  <a:rPr lang="zh-CN" altLang="en-US" sz="3200" dirty="0">
                    <a:latin typeface="宋体" panose="02010600030101010101" pitchFamily="2" charset="-122"/>
                    <a:ea typeface="宋体" panose="02010600030101010101" pitchFamily="2" charset="-122"/>
                  </a:rPr>
                  <a:t>如果</a:t>
                </a:r>
                <a:r>
                  <a:rPr lang="en-US" altLang="zh-CN" sz="3200" dirty="0">
                    <a:latin typeface="宋体" panose="02010600030101010101" pitchFamily="2" charset="-122"/>
                    <a:ea typeface="宋体" panose="02010600030101010101" pitchFamily="2" charset="-122"/>
                  </a:rPr>
                  <a:t>RSA</a:t>
                </a:r>
                <a:r>
                  <a:rPr lang="zh-CN" altLang="en-US" sz="3200" dirty="0">
                    <a:latin typeface="宋体" panose="02010600030101010101" pitchFamily="2" charset="-122"/>
                    <a:ea typeface="宋体" panose="02010600030101010101" pitchFamily="2" charset="-122"/>
                  </a:rPr>
                  <a:t>的模数</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𝑛</m:t>
                    </m:r>
                  </m:oMath>
                </a14:m>
                <a:r>
                  <a:rPr lang="zh-CN" altLang="en-US" sz="3200" dirty="0">
                    <a:latin typeface="宋体" panose="02010600030101010101" pitchFamily="2" charset="-122"/>
                    <a:ea typeface="宋体" panose="02010600030101010101" pitchFamily="2" charset="-122"/>
                  </a:rPr>
                  <a:t>被成功地分解为</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𝑝</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𝑞</m:t>
                    </m:r>
                  </m:oMath>
                </a14:m>
                <a:r>
                  <a:rPr lang="zh-CN" altLang="en-US" sz="3200" dirty="0">
                    <a:latin typeface="宋体" panose="02010600030101010101" pitchFamily="2" charset="-122"/>
                    <a:ea typeface="宋体" panose="02010600030101010101" pitchFamily="2" charset="-122"/>
                  </a:rPr>
                  <a:t>，则获得</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𝜑</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𝑛</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𝑝</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1</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𝑞</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1</m:t>
                    </m:r>
                    <m:r>
                      <a:rPr lang="en-US" altLang="zh-CN" sz="3200" i="1" dirty="0" smtClean="0">
                        <a:latin typeface="Cambria Math" panose="02040503050406030204" pitchFamily="18" charset="0"/>
                        <a:ea typeface="宋体" panose="02010600030101010101" pitchFamily="2" charset="-122"/>
                      </a:rPr>
                      <m:t>)</m:t>
                    </m:r>
                  </m:oMath>
                </a14:m>
                <a:r>
                  <a:rPr lang="zh-CN" altLang="en-US" sz="3200" dirty="0">
                    <a:latin typeface="宋体" panose="02010600030101010101" pitchFamily="2" charset="-122"/>
                    <a:ea typeface="宋体" panose="02010600030101010101" pitchFamily="2" charset="-122"/>
                  </a:rPr>
                  <a:t>，从而攻击者能够从公钥</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𝑒</m:t>
                    </m:r>
                  </m:oMath>
                </a14:m>
                <a:r>
                  <a:rPr lang="zh-CN" altLang="en-US" sz="3200" dirty="0">
                    <a:latin typeface="宋体" panose="02010600030101010101" pitchFamily="2" charset="-122"/>
                    <a:ea typeface="宋体" panose="02010600030101010101" pitchFamily="2" charset="-122"/>
                  </a:rPr>
                  <a:t>解出</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𝑑</m:t>
                    </m:r>
                  </m:oMath>
                </a14:m>
                <a:r>
                  <a:rPr lang="zh-CN" altLang="en-US" sz="3200" dirty="0">
                    <a:latin typeface="宋体" panose="02010600030101010101" pitchFamily="2" charset="-122"/>
                    <a:ea typeface="宋体" panose="02010600030101010101" pitchFamily="2" charset="-122"/>
                  </a:rPr>
                  <a:t>，即</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𝑑</m:t>
                    </m:r>
                    <m:r>
                      <a:rPr lang="en-US" altLang="zh-CN" sz="3200" i="1" dirty="0" smtClean="0">
                        <a:latin typeface="Cambria Math" panose="02040503050406030204" pitchFamily="18" charset="0"/>
                        <a:ea typeface="宋体" panose="02010600030101010101" pitchFamily="2" charset="-122"/>
                      </a:rPr>
                      <m:t>≡</m:t>
                    </m:r>
                    <m:sSup>
                      <m:sSupPr>
                        <m:ctrlPr>
                          <a:rPr lang="en-US" altLang="zh-CN" sz="3200" i="1" dirty="0" smtClean="0">
                            <a:latin typeface="Cambria Math" panose="02040503050406030204" pitchFamily="18" charset="0"/>
                            <a:ea typeface="宋体" panose="02010600030101010101" pitchFamily="2" charset="-122"/>
                          </a:rPr>
                        </m:ctrlPr>
                      </m:sSupPr>
                      <m:e>
                        <m:r>
                          <a:rPr lang="en-US" altLang="zh-CN" sz="3200" b="0" i="1" dirty="0" smtClean="0">
                            <a:latin typeface="Cambria Math" panose="02040503050406030204" pitchFamily="18" charset="0"/>
                            <a:ea typeface="宋体" panose="02010600030101010101" pitchFamily="2" charset="-122"/>
                          </a:rPr>
                          <m:t>𝑒</m:t>
                        </m:r>
                      </m:e>
                      <m:sup>
                        <m:r>
                          <a:rPr lang="en-US" altLang="zh-CN" sz="3200" b="0" i="1" dirty="0" smtClean="0">
                            <a:latin typeface="Cambria Math" panose="02040503050406030204" pitchFamily="18" charset="0"/>
                            <a:ea typeface="宋体" panose="02010600030101010101" pitchFamily="2" charset="-122"/>
                          </a:rPr>
                          <m:t>−</m:t>
                        </m:r>
                        <m:r>
                          <a:rPr lang="en-US" altLang="zh-CN" sz="3200" b="0" i="1" dirty="0" smtClean="0">
                            <a:latin typeface="Cambria Math" panose="02040503050406030204" pitchFamily="18" charset="0"/>
                            <a:ea typeface="宋体" panose="02010600030101010101" pitchFamily="2" charset="-122"/>
                          </a:rPr>
                          <m:t>1</m:t>
                        </m:r>
                      </m:sup>
                    </m:sSup>
                    <m:r>
                      <a:rPr lang="en-US" altLang="zh-CN" sz="3200" b="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𝑚𝑜𝑑</m:t>
                    </m:r>
                    <m:r>
                      <a:rPr lang="en-US" altLang="zh-CN" sz="3200" i="1" dirty="0" smtClean="0">
                        <a:latin typeface="Cambria Math" panose="02040503050406030204" pitchFamily="18" charset="0"/>
                        <a:ea typeface="宋体" panose="02010600030101010101" pitchFamily="2" charset="-122"/>
                      </a:rPr>
                      <m:t> </m:t>
                    </m:r>
                    <m:r>
                      <a:rPr lang="en-US" altLang="zh-CN" sz="3200" i="1" dirty="0" smtClean="0">
                        <a:latin typeface="Cambria Math" panose="02040503050406030204" pitchFamily="18" charset="0"/>
                        <a:ea typeface="宋体" panose="02010600030101010101" pitchFamily="2" charset="-122"/>
                      </a:rPr>
                      <m:t>𝜑</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𝑛</m:t>
                    </m:r>
                    <m:r>
                      <a:rPr lang="en-US" altLang="zh-CN" sz="3200" i="1" dirty="0" smtClean="0">
                        <a:latin typeface="Cambria Math" panose="02040503050406030204" pitchFamily="18" charset="0"/>
                        <a:ea typeface="宋体" panose="02010600030101010101" pitchFamily="2" charset="-122"/>
                      </a:rPr>
                      <m:t>)</m:t>
                    </m:r>
                  </m:oMath>
                </a14:m>
                <a:r>
                  <a:rPr lang="zh-CN" altLang="en-US" sz="3200" dirty="0">
                    <a:latin typeface="宋体" panose="02010600030101010101" pitchFamily="2" charset="-122"/>
                    <a:ea typeface="宋体" panose="02010600030101010101" pitchFamily="2" charset="-122"/>
                  </a:rPr>
                  <a:t>，攻击成功</a:t>
                </a:r>
                <a:r>
                  <a:rPr lang="en-US" altLang="zh-CN" sz="3200" dirty="0">
                    <a:latin typeface="宋体" panose="02010600030101010101" pitchFamily="2" charset="-122"/>
                    <a:ea typeface="宋体" panose="02010600030101010101" pitchFamily="2" charset="-122"/>
                  </a:rPr>
                  <a:t>.</a:t>
                </a:r>
                <a:endParaRPr lang="en-US" altLang="zh-CN" sz="3200" dirty="0">
                  <a:latin typeface="宋体" panose="02010600030101010101" pitchFamily="2" charset="-122"/>
                  <a:ea typeface="宋体" panose="02010600030101010101" pitchFamily="2" charset="-122"/>
                </a:endParaRPr>
              </a:p>
            </p:txBody>
          </p:sp>
        </mc:Choice>
        <mc:Fallback>
          <p:sp>
            <p:nvSpPr>
              <p:cNvPr id="67587" name="Rectangle 2"/>
              <p:cNvSpPr>
                <a:spLocks noRot="1" noChangeAspect="1" noMove="1" noResize="1" noEditPoints="1" noAdjustHandles="1" noChangeArrowheads="1" noChangeShapeType="1" noTextEdit="1"/>
              </p:cNvSpPr>
              <p:nvPr>
                <p:ph type="subTitle" idx="4294967295"/>
              </p:nvPr>
            </p:nvSpPr>
            <p:spPr>
              <a:xfrm>
                <a:off x="182880" y="1636713"/>
                <a:ext cx="8778240" cy="4114800"/>
              </a:xfrm>
              <a:blipFill rotWithShape="1">
                <a:blip r:embed="rId1"/>
                <a:stretch>
                  <a:fillRect t="-8" b="8"/>
                </a:stretch>
              </a:blipFill>
            </p:spPr>
            <p:txBody>
              <a:bodyPr/>
              <a:lstStyle/>
              <a:p>
                <a:r>
                  <a:rPr lang="zh-CN" altLang="en-US">
                    <a:noFill/>
                  </a:rPr>
                  <a:t> </a:t>
                </a:r>
              </a:p>
            </p:txBody>
          </p:sp>
        </mc:Fallback>
      </mc:AlternateContent>
      <p:sp>
        <p:nvSpPr>
          <p:cNvPr id="38916" name="Rectangle 4"/>
          <p:cNvSpPr>
            <a:spLocks noGrp="1" noChangeArrowheads="1"/>
          </p:cNvSpPr>
          <p:nvPr>
            <p:ph type="ctrTitle" idx="4294967295"/>
          </p:nvPr>
        </p:nvSpPr>
        <p:spPr>
          <a:xfrm>
            <a:off x="182880" y="536448"/>
            <a:ext cx="5742432" cy="771081"/>
          </a:xfrm>
        </p:spPr>
        <p:txBody>
          <a:bodyPr>
            <a:noAutofit/>
          </a:bodyPr>
          <a:lstStyle/>
          <a:p>
            <a:pPr eaLnBrk="1" hangingPunct="1">
              <a:defRPr/>
            </a:pPr>
            <a:r>
              <a:rPr lang="en-US" altLang="zh-CN" dirty="0">
                <a:solidFill>
                  <a:srgbClr val="FF0000"/>
                </a:solidFill>
                <a:latin typeface="宋体" panose="02010600030101010101" pitchFamily="2" charset="-122"/>
                <a:ea typeface="宋体" panose="02010600030101010101" pitchFamily="2" charset="-122"/>
              </a:rPr>
              <a:t> RSA</a:t>
            </a:r>
            <a:r>
              <a:rPr lang="zh-CN" altLang="en-US" dirty="0">
                <a:solidFill>
                  <a:srgbClr val="FF0000"/>
                </a:solidFill>
                <a:latin typeface="宋体" panose="02010600030101010101" pitchFamily="2" charset="-122"/>
                <a:ea typeface="宋体" panose="02010600030101010101" pitchFamily="2" charset="-122"/>
              </a:rPr>
              <a:t>算法的安全性</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D6CBD53-E8B0-4FAD-A39B-5AB0FA3E3A0C}" type="slidenum">
              <a:rPr lang="zh-CN" altLang="en-US" sz="1050"/>
            </a:fld>
            <a:endParaRPr lang="en-US" altLang="zh-CN" sz="1050"/>
          </a:p>
        </p:txBody>
      </p:sp>
      <p:sp>
        <p:nvSpPr>
          <p:cNvPr id="69635" name="Rectangle 2"/>
          <p:cNvSpPr>
            <a:spLocks noGrp="1" noChangeArrowheads="1"/>
          </p:cNvSpPr>
          <p:nvPr>
            <p:ph type="subTitle" idx="4294967295"/>
          </p:nvPr>
        </p:nvSpPr>
        <p:spPr>
          <a:xfrm>
            <a:off x="445008" y="1790304"/>
            <a:ext cx="8253984" cy="3921125"/>
          </a:xfrm>
          <a:noFill/>
        </p:spPr>
        <p:txBody>
          <a:bodyPr>
            <a:normAutofit/>
          </a:bodyPr>
          <a:lstStyle/>
          <a:p>
            <a:pPr marL="210820" indent="0">
              <a:buNone/>
            </a:pPr>
            <a:r>
              <a:rPr lang="en-US" altLang="zh-CN" sz="3200" dirty="0">
                <a:latin typeface="宋体" panose="02010600030101010101" pitchFamily="2" charset="-122"/>
                <a:ea typeface="宋体" panose="02010600030101010101" pitchFamily="2" charset="-122"/>
              </a:rPr>
              <a:t>1</a:t>
            </a:r>
            <a:r>
              <a:rPr lang="zh-CN" altLang="en-US" sz="3200" dirty="0">
                <a:latin typeface="宋体" panose="02010600030101010101" pitchFamily="2" charset="-122"/>
                <a:ea typeface="宋体" panose="02010600030101010101" pitchFamily="2" charset="-122"/>
              </a:rPr>
              <a:t>）在使用</a:t>
            </a:r>
            <a:r>
              <a:rPr lang="en-US" altLang="zh-CN" sz="3200" dirty="0">
                <a:latin typeface="Tahoma" panose="020B0604030504040204" pitchFamily="34" charset="0"/>
                <a:ea typeface="Tahoma" panose="020B0604030504040204" pitchFamily="34" charset="0"/>
                <a:cs typeface="Tahoma" panose="020B0604030504040204" pitchFamily="34" charset="0"/>
              </a:rPr>
              <a:t>RSA</a:t>
            </a:r>
            <a:r>
              <a:rPr lang="zh-CN" altLang="en-US" sz="3200" dirty="0">
                <a:latin typeface="宋体" panose="02010600030101010101" pitchFamily="2" charset="-122"/>
                <a:ea typeface="宋体" panose="02010600030101010101" pitchFamily="2" charset="-122"/>
              </a:rPr>
              <a:t>算法时对其密钥的选取要特别注意其大小。估计在未来一段比较长的时期，密钥长度</a:t>
            </a:r>
            <a:r>
              <a:rPr lang="en-US" altLang="zh-CN" sz="3200" dirty="0">
                <a:latin typeface="Tahoma" panose="020B0604030504040204" pitchFamily="34" charset="0"/>
                <a:ea typeface="Tahoma" panose="020B0604030504040204" pitchFamily="34" charset="0"/>
                <a:cs typeface="Tahoma" panose="020B0604030504040204" pitchFamily="34" charset="0"/>
              </a:rPr>
              <a:t>2048</a:t>
            </a:r>
            <a:r>
              <a:rPr lang="zh-CN" altLang="en-US" sz="3200" dirty="0">
                <a:latin typeface="宋体" panose="02010600030101010101" pitchFamily="2" charset="-122"/>
                <a:ea typeface="宋体" panose="02010600030101010101" pitchFamily="2" charset="-122"/>
              </a:rPr>
              <a:t>比特的</a:t>
            </a:r>
            <a:r>
              <a:rPr lang="en-US" altLang="zh-CN" sz="3200" dirty="0">
                <a:latin typeface="Tahoma" panose="020B0604030504040204" pitchFamily="34" charset="0"/>
                <a:ea typeface="Tahoma" panose="020B0604030504040204" pitchFamily="34" charset="0"/>
                <a:cs typeface="Tahoma" panose="020B0604030504040204" pitchFamily="34" charset="0"/>
              </a:rPr>
              <a:t>RSA</a:t>
            </a:r>
            <a:r>
              <a:rPr lang="zh-CN" altLang="en-US" sz="3200" dirty="0">
                <a:latin typeface="宋体" panose="02010600030101010101" pitchFamily="2" charset="-122"/>
                <a:ea typeface="宋体" panose="02010600030101010101" pitchFamily="2" charset="-122"/>
              </a:rPr>
              <a:t>是安全的</a:t>
            </a:r>
            <a:r>
              <a:rPr lang="en-US" altLang="zh-CN" sz="3200" dirty="0">
                <a:latin typeface="宋体" panose="02010600030101010101" pitchFamily="2" charset="-122"/>
                <a:ea typeface="宋体" panose="02010600030101010101" pitchFamily="2" charset="-122"/>
              </a:rPr>
              <a:t>.</a:t>
            </a:r>
            <a:endParaRPr lang="en-US" altLang="zh-CN" sz="3200" dirty="0">
              <a:latin typeface="宋体" panose="02010600030101010101" pitchFamily="2" charset="-122"/>
              <a:ea typeface="宋体" panose="02010600030101010101" pitchFamily="2" charset="-122"/>
            </a:endParaRPr>
          </a:p>
        </p:txBody>
      </p:sp>
      <p:sp>
        <p:nvSpPr>
          <p:cNvPr id="40964" name="Rectangle 3"/>
          <p:cNvSpPr>
            <a:spLocks noGrp="1" noChangeArrowheads="1"/>
          </p:cNvSpPr>
          <p:nvPr>
            <p:ph type="ctrTitle" idx="4294967295"/>
          </p:nvPr>
        </p:nvSpPr>
        <p:spPr>
          <a:xfrm>
            <a:off x="628650" y="524257"/>
            <a:ext cx="5829300" cy="776478"/>
          </a:xfrm>
        </p:spPr>
        <p:txBody>
          <a:bodyPr>
            <a:noAutofit/>
          </a:bodyPr>
          <a:lstStyle/>
          <a:p>
            <a:pPr eaLnBrk="1" hangingPunct="1">
              <a:defRPr/>
            </a:pPr>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算法的安全性</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E2AC776-CE12-4128-8583-3D6034D9FB82}" type="slidenum">
              <a:rPr lang="zh-CN" altLang="en-US" sz="1050"/>
            </a:fld>
            <a:endParaRPr lang="en-US" altLang="zh-CN" sz="1050"/>
          </a:p>
        </p:txBody>
      </p:sp>
      <p:sp>
        <p:nvSpPr>
          <p:cNvPr id="71683" name="Rectangle 2"/>
          <p:cNvSpPr>
            <a:spLocks noGrp="1" noChangeArrowheads="1"/>
          </p:cNvSpPr>
          <p:nvPr>
            <p:ph type="subTitle" idx="4294967295"/>
          </p:nvPr>
        </p:nvSpPr>
        <p:spPr>
          <a:xfrm>
            <a:off x="0" y="1884363"/>
            <a:ext cx="6286500" cy="3921125"/>
          </a:xfrm>
          <a:noFill/>
        </p:spPr>
        <p:txBody>
          <a:bodyPr/>
          <a:lstStyle/>
          <a:p>
            <a:pPr marL="210820" indent="0">
              <a:buNone/>
            </a:pPr>
            <a:r>
              <a:rPr lang="en-US" altLang="zh-CN"/>
              <a:t> </a:t>
            </a:r>
            <a:endParaRPr lang="en-US" altLang="zh-CN"/>
          </a:p>
        </p:txBody>
      </p:sp>
      <p:sp>
        <p:nvSpPr>
          <p:cNvPr id="40964" name="Rectangle 3"/>
          <p:cNvSpPr>
            <a:spLocks noGrp="1" noChangeArrowheads="1"/>
          </p:cNvSpPr>
          <p:nvPr>
            <p:ph type="ctrTitle" idx="4294967295"/>
          </p:nvPr>
        </p:nvSpPr>
        <p:spPr>
          <a:xfrm>
            <a:off x="790575" y="450456"/>
            <a:ext cx="5829300" cy="777477"/>
          </a:xfrm>
        </p:spPr>
        <p:txBody>
          <a:bodyPr>
            <a:noAutofit/>
          </a:bodyPr>
          <a:lstStyle/>
          <a:p>
            <a:pPr eaLnBrk="1" hangingPunct="1">
              <a:defRPr/>
            </a:pPr>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算法的安全性</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2" name="文本框 1"/>
              <p:cNvSpPr txBox="1"/>
              <p:nvPr/>
            </p:nvSpPr>
            <p:spPr>
              <a:xfrm>
                <a:off x="0" y="1570508"/>
                <a:ext cx="9143999" cy="4443268"/>
              </a:xfrm>
              <a:prstGeom prst="rect">
                <a:avLst/>
              </a:prstGeom>
              <a:noFill/>
            </p:spPr>
            <p:txBody>
              <a:bodyPr wrap="square" rtlCol="0">
                <a:spAutoFit/>
              </a:bodyPr>
              <a:lstStyle/>
              <a:p>
                <a:r>
                  <a:rPr lang="en-US" altLang="zh-CN" sz="2400" dirty="0"/>
                  <a:t>2</a:t>
                </a:r>
                <a:r>
                  <a:rPr lang="zh-CN" altLang="en-US" sz="2400" dirty="0"/>
                  <a:t>）</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oMath>
                </a14:m>
                <a:r>
                  <a:rPr lang="zh-CN" altLang="en-US" sz="2400" dirty="0"/>
                  <a:t>要大</a:t>
                </a:r>
                <a:endParaRPr lang="en-US" altLang="zh-CN" sz="2400" dirty="0"/>
              </a:p>
              <a:p>
                <a:pPr marL="645795" lvl="1" indent="-285750">
                  <a:buClr>
                    <a:schemeClr val="accent1"/>
                  </a:buClr>
                  <a:buSzPct val="60000"/>
                  <a:buFont typeface="Wingdings" panose="05000000000000000000" pitchFamily="2" charset="2"/>
                  <a:buChar char="n"/>
                </a:pPr>
                <a:r>
                  <a:rPr lang="zh-CN" altLang="en-US" sz="2400" dirty="0"/>
                  <a:t>由公式</a:t>
                </a:r>
                <a14:m>
                  <m:oMath xmlns:m="http://schemas.openxmlformats.org/officeDocument/2006/math">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4</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𝑞</m:t>
                                </m:r>
                              </m:e>
                            </m:d>
                          </m:e>
                          <m:sup>
                            <m:r>
                              <a:rPr lang="en-US" altLang="zh-CN" sz="2400" i="1">
                                <a:latin typeface="Cambria Math" panose="02040503050406030204" pitchFamily="18" charset="0"/>
                              </a:rPr>
                              <m:t>2</m:t>
                            </m:r>
                          </m:sup>
                        </m:sSup>
                      </m:num>
                      <m:den>
                        <m:r>
                          <a:rPr lang="en-US" altLang="zh-CN" sz="2400" i="1">
                            <a:latin typeface="Cambria Math" panose="02040503050406030204" pitchFamily="18" charset="0"/>
                          </a:rPr>
                          <m:t>4</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𝑝𝑞</m:t>
                    </m:r>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r>
                              <a:rPr lang="en-US" altLang="zh-CN" sz="2400" i="1">
                                <a:latin typeface="Cambria Math" panose="02040503050406030204" pitchFamily="18" charset="0"/>
                              </a:rPr>
                              <m:t>𝑝</m:t>
                            </m:r>
                            <m:r>
                              <a:rPr lang="en-US" altLang="zh-CN" sz="2400" b="0" i="1" smtClean="0">
                                <a:latin typeface="Cambria Math" panose="02040503050406030204" pitchFamily="18" charset="0"/>
                              </a:rPr>
                              <m:t>−</m:t>
                            </m:r>
                            <m:r>
                              <a:rPr lang="en-US" altLang="zh-CN" sz="2400" i="1">
                                <a:latin typeface="Cambria Math" panose="02040503050406030204" pitchFamily="18" charset="0"/>
                              </a:rPr>
                              <m:t>𝑞</m:t>
                            </m:r>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num>
                      <m:den>
                        <m:r>
                          <a:rPr lang="en-US" altLang="zh-CN" sz="2400" i="1">
                            <a:latin typeface="Cambria Math" panose="02040503050406030204" pitchFamily="18" charset="0"/>
                          </a:rPr>
                          <m:t>4</m:t>
                        </m:r>
                      </m:den>
                    </m:f>
                  </m:oMath>
                </a14:m>
                <a:r>
                  <a:rPr lang="zh-CN" altLang="en-US" sz="2400" dirty="0"/>
                  <a:t>可知，如果</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𝑞</m:t>
                    </m:r>
                    <m:r>
                      <a:rPr lang="en-US" altLang="zh-CN" sz="2400" i="1">
                        <a:latin typeface="Cambria Math" panose="02040503050406030204" pitchFamily="18" charset="0"/>
                      </a:rPr>
                      <m:t>|</m:t>
                    </m:r>
                  </m:oMath>
                </a14:m>
                <a:r>
                  <a:rPr lang="zh-CN" altLang="en-US" sz="2400" dirty="0"/>
                  <a:t>小，则</a:t>
                </a:r>
                <a14:m>
                  <m:oMath xmlns:m="http://schemas.openxmlformats.org/officeDocument/2006/math">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r>
                              <a:rPr lang="en-US" altLang="zh-CN" sz="2400" i="1">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𝑞</m:t>
                            </m:r>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num>
                      <m:den>
                        <m:r>
                          <a:rPr lang="en-US" altLang="zh-CN" sz="2400" i="1">
                            <a:latin typeface="Cambria Math" panose="02040503050406030204" pitchFamily="18" charset="0"/>
                          </a:rPr>
                          <m:t>4</m:t>
                        </m:r>
                      </m:den>
                    </m:f>
                    <m:r>
                      <a:rPr lang="zh-CN" altLang="en-US" sz="2400" i="1">
                        <a:latin typeface="Cambria Math" panose="02040503050406030204" pitchFamily="18" charset="0"/>
                      </a:rPr>
                      <m:t>也小</m:t>
                    </m:r>
                  </m:oMath>
                </a14:m>
                <a:r>
                  <a:rPr lang="zh-CN" altLang="en-US" sz="2400" dirty="0"/>
                  <a:t>；</a:t>
                </a:r>
                <a:r>
                  <a:rPr lang="en-US" altLang="zh-CN" sz="2400" dirty="0"/>
                  <a:t> </a:t>
                </a:r>
                <a14:m>
                  <m:oMath xmlns:m="http://schemas.openxmlformats.org/officeDocument/2006/math">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𝑞</m:t>
                                </m:r>
                              </m:e>
                            </m:d>
                          </m:e>
                          <m:sup>
                            <m:r>
                              <a:rPr lang="en-US" altLang="zh-CN" sz="2400" i="1">
                                <a:latin typeface="Cambria Math" panose="02040503050406030204" pitchFamily="18" charset="0"/>
                              </a:rPr>
                              <m:t>2</m:t>
                            </m:r>
                          </m:sup>
                        </m:sSup>
                      </m:num>
                      <m:den>
                        <m:r>
                          <a:rPr lang="en-US" altLang="zh-CN" sz="2400" i="1">
                            <a:latin typeface="Cambria Math" panose="02040503050406030204" pitchFamily="18" charset="0"/>
                          </a:rPr>
                          <m:t>4</m:t>
                        </m:r>
                      </m:den>
                    </m:f>
                  </m:oMath>
                </a14:m>
                <a:r>
                  <a:rPr lang="zh-CN" altLang="en-US" sz="2400" dirty="0"/>
                  <a:t>稍大于</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，即</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num>
                      <m:den>
                        <m:r>
                          <a:rPr lang="en-US" altLang="zh-CN" sz="2400" i="1">
                            <a:latin typeface="Cambria Math" panose="02040503050406030204" pitchFamily="18" charset="0"/>
                          </a:rPr>
                          <m:t>2</m:t>
                        </m:r>
                      </m:den>
                    </m:f>
                  </m:oMath>
                </a14:m>
                <a:r>
                  <a:rPr lang="zh-CN" altLang="en-US" sz="2400" dirty="0"/>
                  <a:t>稍大于</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𝑛</m:t>
                        </m:r>
                      </m:e>
                      <m:sup>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up>
                    </m:sSup>
                  </m:oMath>
                </a14:m>
                <a:r>
                  <a:rPr lang="zh-CN" altLang="en-US" sz="2400" dirty="0"/>
                  <a:t>。那么</a:t>
                </a:r>
                <a:endParaRPr lang="en-US" altLang="zh-CN" sz="2400" dirty="0"/>
              </a:p>
              <a:p>
                <a:pPr marL="360045" lvl="1">
                  <a:buClr>
                    <a:schemeClr val="accent1"/>
                  </a:buClr>
                  <a:buSzPct val="60000"/>
                </a:pPr>
                <a:endParaRPr lang="en-US" altLang="zh-CN" sz="2000" dirty="0"/>
              </a:p>
              <a:p>
                <a:pPr marL="1084580" lvl="3" indent="-342900">
                  <a:buClr>
                    <a:schemeClr val="accent1"/>
                  </a:buClr>
                  <a:buSzPct val="60000"/>
                  <a:buFont typeface="+mj-ea"/>
                  <a:buAutoNum type="circleNumDbPlain"/>
                </a:pPr>
                <a:r>
                  <a:rPr lang="zh-CN" altLang="en-US" sz="2000" dirty="0"/>
                  <a:t>顺序检查大于</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𝑛</m:t>
                        </m:r>
                      </m:e>
                      <m:sup>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sup>
                    </m:sSup>
                  </m:oMath>
                </a14:m>
                <a:r>
                  <a:rPr lang="zh-CN" altLang="en-US" sz="2000" dirty="0"/>
                  <a:t>的每一整数</a:t>
                </a:r>
                <a14:m>
                  <m:oMath xmlns:m="http://schemas.openxmlformats.org/officeDocument/2006/math">
                    <m:r>
                      <a:rPr lang="en-US" altLang="zh-CN" sz="2000" i="1" dirty="0" smtClean="0">
                        <a:latin typeface="Cambria Math" panose="02040503050406030204" pitchFamily="18" charset="0"/>
                      </a:rPr>
                      <m:t>𝑥</m:t>
                    </m:r>
                  </m:oMath>
                </a14:m>
                <a:r>
                  <a:rPr lang="zh-CN" altLang="en-US" sz="2000" dirty="0"/>
                  <a:t>，直到找到一个</a:t>
                </a:r>
                <a14:m>
                  <m:oMath xmlns:m="http://schemas.openxmlformats.org/officeDocument/2006/math">
                    <m:r>
                      <a:rPr lang="en-US" altLang="zh-CN" sz="2000" i="1" dirty="0" smtClean="0">
                        <a:latin typeface="Cambria Math" panose="02040503050406030204" pitchFamily="18" charset="0"/>
                      </a:rPr>
                      <m:t>𝑥</m:t>
                    </m:r>
                  </m:oMath>
                </a14:m>
                <a:r>
                  <a:rPr lang="zh-CN" altLang="en-US" sz="2000" dirty="0"/>
                  <a:t>使得</a:t>
                </a:r>
                <a14:m>
                  <m:oMath xmlns:m="http://schemas.openxmlformats.org/officeDocument/2006/math">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rPr>
                          <m:t>𝑥</m:t>
                        </m:r>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𝑛</m:t>
                    </m:r>
                  </m:oMath>
                </a14:m>
                <a:r>
                  <a:rPr lang="zh-CN" altLang="en-US" sz="2000" dirty="0"/>
                  <a:t>是某一个整数（记为</a:t>
                </a:r>
                <a14:m>
                  <m:oMath xmlns:m="http://schemas.openxmlformats.org/officeDocument/2006/math">
                    <m:r>
                      <a:rPr lang="en-US" altLang="zh-CN" sz="2000" i="1" dirty="0" smtClean="0">
                        <a:latin typeface="Cambria Math" panose="02040503050406030204" pitchFamily="18" charset="0"/>
                      </a:rPr>
                      <m:t>𝑦</m:t>
                    </m:r>
                  </m:oMath>
                </a14:m>
                <a:r>
                  <a:rPr lang="zh-CN" altLang="en-US" sz="2000" dirty="0"/>
                  <a:t>）的平方。</a:t>
                </a:r>
                <a:endParaRPr lang="en-US" altLang="zh-CN" sz="2000" dirty="0"/>
              </a:p>
              <a:p>
                <a:pPr marL="741680" lvl="3">
                  <a:buClr>
                    <a:schemeClr val="accent1"/>
                  </a:buClr>
                  <a:buSzPct val="60000"/>
                </a:pPr>
                <a:endParaRPr lang="en-US" altLang="zh-CN" sz="2000" dirty="0"/>
              </a:p>
              <a:p>
                <a:pPr marL="1084580" lvl="3" indent="-342900">
                  <a:buClr>
                    <a:schemeClr val="accent1"/>
                  </a:buClr>
                  <a:buSzPct val="60000"/>
                  <a:buFont typeface="+mj-ea"/>
                  <a:buAutoNum type="circleNumDbPlain"/>
                </a:pPr>
                <a:r>
                  <a:rPr lang="zh-CN" altLang="en-US" sz="2000" dirty="0"/>
                  <a:t>由</a:t>
                </a:r>
                <a14:m>
                  <m:oMath xmlns:m="http://schemas.openxmlformats.org/officeDocument/2006/math">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rPr>
                          <m:t>𝑥</m:t>
                        </m:r>
                      </m:e>
                      <m:sup>
                        <m:r>
                          <a:rPr lang="en-US" altLang="zh-CN" sz="2000" b="0" i="1" dirty="0" smtClean="0">
                            <a:latin typeface="Cambria Math" panose="02040503050406030204" pitchFamily="18" charset="0"/>
                          </a:rPr>
                          <m:t>2</m:t>
                        </m:r>
                      </m:sup>
                    </m:s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b="0" i="1" dirty="0" smtClean="0">
                        <a:latin typeface="Cambria Math" panose="02040503050406030204" pitchFamily="18" charset="0"/>
                      </a:rPr>
                      <m:t>=</m:t>
                    </m:r>
                    <m:sSup>
                      <m:sSupPr>
                        <m:ctrlPr>
                          <a:rPr lang="en-US" altLang="zh-CN" sz="2000" i="1" dirty="0">
                            <a:latin typeface="Cambria Math" panose="02040503050406030204" pitchFamily="18" charset="0"/>
                          </a:rPr>
                        </m:ctrlPr>
                      </m:sSupPr>
                      <m:e>
                        <m:r>
                          <a:rPr lang="en-US" altLang="zh-CN" sz="2000" b="0" i="1" dirty="0" smtClean="0">
                            <a:latin typeface="Cambria Math" panose="02040503050406030204" pitchFamily="18" charset="0"/>
                          </a:rPr>
                          <m:t>𝑦</m:t>
                        </m:r>
                      </m:e>
                      <m:sup>
                        <m:r>
                          <a:rPr lang="en-US" altLang="zh-CN" sz="2000" i="1" dirty="0">
                            <a:latin typeface="Cambria Math" panose="02040503050406030204" pitchFamily="18" charset="0"/>
                          </a:rPr>
                          <m:t>2</m:t>
                        </m:r>
                      </m:sup>
                    </m:sSup>
                  </m:oMath>
                </a14:m>
                <a:r>
                  <a:rPr lang="zh-CN" altLang="en-US" sz="2000" dirty="0"/>
                  <a:t>，得</a:t>
                </a: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zh-CN" altLang="en-US" sz="2000" dirty="0"/>
                  <a:t>，可得</a:t>
                </a:r>
                <a14:m>
                  <m:oMath xmlns:m="http://schemas.openxmlformats.org/officeDocument/2006/math">
                    <m:r>
                      <a:rPr lang="en-US" altLang="zh-CN" sz="2000" i="1" dirty="0" smtClean="0">
                        <a:latin typeface="Cambria Math" panose="02040503050406030204" pitchFamily="18" charset="0"/>
                      </a:rPr>
                      <m:t>𝑛</m:t>
                    </m:r>
                  </m:oMath>
                </a14:m>
                <a:r>
                  <a:rPr lang="zh-CN" altLang="en-US" sz="2000" dirty="0"/>
                  <a:t>得分解。</a:t>
                </a:r>
                <a:endParaRPr lang="en-US" altLang="zh-CN" sz="2000" dirty="0"/>
              </a:p>
              <a:p>
                <a:pPr marL="1084580" lvl="3" indent="-342900">
                  <a:buClr>
                    <a:schemeClr val="accent1"/>
                  </a:buClr>
                  <a:buSzPct val="60000"/>
                  <a:buFont typeface="+mj-ea"/>
                  <a:buAutoNum type="circleNumDbPlain"/>
                </a:pPr>
                <a:endParaRPr lang="en-US" altLang="zh-CN" sz="2000" dirty="0"/>
              </a:p>
              <a:p>
                <a:pPr marL="570230" lvl="2" indent="-285750">
                  <a:buClr>
                    <a:schemeClr val="accent1"/>
                  </a:buClr>
                  <a:buSzPct val="60000"/>
                  <a:buFont typeface="Wingdings" panose="05000000000000000000" pitchFamily="2" charset="2"/>
                  <a:buChar char="n"/>
                </a:pPr>
                <a:r>
                  <a:rPr lang="zh-CN" altLang="en-US" sz="2400" dirty="0"/>
                  <a:t>例如，若</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79523</m:t>
                    </m:r>
                  </m:oMath>
                </a14:m>
                <a:r>
                  <a:rPr lang="zh-CN" altLang="en-US" sz="2400" dirty="0"/>
                  <a:t>，则</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sup>
                    </m:sSup>
                    <m:r>
                      <a:rPr lang="en-US" altLang="zh-CN" sz="2400" i="1">
                        <a:latin typeface="Cambria Math" panose="02040503050406030204" pitchFamily="18" charset="0"/>
                      </a:rPr>
                      <m:t> </m:t>
                    </m:r>
                    <m:r>
                      <a:rPr lang="en-US" altLang="zh-CN" sz="2400" i="1" smtClean="0">
                        <a:latin typeface="Cambria Math" panose="02040503050406030204" pitchFamily="18" charset="0"/>
                        <a:ea typeface="Cambria Math" panose="02040503050406030204" pitchFamily="18" charset="0"/>
                      </a:rPr>
                      <m:t>&gt;</m:t>
                    </m:r>
                    <m:r>
                      <a:rPr lang="en-US" altLang="zh-CN" sz="2400" i="1">
                        <a:latin typeface="Cambria Math" panose="02040503050406030204" pitchFamily="18" charset="0"/>
                        <a:ea typeface="Cambria Math" panose="02040503050406030204" pitchFamily="18" charset="0"/>
                      </a:rPr>
                      <m:t>2</m:t>
                    </m:r>
                  </m:oMath>
                </a14:m>
                <a:r>
                  <a:rPr lang="en-US" altLang="zh-CN" sz="2400" dirty="0"/>
                  <a:t>81</a:t>
                </a:r>
                <a:r>
                  <a:rPr lang="zh-CN" altLang="en-US" sz="2400" dirty="0"/>
                  <a:t>，则</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2</m:t>
                        </m:r>
                        <m:r>
                          <a:rPr lang="en-US" altLang="zh-CN" sz="2400" i="1" smtClean="0">
                            <a:latin typeface="Cambria Math" panose="02040503050406030204" pitchFamily="18" charset="0"/>
                          </a:rPr>
                          <m:t>8</m:t>
                        </m:r>
                        <m:r>
                          <a:rPr lang="en-US" altLang="zh-CN" sz="2400" i="1">
                            <a:latin typeface="Cambria Math" panose="02040503050406030204" pitchFamily="18" charset="0"/>
                          </a:rPr>
                          <m:t>2</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smtClean="0">
                        <a:latin typeface="Cambria Math" panose="02040503050406030204" pitchFamily="18" charset="0"/>
                      </a:rPr>
                      <m:t>7</m:t>
                    </m:r>
                    <m:r>
                      <a:rPr lang="en-US" altLang="zh-CN" sz="2400" i="1">
                        <a:latin typeface="Cambria Math" panose="02040503050406030204" pitchFamily="18" charset="0"/>
                      </a:rPr>
                      <m:t>9</m:t>
                    </m:r>
                    <m:r>
                      <a:rPr lang="en-US" altLang="zh-CN" sz="2400" b="0" i="1" smtClean="0">
                        <a:latin typeface="Cambria Math" panose="02040503050406030204" pitchFamily="18" charset="0"/>
                      </a:rPr>
                      <m:t>523</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oMath>
                </a14:m>
                <a:r>
                  <a:rPr lang="zh-CN" altLang="en-US" sz="2400" dirty="0"/>
                  <a:t>，因此</a:t>
                </a:r>
                <a14:m>
                  <m:oMath xmlns:m="http://schemas.openxmlformats.org/officeDocument/2006/math">
                    <m:r>
                      <a:rPr lang="en-US" altLang="zh-CN" sz="2400" b="0" i="1" dirty="0" smtClean="0">
                        <a:latin typeface="Cambria Math" panose="02040503050406030204" pitchFamily="18" charset="0"/>
                      </a:rPr>
                      <m:t>𝑝</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282</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283</m:t>
                    </m:r>
                    <m:r>
                      <a:rPr lang="zh-CN" altLang="en-US" sz="2400" i="1" dirty="0">
                        <a:latin typeface="Cambria Math" panose="02040503050406030204" pitchFamily="18" charset="0"/>
                      </a:rPr>
                      <m:t>，</m:t>
                    </m:r>
                    <m:r>
                      <a:rPr lang="en-US" altLang="zh-CN" sz="2400" b="0" i="1" dirty="0" smtClean="0">
                        <a:latin typeface="Cambria Math" panose="02040503050406030204" pitchFamily="18" charset="0"/>
                      </a:rPr>
                      <m:t>𝑞</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282</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281</m:t>
                    </m:r>
                  </m:oMath>
                </a14:m>
                <a:endParaRPr lang="en-US" altLang="zh-CN" sz="2400" dirty="0"/>
              </a:p>
            </p:txBody>
          </p:sp>
        </mc:Choice>
        <mc:Fallback>
          <p:sp>
            <p:nvSpPr>
              <p:cNvPr id="2" name="文本框 1"/>
              <p:cNvSpPr txBox="1">
                <a:spLocks noRot="1" noChangeAspect="1" noMove="1" noResize="1" noEditPoints="1" noAdjustHandles="1" noChangeArrowheads="1" noChangeShapeType="1" noTextEdit="1"/>
              </p:cNvSpPr>
              <p:nvPr/>
            </p:nvSpPr>
            <p:spPr>
              <a:xfrm>
                <a:off x="0" y="1570508"/>
                <a:ext cx="9143999" cy="4443268"/>
              </a:xfrm>
              <a:prstGeom prst="rect">
                <a:avLst/>
              </a:prstGeom>
              <a:blipFill rotWithShape="1">
                <a:blip r:embed="rId1"/>
                <a:stretch>
                  <a:fillRect t="-3" r="7" b="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1A0FF2E-283C-42E4-8B34-9EDA93537B8D}" type="slidenum">
              <a:rPr lang="zh-CN" altLang="en-US" sz="1050"/>
            </a:fld>
            <a:endParaRPr lang="en-US" altLang="zh-CN" sz="1050"/>
          </a:p>
        </p:txBody>
      </p:sp>
      <p:sp>
        <p:nvSpPr>
          <p:cNvPr id="19459" name="Rectangle 2"/>
          <p:cNvSpPr>
            <a:spLocks noGrp="1" noChangeArrowheads="1"/>
          </p:cNvSpPr>
          <p:nvPr>
            <p:ph type="subTitle" idx="4294967295"/>
          </p:nvPr>
        </p:nvSpPr>
        <p:spPr>
          <a:xfrm>
            <a:off x="0" y="1993900"/>
            <a:ext cx="6286500" cy="3865563"/>
          </a:xfrm>
          <a:noFill/>
        </p:spPr>
        <p:txBody>
          <a:bodyPr/>
          <a:lstStyle/>
          <a:p>
            <a:pPr marL="215265" indent="-5080">
              <a:buNone/>
            </a:pPr>
            <a:r>
              <a:rPr lang="en-US" altLang="zh-CN" dirty="0"/>
              <a:t> </a:t>
            </a:r>
            <a:endParaRPr lang="en-US" altLang="zh-CN" dirty="0"/>
          </a:p>
        </p:txBody>
      </p:sp>
      <p:sp>
        <p:nvSpPr>
          <p:cNvPr id="8196" name="Rectangle 3"/>
          <p:cNvSpPr>
            <a:spLocks noGrp="1" noChangeArrowheads="1"/>
          </p:cNvSpPr>
          <p:nvPr>
            <p:ph type="ctrTitle" idx="4294967295"/>
          </p:nvPr>
        </p:nvSpPr>
        <p:spPr>
          <a:xfrm>
            <a:off x="1143669" y="439341"/>
            <a:ext cx="5829300" cy="528637"/>
          </a:xfrm>
        </p:spPr>
        <p:txBody>
          <a:bodyPr>
            <a:noAutofit/>
          </a:bodyPr>
          <a:lstStyle/>
          <a:p>
            <a:pPr eaLnBrk="1" hangingPunct="1">
              <a:spcBef>
                <a:spcPct val="50000"/>
              </a:spcBef>
            </a:pPr>
            <a:r>
              <a:rPr lang="zh-CN" altLang="en-US" dirty="0">
                <a:solidFill>
                  <a:srgbClr val="FF0000"/>
                </a:solidFill>
                <a:latin typeface="宋体" panose="02010600030101010101" pitchFamily="2" charset="-122"/>
                <a:ea typeface="宋体" panose="02010600030101010101" pitchFamily="2" charset="-122"/>
              </a:rPr>
              <a:t>公钥加密体制的原理</a:t>
            </a:r>
            <a:endParaRPr lang="zh-CN" altLang="en-US" dirty="0">
              <a:solidFill>
                <a:srgbClr val="FF0000"/>
              </a:solidFill>
              <a:latin typeface="宋体" panose="02010600030101010101" pitchFamily="2" charset="-122"/>
              <a:ea typeface="宋体" panose="02010600030101010101" pitchFamily="2" charset="-122"/>
            </a:endParaRPr>
          </a:p>
        </p:txBody>
      </p:sp>
      <p:pic>
        <p:nvPicPr>
          <p:cNvPr id="93184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31456" y="1939529"/>
            <a:ext cx="2214563" cy="194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AutoShape 7"/>
          <p:cNvSpPr>
            <a:spLocks noChangeArrowheads="1"/>
          </p:cNvSpPr>
          <p:nvPr/>
        </p:nvSpPr>
        <p:spPr bwMode="auto">
          <a:xfrm>
            <a:off x="6246020" y="2318147"/>
            <a:ext cx="1350169" cy="756047"/>
          </a:xfrm>
          <a:prstGeom prst="cloudCallout">
            <a:avLst>
              <a:gd name="adj1" fmla="val -95417"/>
              <a:gd name="adj2" fmla="val 19921"/>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100" dirty="0"/>
              <a:t>密钥分配</a:t>
            </a:r>
            <a:endParaRPr lang="zh-CN" altLang="en-US" sz="2100" dirty="0"/>
          </a:p>
        </p:txBody>
      </p:sp>
      <p:sp>
        <p:nvSpPr>
          <p:cNvPr id="19463" name="Text Box 12"/>
          <p:cNvSpPr txBox="1">
            <a:spLocks noChangeArrowheads="1"/>
          </p:cNvSpPr>
          <p:nvPr/>
        </p:nvSpPr>
        <p:spPr bwMode="auto">
          <a:xfrm>
            <a:off x="924833" y="4262439"/>
            <a:ext cx="1338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Times New Roman" panose="02020603050405020304" pitchFamily="18" charset="0"/>
              </a:rPr>
              <a:t>Bob</a:t>
            </a:r>
            <a:endParaRPr lang="en-US" altLang="zh-CN" sz="1800" dirty="0">
              <a:latin typeface="Times New Roman" panose="02020603050405020304" pitchFamily="18" charset="0"/>
            </a:endParaRPr>
          </a:p>
          <a:p>
            <a:pPr algn="ctr" eaLnBrk="1" hangingPunct="1">
              <a:spcBef>
                <a:spcPct val="0"/>
              </a:spcBef>
              <a:buClrTx/>
              <a:buSzTx/>
              <a:buFontTx/>
              <a:buNone/>
            </a:pPr>
            <a:r>
              <a:rPr lang="zh-CN" altLang="en-US" sz="1800" dirty="0">
                <a:latin typeface="Times New Roman" panose="02020603050405020304" pitchFamily="18" charset="0"/>
              </a:rPr>
              <a:t>（发送端）</a:t>
            </a:r>
            <a:endParaRPr lang="zh-CN" altLang="en-US" sz="1800" dirty="0">
              <a:latin typeface="Times New Roman" panose="02020603050405020304" pitchFamily="18" charset="0"/>
            </a:endParaRPr>
          </a:p>
        </p:txBody>
      </p:sp>
      <p:sp>
        <p:nvSpPr>
          <p:cNvPr id="19464" name="Text Box 13"/>
          <p:cNvSpPr txBox="1">
            <a:spLocks noChangeArrowheads="1"/>
          </p:cNvSpPr>
          <p:nvPr/>
        </p:nvSpPr>
        <p:spPr bwMode="auto">
          <a:xfrm>
            <a:off x="6691030" y="4262439"/>
            <a:ext cx="13388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1800" dirty="0">
                <a:latin typeface="Times New Roman" panose="02020603050405020304" pitchFamily="18" charset="0"/>
              </a:rPr>
              <a:t>Alice</a:t>
            </a:r>
            <a:endParaRPr lang="en-US" altLang="zh-CN" sz="1800" dirty="0">
              <a:latin typeface="Times New Roman" panose="02020603050405020304" pitchFamily="18" charset="0"/>
            </a:endParaRPr>
          </a:p>
          <a:p>
            <a:pPr algn="ctr" eaLnBrk="1" hangingPunct="1">
              <a:spcBef>
                <a:spcPct val="0"/>
              </a:spcBef>
              <a:buClrTx/>
              <a:buSzTx/>
              <a:buFontTx/>
              <a:buNone/>
            </a:pPr>
            <a:r>
              <a:rPr lang="zh-CN" altLang="en-US" sz="1800" dirty="0">
                <a:latin typeface="Times New Roman" panose="02020603050405020304" pitchFamily="18" charset="0"/>
              </a:rPr>
              <a:t>（接收端）</a:t>
            </a:r>
            <a:endParaRPr lang="zh-CN" altLang="en-US" sz="1800" dirty="0">
              <a:latin typeface="Times New Roman" panose="02020603050405020304" pitchFamily="18" charset="0"/>
            </a:endParaRPr>
          </a:p>
        </p:txBody>
      </p:sp>
      <p:pic>
        <p:nvPicPr>
          <p:cNvPr id="59291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456" y="4910139"/>
            <a:ext cx="1028700" cy="650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291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439" y="4963717"/>
            <a:ext cx="1079897" cy="61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2914"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206" y="4045744"/>
            <a:ext cx="809625" cy="77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2915"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120" y="4963716"/>
            <a:ext cx="721519"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9"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319" y="5018486"/>
            <a:ext cx="771525" cy="45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2917"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2169" y="3721894"/>
            <a:ext cx="810816"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71" name="Line 22"/>
          <p:cNvSpPr>
            <a:spLocks noChangeShapeType="1"/>
          </p:cNvSpPr>
          <p:nvPr/>
        </p:nvSpPr>
        <p:spPr bwMode="auto">
          <a:xfrm flipH="1">
            <a:off x="2897981" y="3451623"/>
            <a:ext cx="1295400" cy="702469"/>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592920" name="Line 24"/>
          <p:cNvSpPr>
            <a:spLocks noChangeShapeType="1"/>
          </p:cNvSpPr>
          <p:nvPr/>
        </p:nvSpPr>
        <p:spPr bwMode="auto">
          <a:xfrm flipH="1">
            <a:off x="2897981" y="3451623"/>
            <a:ext cx="1295400" cy="702469"/>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19473" name="Text Box 25"/>
          <p:cNvSpPr txBox="1">
            <a:spLocks noChangeArrowheads="1"/>
          </p:cNvSpPr>
          <p:nvPr/>
        </p:nvSpPr>
        <p:spPr bwMode="auto">
          <a:xfrm>
            <a:off x="2707198" y="3506391"/>
            <a:ext cx="13388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Times New Roman" panose="02020603050405020304" pitchFamily="18" charset="0"/>
              </a:rPr>
              <a:t>公开的密钥</a:t>
            </a:r>
            <a:endParaRPr lang="zh-CN" altLang="en-US" sz="1800" dirty="0">
              <a:latin typeface="Times New Roman" panose="02020603050405020304" pitchFamily="18" charset="0"/>
            </a:endParaRPr>
          </a:p>
        </p:txBody>
      </p:sp>
      <p:sp>
        <p:nvSpPr>
          <p:cNvPr id="592925" name="Line 29"/>
          <p:cNvSpPr>
            <a:spLocks noChangeShapeType="1"/>
          </p:cNvSpPr>
          <p:nvPr/>
        </p:nvSpPr>
        <p:spPr bwMode="auto">
          <a:xfrm flipH="1">
            <a:off x="2681288" y="4801791"/>
            <a:ext cx="0" cy="161925"/>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592926" name="Line 30"/>
          <p:cNvSpPr>
            <a:spLocks noChangeShapeType="1"/>
          </p:cNvSpPr>
          <p:nvPr/>
        </p:nvSpPr>
        <p:spPr bwMode="auto">
          <a:xfrm flipV="1">
            <a:off x="1980010" y="5287566"/>
            <a:ext cx="32385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592927" name="Line 31"/>
          <p:cNvSpPr>
            <a:spLocks noChangeShapeType="1"/>
          </p:cNvSpPr>
          <p:nvPr/>
        </p:nvSpPr>
        <p:spPr bwMode="auto">
          <a:xfrm flipH="1">
            <a:off x="2681288" y="4801791"/>
            <a:ext cx="0" cy="161925"/>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592928" name="Line 32"/>
          <p:cNvSpPr>
            <a:spLocks noChangeShapeType="1"/>
          </p:cNvSpPr>
          <p:nvPr/>
        </p:nvSpPr>
        <p:spPr bwMode="auto">
          <a:xfrm flipV="1">
            <a:off x="3492105" y="5287566"/>
            <a:ext cx="54054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pic>
        <p:nvPicPr>
          <p:cNvPr id="592932"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2067" y="4856560"/>
            <a:ext cx="721519"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2933" name="Line 37"/>
          <p:cNvSpPr>
            <a:spLocks noChangeShapeType="1"/>
          </p:cNvSpPr>
          <p:nvPr/>
        </p:nvSpPr>
        <p:spPr bwMode="auto">
          <a:xfrm flipV="1">
            <a:off x="5057776" y="5233988"/>
            <a:ext cx="54054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592934" name="Line 38"/>
          <p:cNvSpPr>
            <a:spLocks noChangeShapeType="1"/>
          </p:cNvSpPr>
          <p:nvPr/>
        </p:nvSpPr>
        <p:spPr bwMode="auto">
          <a:xfrm flipH="1">
            <a:off x="6030516" y="4531519"/>
            <a:ext cx="270272" cy="486966"/>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592935" name="Line 39"/>
          <p:cNvSpPr>
            <a:spLocks noChangeShapeType="1"/>
          </p:cNvSpPr>
          <p:nvPr/>
        </p:nvSpPr>
        <p:spPr bwMode="auto">
          <a:xfrm flipV="1">
            <a:off x="6354367" y="5233988"/>
            <a:ext cx="54054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0B32D8D-132D-4DCE-9A62-D1994A0A758C}" type="slidenum">
              <a:rPr lang="zh-CN" altLang="en-US" sz="1050"/>
            </a:fld>
            <a:endParaRPr lang="en-US" altLang="zh-CN" sz="1050"/>
          </a:p>
        </p:txBody>
      </p:sp>
      <p:sp>
        <p:nvSpPr>
          <p:cNvPr id="45058" name="Rectangle 2"/>
          <p:cNvSpPr>
            <a:spLocks noGrp="1" noChangeArrowheads="1"/>
          </p:cNvSpPr>
          <p:nvPr>
            <p:ph type="title" idx="4294967295"/>
          </p:nvPr>
        </p:nvSpPr>
        <p:spPr>
          <a:xfrm>
            <a:off x="164969" y="305879"/>
            <a:ext cx="6172200" cy="919734"/>
          </a:xfrm>
        </p:spPr>
        <p:txBody>
          <a:bodyPr>
            <a:noAutofit/>
          </a:bodyPr>
          <a:lstStyle/>
          <a:p>
            <a:pPr eaLnBrk="1" hangingPunct="1">
              <a:defRPr/>
            </a:pPr>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算法的安全性</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71683" name="Rectangle 3"/>
              <p:cNvSpPr>
                <a:spLocks noGrp="1" noChangeArrowheads="1"/>
              </p:cNvSpPr>
              <p:nvPr>
                <p:ph type="body" idx="4294967295"/>
              </p:nvPr>
            </p:nvSpPr>
            <p:spPr>
              <a:xfrm>
                <a:off x="164969" y="1705420"/>
                <a:ext cx="8814062" cy="4171124"/>
              </a:xfrm>
            </p:spPr>
            <p:txBody>
              <a:bodyPr>
                <a:noAutofit/>
              </a:bodyPr>
              <a:lstStyle/>
              <a:p>
                <a:pPr marL="0" indent="0" eaLnBrk="1" hangingPunct="1">
                  <a:lnSpc>
                    <a:spcPct val="90000"/>
                  </a:lnSpc>
                  <a:buNone/>
                </a:pP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RSA</a:t>
                </a:r>
                <a:r>
                  <a:rPr lang="zh-CN" altLang="en-US" sz="2400" dirty="0">
                    <a:latin typeface="宋体" panose="02010600030101010101" pitchFamily="2" charset="-122"/>
                    <a:ea typeface="宋体" panose="02010600030101010101" pitchFamily="2" charset="-122"/>
                  </a:rPr>
                  <a:t>的选择密文攻击 </a:t>
                </a:r>
                <a:endParaRPr lang="zh-CN" altLang="en-US" sz="2400" dirty="0">
                  <a:latin typeface="宋体" panose="02010600030101010101" pitchFamily="2" charset="-122"/>
                  <a:ea typeface="宋体" panose="02010600030101010101" pitchFamily="2" charset="-122"/>
                </a:endParaRPr>
              </a:p>
              <a:p>
                <a:pPr marL="457200" lvl="1" indent="0">
                  <a:buNone/>
                </a:pPr>
                <a:r>
                  <a:rPr lang="zh-CN" altLang="en-US" dirty="0">
                    <a:latin typeface="宋体" panose="02010600030101010101" pitchFamily="2" charset="-122"/>
                    <a:ea typeface="宋体" panose="02010600030101010101" pitchFamily="2" charset="-122"/>
                  </a:rPr>
                  <a:t>一般攻击者是将希望解密的信息</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𝐶</m:t>
                    </m:r>
                    <m:r>
                      <a:rPr lang="zh-CN" altLang="en-US" i="1" dirty="0">
                        <a:latin typeface="Cambria Math" panose="02040503050406030204" pitchFamily="18" charset="0"/>
                        <a:ea typeface="宋体" panose="02010600030101010101" pitchFamily="2" charset="-122"/>
                      </a:rPr>
                      <m:t>做</m:t>
                    </m:r>
                  </m:oMath>
                </a14:m>
                <a:r>
                  <a:rPr lang="zh-CN" altLang="en-US" dirty="0">
                    <a:latin typeface="宋体" panose="02010600030101010101" pitchFamily="2" charset="-122"/>
                    <a:ea typeface="宋体" panose="02010600030101010101" pitchFamily="2" charset="-122"/>
                  </a:rPr>
                  <a:t>一下伪装</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𝑟</m:t>
                    </m:r>
                    <m:r>
                      <a:rPr lang="en-US" altLang="zh-CN" i="1" baseline="30000" dirty="0" err="1">
                        <a:latin typeface="Cambria Math" panose="02040503050406030204" pitchFamily="18" charset="0"/>
                        <a:ea typeface="宋体" panose="02010600030101010101" pitchFamily="2" charset="-122"/>
                      </a:rPr>
                      <m:t>𝑒</m:t>
                    </m:r>
                    <m:r>
                      <a:rPr lang="en-US" altLang="zh-CN" i="1" dirty="0" err="1">
                        <a:latin typeface="Cambria Math" panose="02040503050406030204" pitchFamily="18" charset="0"/>
                        <a:ea typeface="宋体" panose="02010600030101010101" pitchFamily="2" charset="-122"/>
                      </a:rPr>
                      <m:t>𝐶</m:t>
                    </m:r>
                  </m:oMath>
                </a14:m>
                <a:r>
                  <a:rPr lang="zh-CN" altLang="en-US" dirty="0">
                    <a:latin typeface="宋体" panose="02010600030101010101" pitchFamily="2" charset="-122"/>
                    <a:ea typeface="宋体" panose="02010600030101010101" pitchFamily="2" charset="-122"/>
                  </a:rPr>
                  <a:t>，让拥有私钥的实体解密。然后，经过解密计算就可得到它所想要的信息。</a:t>
                </a:r>
                <a:endParaRPr lang="zh-CN" altLang="en-US" dirty="0">
                  <a:latin typeface="宋体" panose="02010600030101010101" pitchFamily="2" charset="-122"/>
                  <a:ea typeface="宋体" panose="02010600030101010101" pitchFamily="2" charset="-122"/>
                </a:endParaRPr>
              </a:p>
              <a:p>
                <a:pPr marL="457200" lvl="1"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宋体" panose="02010600030101010101" pitchFamily="2" charset="-122"/>
                        </a:rPr>
                        <m:t>(</m:t>
                      </m:r>
                      <m:sSup>
                        <m:sSupPr>
                          <m:ctrlPr>
                            <a:rPr lang="en-US" altLang="zh-CN" b="0" i="1" dirty="0" smtClean="0">
                              <a:latin typeface="Cambria Math" panose="02040503050406030204" pitchFamily="18" charset="0"/>
                              <a:ea typeface="宋体" panose="02010600030101010101" pitchFamily="2" charset="-122"/>
                            </a:rPr>
                          </m:ctrlPr>
                        </m:sSupPr>
                        <m:e>
                          <m:r>
                            <a:rPr lang="en-US" altLang="zh-CN" i="1" dirty="0" smtClean="0">
                              <a:latin typeface="Cambria Math" panose="02040503050406030204" pitchFamily="18" charset="0"/>
                              <a:ea typeface="宋体" panose="02010600030101010101" pitchFamily="2" charset="-122"/>
                            </a:rPr>
                            <m:t>𝑟</m:t>
                          </m:r>
                        </m:e>
                        <m:sup>
                          <m:r>
                            <a:rPr lang="en-US" altLang="zh-CN" i="1" dirty="0" smtClean="0">
                              <a:latin typeface="Cambria Math" panose="02040503050406030204" pitchFamily="18" charset="0"/>
                              <a:ea typeface="宋体" panose="02010600030101010101" pitchFamily="2" charset="-122"/>
                            </a:rPr>
                            <m:t>𝑒</m:t>
                          </m:r>
                        </m:sup>
                      </m:sSup>
                      <m:r>
                        <a:rPr lang="en-US" altLang="zh-CN" i="1" dirty="0" smtClean="0">
                          <a:latin typeface="Cambria Math" panose="02040503050406030204" pitchFamily="18" charset="0"/>
                          <a:ea typeface="宋体" panose="02010600030101010101" pitchFamily="2" charset="-122"/>
                        </a:rPr>
                        <m:t>𝐶</m:t>
                      </m:r>
                      <m:r>
                        <a:rPr lang="en-US" altLang="zh-CN" i="1" dirty="0">
                          <a:latin typeface="Cambria Math" panose="02040503050406030204" pitchFamily="18" charset="0"/>
                          <a:ea typeface="宋体" panose="02010600030101010101" pitchFamily="2" charset="-122"/>
                        </a:rPr>
                        <m:t>) </m:t>
                      </m:r>
                      <m:r>
                        <a:rPr lang="en-US" altLang="zh-CN" i="1" baseline="30000" dirty="0">
                          <a:latin typeface="Cambria Math" panose="02040503050406030204" pitchFamily="18" charset="0"/>
                          <a:ea typeface="宋体" panose="02010600030101010101" pitchFamily="2" charset="-122"/>
                        </a:rPr>
                        <m:t>𝑑</m:t>
                      </m:r>
                      <m:r>
                        <a:rPr lang="en-US" altLang="zh-CN" i="1" dirty="0" smtClean="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𝑟</m:t>
                      </m:r>
                      <m:r>
                        <a:rPr lang="en-US" altLang="zh-CN" i="1" baseline="30000" dirty="0">
                          <a:latin typeface="Cambria Math" panose="02040503050406030204" pitchFamily="18" charset="0"/>
                          <a:ea typeface="宋体" panose="02010600030101010101" pitchFamily="2" charset="-122"/>
                        </a:rPr>
                        <m:t>𝑒𝑑</m:t>
                      </m:r>
                      <m:r>
                        <a:rPr lang="en-US" altLang="zh-CN" i="1" dirty="0">
                          <a:latin typeface="Cambria Math" panose="02040503050406030204" pitchFamily="18" charset="0"/>
                          <a:ea typeface="宋体" panose="02010600030101010101" pitchFamily="2" charset="-122"/>
                        </a:rPr>
                        <m:t> ∗ </m:t>
                      </m:r>
                      <m:sSup>
                        <m:sSupPr>
                          <m:ctrlPr>
                            <a:rPr lang="en-US" altLang="zh-CN" b="0" i="1" dirty="0" smtClean="0">
                              <a:latin typeface="Cambria Math" panose="02040503050406030204" pitchFamily="18" charset="0"/>
                              <a:ea typeface="宋体" panose="02010600030101010101" pitchFamily="2" charset="-122"/>
                            </a:rPr>
                          </m:ctrlPr>
                        </m:sSupPr>
                        <m:e>
                          <m:r>
                            <a:rPr lang="en-US" altLang="zh-CN" i="1" dirty="0">
                              <a:latin typeface="Cambria Math" panose="02040503050406030204" pitchFamily="18" charset="0"/>
                              <a:ea typeface="宋体" panose="02010600030101010101" pitchFamily="2" charset="-122"/>
                            </a:rPr>
                            <m:t>𝐶</m:t>
                          </m:r>
                        </m:e>
                        <m:sup>
                          <m:r>
                            <a:rPr lang="en-US" altLang="zh-CN" i="1" dirty="0">
                              <a:latin typeface="Cambria Math" panose="02040503050406030204" pitchFamily="18" charset="0"/>
                              <a:ea typeface="宋体" panose="02010600030101010101" pitchFamily="2" charset="-122"/>
                            </a:rPr>
                            <m:t>𝑑</m:t>
                          </m:r>
                        </m:sup>
                      </m:sSup>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𝑚𝑜𝑑</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r>
                        <a:rPr lang="en-US" altLang="zh-CN" i="1" dirty="0">
                          <a:latin typeface="Cambria Math" panose="02040503050406030204" pitchFamily="18" charset="0"/>
                          <a:ea typeface="宋体" panose="02010600030101010101" pitchFamily="2" charset="-122"/>
                        </a:rPr>
                        <m:t>𝑟</m:t>
                      </m:r>
                      <m:r>
                        <a:rPr lang="en-US" altLang="zh-CN" i="1" dirty="0">
                          <a:latin typeface="Cambria Math" panose="02040503050406030204" pitchFamily="18" charset="0"/>
                          <a:ea typeface="宋体" panose="02010600030101010101" pitchFamily="2" charset="-122"/>
                        </a:rPr>
                        <m:t> ∗ </m:t>
                      </m:r>
                      <m:r>
                        <a:rPr lang="en-US" altLang="zh-CN" i="1" dirty="0">
                          <a:latin typeface="Cambria Math" panose="02040503050406030204" pitchFamily="18" charset="0"/>
                          <a:ea typeface="宋体" panose="02010600030101010101" pitchFamily="2" charset="-122"/>
                        </a:rPr>
                        <m:t>𝑀</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𝑚𝑜𝑑</m:t>
                      </m:r>
                      <m:r>
                        <a:rPr lang="en-US" altLang="zh-CN" i="1" dirty="0">
                          <a:latin typeface="Cambria Math" panose="02040503050406030204" pitchFamily="18" charset="0"/>
                          <a:ea typeface="宋体" panose="02010600030101010101" pitchFamily="2" charset="-122"/>
                        </a:rPr>
                        <m:t> </m:t>
                      </m:r>
                      <m:r>
                        <a:rPr lang="en-US" altLang="zh-CN" i="1" dirty="0">
                          <a:latin typeface="Cambria Math" panose="02040503050406030204" pitchFamily="18" charset="0"/>
                          <a:ea typeface="宋体" panose="02010600030101010101" pitchFamily="2" charset="-122"/>
                        </a:rPr>
                        <m:t>𝑛</m:t>
                      </m:r>
                      <m:r>
                        <a:rPr lang="en-US" altLang="zh-CN" i="1" dirty="0">
                          <a:latin typeface="Cambria Math" panose="02040503050406030204" pitchFamily="18" charset="0"/>
                          <a:ea typeface="宋体" panose="02010600030101010101" pitchFamily="2" charset="-122"/>
                        </a:rPr>
                        <m:t> </m:t>
                      </m:r>
                    </m:oMath>
                  </m:oMathPara>
                </a14:m>
                <a:endParaRPr lang="en-CA" altLang="zh-CN" dirty="0">
                  <a:latin typeface="宋体" panose="02010600030101010101" pitchFamily="2" charset="-122"/>
                  <a:ea typeface="宋体" panose="02010600030101010101" pitchFamily="2" charset="-122"/>
                </a:endParaRPr>
              </a:p>
              <a:p>
                <a:pPr marL="457200" lvl="1" indent="0">
                  <a:buNone/>
                </a:pPr>
                <a:r>
                  <a:rPr lang="zh-CN" altLang="en-US" sz="2400" dirty="0">
                    <a:latin typeface="宋体" panose="02010600030101010101" pitchFamily="2" charset="-122"/>
                    <a:ea typeface="宋体" panose="02010600030101010101" pitchFamily="2" charset="-122"/>
                  </a:rPr>
                  <a:t>所以</a:t>
                </a:r>
                <a:endParaRPr lang="en-US" altLang="zh-CN" sz="2400" dirty="0">
                  <a:latin typeface="宋体" panose="02010600030101010101" pitchFamily="2" charset="-122"/>
                  <a:ea typeface="宋体" panose="02010600030101010101" pitchFamily="2" charset="-122"/>
                </a:endParaRPr>
              </a:p>
              <a:p>
                <a:pPr marL="457200" lvl="1" indent="0">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宋体" panose="02010600030101010101" pitchFamily="2" charset="-122"/>
                        </a:rPr>
                        <m:t>𝑀</m:t>
                      </m:r>
                      <m:r>
                        <a:rPr lang="en-US" altLang="zh-CN" sz="2400" i="1" dirty="0" smtClean="0">
                          <a:latin typeface="Cambria Math" panose="02040503050406030204" pitchFamily="18" charset="0"/>
                          <a:ea typeface="宋体" panose="02010600030101010101" pitchFamily="2" charset="-122"/>
                        </a:rPr>
                        <m:t>=( </m:t>
                      </m:r>
                      <m:r>
                        <a:rPr lang="en-US" altLang="zh-CN" sz="2400" i="1" dirty="0" err="1">
                          <a:latin typeface="Cambria Math" panose="02040503050406030204" pitchFamily="18" charset="0"/>
                          <a:ea typeface="宋体" panose="02010600030101010101" pitchFamily="2" charset="-122"/>
                        </a:rPr>
                        <m:t>𝑟</m:t>
                      </m:r>
                      <m:r>
                        <a:rPr lang="en-US" altLang="zh-CN" sz="2400" i="1" baseline="30000" dirty="0" err="1">
                          <a:latin typeface="Cambria Math" panose="02040503050406030204" pitchFamily="18" charset="0"/>
                          <a:ea typeface="宋体" panose="02010600030101010101" pitchFamily="2" charset="-122"/>
                        </a:rPr>
                        <m:t>𝑒</m:t>
                      </m:r>
                      <m:r>
                        <a:rPr lang="en-US" altLang="zh-CN" sz="2400" i="1" dirty="0" err="1">
                          <a:latin typeface="Cambria Math" panose="02040503050406030204" pitchFamily="18" charset="0"/>
                          <a:ea typeface="宋体" panose="02010600030101010101" pitchFamily="2" charset="-122"/>
                        </a:rPr>
                        <m:t>𝐶</m:t>
                      </m:r>
                      <m:r>
                        <a:rPr lang="en-US" altLang="zh-CN" sz="2400" i="1" dirty="0">
                          <a:latin typeface="Cambria Math" panose="02040503050406030204" pitchFamily="18" charset="0"/>
                          <a:ea typeface="宋体" panose="02010600030101010101" pitchFamily="2" charset="-122"/>
                        </a:rPr>
                        <m:t> ) </m:t>
                      </m:r>
                      <m:r>
                        <a:rPr lang="en-US" altLang="zh-CN" sz="2400" i="1" baseline="30000" dirty="0">
                          <a:latin typeface="Cambria Math" panose="02040503050406030204" pitchFamily="18" charset="0"/>
                          <a:ea typeface="宋体" panose="02010600030101010101" pitchFamily="2" charset="-122"/>
                        </a:rPr>
                        <m:t>𝑑</m:t>
                      </m:r>
                      <m:r>
                        <a:rPr lang="en-US" altLang="zh-CN" sz="2400" i="1" dirty="0">
                          <a:latin typeface="Cambria Math" panose="02040503050406030204" pitchFamily="18" charset="0"/>
                          <a:ea typeface="宋体" panose="02010600030101010101" pitchFamily="2" charset="-122"/>
                        </a:rPr>
                        <m:t> ∗ </m:t>
                      </m:r>
                      <m:sSup>
                        <m:sSupPr>
                          <m:ctrlPr>
                            <a:rPr lang="en-US" altLang="zh-CN" sz="2400" i="1" dirty="0" smtClean="0">
                              <a:latin typeface="Cambria Math" panose="02040503050406030204" pitchFamily="18" charset="0"/>
                              <a:ea typeface="宋体" panose="02010600030101010101" pitchFamily="2" charset="-122"/>
                            </a:rPr>
                          </m:ctrlPr>
                        </m:sSupPr>
                        <m:e>
                          <m:r>
                            <a:rPr lang="en-US" altLang="zh-CN" sz="2400" b="0" i="1" dirty="0" smtClean="0">
                              <a:latin typeface="Cambria Math" panose="02040503050406030204" pitchFamily="18" charset="0"/>
                              <a:ea typeface="宋体" panose="02010600030101010101" pitchFamily="2" charset="-122"/>
                            </a:rPr>
                            <m:t>𝑟</m:t>
                          </m:r>
                        </m:e>
                        <m:sup>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1</m:t>
                          </m:r>
                        </m:sup>
                      </m:sSup>
                    </m:oMath>
                  </m:oMathPara>
                </a14:m>
                <a:endParaRPr lang="en-US" altLang="zh-CN" sz="2400" baseline="30000" dirty="0">
                  <a:latin typeface="宋体" panose="02010600030101010101" pitchFamily="2" charset="-122"/>
                  <a:ea typeface="宋体" panose="02010600030101010101" pitchFamily="2" charset="-122"/>
                </a:endParaRPr>
              </a:p>
              <a:p>
                <a:pPr marL="457200" lvl="1" indent="0">
                  <a:buNone/>
                </a:pPr>
                <a:r>
                  <a:rPr lang="zh-CN" altLang="en-US" dirty="0">
                    <a:latin typeface="宋体" panose="02010600030101010101" pitchFamily="2" charset="-122"/>
                    <a:ea typeface="宋体" panose="02010600030101010101" pitchFamily="2" charset="-122"/>
                  </a:rPr>
                  <a:t>这个固有的问题来自于公钥密码系统的最有用的特征</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每个人都能使用公钥。但从算法上无法解决这一问题，只有采用好的公钥协议，保证工作过程中实体不对其他实体任意产生的信息解密。</a:t>
                </a:r>
                <a:endParaRPr lang="zh-CN" altLang="en-US" dirty="0">
                  <a:latin typeface="宋体" panose="02010600030101010101" pitchFamily="2" charset="-122"/>
                  <a:ea typeface="宋体" panose="02010600030101010101" pitchFamily="2" charset="-122"/>
                </a:endParaRPr>
              </a:p>
            </p:txBody>
          </p:sp>
        </mc:Choice>
        <mc:Fallback>
          <p:sp>
            <p:nvSpPr>
              <p:cNvPr id="71683" name="Rectangle 3"/>
              <p:cNvSpPr>
                <a:spLocks noRot="1" noChangeAspect="1" noMove="1" noResize="1" noEditPoints="1" noAdjustHandles="1" noChangeArrowheads="1" noChangeShapeType="1" noTextEdit="1"/>
              </p:cNvSpPr>
              <p:nvPr>
                <p:ph type="body" idx="4294967295"/>
              </p:nvPr>
            </p:nvSpPr>
            <p:spPr>
              <a:xfrm>
                <a:off x="164969" y="1705420"/>
                <a:ext cx="8814062" cy="4171124"/>
              </a:xfrm>
              <a:blipFill rotWithShape="1">
                <a:blip r:embed="rId1"/>
                <a:stretch>
                  <a:fillRect l="-6" t="-11" r="1" b="6"/>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685800" y="565020"/>
            <a:ext cx="8229600" cy="633412"/>
          </a:xfrm>
        </p:spPr>
        <p:txBody>
          <a:bodyPr>
            <a:noAutofit/>
          </a:bodyPr>
          <a:lstStyle/>
          <a:p>
            <a:pPr eaLnBrk="1" hangingPunct="1">
              <a:defRPr/>
            </a:pPr>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算法的安全性</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73731" name="Rectangle 3"/>
              <p:cNvSpPr>
                <a:spLocks noGrp="1" noChangeArrowheads="1"/>
              </p:cNvSpPr>
              <p:nvPr>
                <p:ph type="body" idx="4294967295"/>
              </p:nvPr>
            </p:nvSpPr>
            <p:spPr>
              <a:xfrm>
                <a:off x="685800" y="1787842"/>
                <a:ext cx="7772400" cy="3282315"/>
              </a:xfrm>
            </p:spPr>
            <p:txBody>
              <a:bodyPr/>
              <a:lstStyle/>
              <a:p>
                <a:pPr marL="0" indent="0" eaLnBrk="1" hangingPunct="1">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a:t>
                </a:r>
                <a:r>
                  <a:rPr lang="en-US" altLang="zh-CN" dirty="0">
                    <a:latin typeface="Tahoma" panose="020B0604030504040204" pitchFamily="34" charset="0"/>
                    <a:ea typeface="Tahoma" panose="020B0604030504040204" pitchFamily="34" charset="0"/>
                    <a:cs typeface="Tahoma" panose="020B0604030504040204" pitchFamily="34" charset="0"/>
                  </a:rPr>
                  <a:t>RSA</a:t>
                </a:r>
                <a:r>
                  <a:rPr lang="zh-CN" altLang="en-US" dirty="0">
                    <a:latin typeface="宋体" panose="02010600030101010101" pitchFamily="2" charset="-122"/>
                    <a:ea typeface="宋体" panose="02010600030101010101" pitchFamily="2" charset="-122"/>
                  </a:rPr>
                  <a:t>的公共模数攻击</a:t>
                </a:r>
                <a:endParaRPr lang="zh-CN" altLang="en-US" dirty="0">
                  <a:latin typeface="宋体" panose="02010600030101010101" pitchFamily="2" charset="-122"/>
                  <a:ea typeface="宋体" panose="02010600030101010101" pitchFamily="2" charset="-122"/>
                </a:endParaRPr>
              </a:p>
              <a:p>
                <a:pPr marL="457200" lvl="1" indent="0">
                  <a:buNone/>
                </a:pPr>
                <a:r>
                  <a:rPr lang="zh-CN" altLang="en-US" sz="2800" dirty="0">
                    <a:latin typeface="宋体" panose="02010600030101010101" pitchFamily="2" charset="-122"/>
                    <a:ea typeface="宋体" panose="02010600030101010101" pitchFamily="2" charset="-122"/>
                  </a:rPr>
                  <a:t>若系统中用户共用一个模数</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𝑛</m:t>
                    </m:r>
                  </m:oMath>
                </a14:m>
                <a:r>
                  <a:rPr lang="en-US" altLang="zh-CN" sz="2800" dirty="0">
                    <a:latin typeface="宋体" panose="02010600030101010101" pitchFamily="2" charset="-122"/>
                    <a:ea typeface="宋体" panose="02010600030101010101" pitchFamily="2" charset="-122"/>
                  </a:rPr>
                  <a:t> </a:t>
                </a:r>
                <a:r>
                  <a:rPr lang="zh-CN" altLang="en-US" sz="2800" dirty="0">
                    <a:latin typeface="宋体" panose="02010600030101010101" pitchFamily="2" charset="-122"/>
                    <a:ea typeface="宋体" panose="02010600030101010101" pitchFamily="2" charset="-122"/>
                  </a:rPr>
                  <a:t>，而拥有不同的</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𝑒</m:t>
                    </m:r>
                  </m:oMath>
                </a14:m>
                <a:r>
                  <a:rPr lang="zh-CN" altLang="en-US" sz="2800" dirty="0">
                    <a:latin typeface="宋体" panose="02010600030101010101" pitchFamily="2" charset="-122"/>
                    <a:ea typeface="宋体" panose="02010600030101010101" pitchFamily="2" charset="-122"/>
                  </a:rPr>
                  <a:t>和</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𝑑</m:t>
                    </m:r>
                  </m:oMath>
                </a14:m>
                <a:r>
                  <a:rPr lang="zh-CN" altLang="en-US" sz="2800" dirty="0">
                    <a:latin typeface="宋体" panose="02010600030101010101" pitchFamily="2" charset="-122"/>
                    <a:ea typeface="宋体" panose="02010600030101010101" pitchFamily="2" charset="-122"/>
                  </a:rPr>
                  <a:t>。若存在同一信息（设为</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𝑃</m:t>
                    </m:r>
                  </m:oMath>
                </a14:m>
                <a:r>
                  <a:rPr lang="zh-CN" altLang="en-US" sz="2800" dirty="0">
                    <a:latin typeface="宋体" panose="02010600030101010101" pitchFamily="2" charset="-122"/>
                    <a:ea typeface="宋体" panose="02010600030101010101" pitchFamily="2" charset="-122"/>
                  </a:rPr>
                  <a:t>）分别用不同的公钥（</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𝑒</m:t>
                    </m:r>
                    <m:r>
                      <a:rPr lang="en-US" altLang="zh-CN" sz="2800" i="1" dirty="0" smtClean="0">
                        <a:latin typeface="Cambria Math" panose="02040503050406030204" pitchFamily="18" charset="0"/>
                        <a:ea typeface="宋体" panose="02010600030101010101" pitchFamily="2" charset="-122"/>
                      </a:rPr>
                      <m:t>1</m:t>
                    </m:r>
                  </m:oMath>
                </a14:m>
                <a:r>
                  <a:rPr lang="zh-CN" altLang="en-US" sz="2800" dirty="0">
                    <a:latin typeface="宋体" panose="02010600030101010101" pitchFamily="2" charset="-122"/>
                    <a:ea typeface="宋体" panose="02010600030101010101" pitchFamily="2" charset="-122"/>
                  </a:rPr>
                  <a:t>和</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𝑒</m:t>
                    </m:r>
                    <m:r>
                      <a:rPr lang="en-US" altLang="zh-CN" sz="2800" i="1" dirty="0" smtClean="0">
                        <a:latin typeface="Cambria Math" panose="02040503050406030204" pitchFamily="18" charset="0"/>
                        <a:ea typeface="宋体" panose="02010600030101010101" pitchFamily="2" charset="-122"/>
                      </a:rPr>
                      <m:t>2</m:t>
                    </m:r>
                  </m:oMath>
                </a14:m>
                <a:r>
                  <a:rPr lang="zh-CN" altLang="en-US" sz="2800" dirty="0">
                    <a:latin typeface="宋体" panose="02010600030101010101" pitchFamily="2" charset="-122"/>
                    <a:ea typeface="宋体" panose="02010600030101010101" pitchFamily="2" charset="-122"/>
                  </a:rPr>
                  <a:t>）加密，</a:t>
                </a:r>
                <a:endParaRPr lang="zh-CN" altLang="en-US" sz="2800" dirty="0">
                  <a:latin typeface="宋体" panose="02010600030101010101" pitchFamily="2" charset="-122"/>
                  <a:ea typeface="宋体" panose="02010600030101010101" pitchFamily="2" charset="-122"/>
                </a:endParaRPr>
              </a:p>
              <a:p>
                <a:pPr marL="457200" lvl="1" indent="0" algn="ctr">
                  <a:buNone/>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ea typeface="宋体" panose="02010600030101010101" pitchFamily="2" charset="-122"/>
                        </a:rPr>
                        <m:t>𝐶</m:t>
                      </m:r>
                      <m:r>
                        <a:rPr lang="en-US" altLang="zh-CN" sz="2800" i="1" dirty="0" smtClean="0">
                          <a:latin typeface="Cambria Math" panose="02040503050406030204" pitchFamily="18" charset="0"/>
                          <a:ea typeface="宋体" panose="02010600030101010101" pitchFamily="2" charset="-122"/>
                        </a:rPr>
                        <m:t>1</m:t>
                      </m:r>
                      <m:r>
                        <a:rPr lang="en-US" altLang="zh-CN" sz="2800" i="1" dirty="0" smtClean="0">
                          <a:latin typeface="Cambria Math" panose="02040503050406030204" pitchFamily="18" charset="0"/>
                          <a:ea typeface="宋体" panose="02010600030101010101" pitchFamily="2" charset="-122"/>
                        </a:rPr>
                        <m:t> = </m:t>
                      </m:r>
                      <m:sSup>
                        <m:sSupPr>
                          <m:ctrlPr>
                            <a:rPr lang="en-US" altLang="zh-CN" sz="2800" i="1" dirty="0" smtClean="0">
                              <a:latin typeface="Cambria Math" panose="02040503050406030204" pitchFamily="18" charset="0"/>
                              <a:ea typeface="宋体" panose="02010600030101010101" pitchFamily="2" charset="-122"/>
                            </a:rPr>
                          </m:ctrlPr>
                        </m:sSupPr>
                        <m:e>
                          <m:r>
                            <a:rPr lang="en-US" altLang="zh-CN" sz="2800" b="0" i="1" dirty="0" smtClean="0">
                              <a:latin typeface="Cambria Math" panose="02040503050406030204" pitchFamily="18" charset="0"/>
                              <a:ea typeface="宋体" panose="02010600030101010101" pitchFamily="2" charset="-122"/>
                            </a:rPr>
                            <m:t>𝑃</m:t>
                          </m:r>
                        </m:e>
                        <m:sup>
                          <m:r>
                            <a:rPr lang="en-US" altLang="zh-CN" sz="2800" b="0" i="1" dirty="0" smtClean="0">
                              <a:latin typeface="Cambria Math" panose="02040503050406030204" pitchFamily="18" charset="0"/>
                              <a:ea typeface="宋体" panose="02010600030101010101" pitchFamily="2" charset="-122"/>
                            </a:rPr>
                            <m:t>𝑒</m:t>
                          </m:r>
                          <m:r>
                            <a:rPr lang="en-US" altLang="zh-CN" sz="2800" b="0" i="1" dirty="0" smtClean="0">
                              <a:latin typeface="Cambria Math" panose="02040503050406030204" pitchFamily="18" charset="0"/>
                              <a:ea typeface="宋体" panose="02010600030101010101" pitchFamily="2" charset="-122"/>
                            </a:rPr>
                            <m:t>1</m:t>
                          </m:r>
                        </m:sup>
                      </m:sSup>
                      <m:r>
                        <a:rPr lang="en-US" altLang="zh-CN" sz="2800" i="1" dirty="0" smtClean="0">
                          <a:latin typeface="Cambria Math" panose="02040503050406030204" pitchFamily="18" charset="0"/>
                          <a:ea typeface="宋体" panose="02010600030101010101" pitchFamily="2" charset="-122"/>
                        </a:rPr>
                        <m:t>𝑚𝑜𝑑</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𝑛</m:t>
                      </m:r>
                      <m:r>
                        <a:rPr lang="en-US" altLang="zh-CN" sz="2800" i="1" dirty="0" smtClean="0">
                          <a:latin typeface="Cambria Math" panose="02040503050406030204" pitchFamily="18" charset="0"/>
                          <a:ea typeface="宋体" panose="02010600030101010101" pitchFamily="2" charset="-122"/>
                        </a:rPr>
                        <m:t> </m:t>
                      </m:r>
                      <m:r>
                        <a:rPr lang="zh-CN" altLang="en-US"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𝐶</m:t>
                      </m:r>
                      <m:r>
                        <a:rPr lang="en-US" altLang="zh-CN" sz="2800" i="1" dirty="0" smtClean="0">
                          <a:latin typeface="Cambria Math" panose="02040503050406030204" pitchFamily="18" charset="0"/>
                          <a:ea typeface="宋体" panose="02010600030101010101" pitchFamily="2" charset="-122"/>
                        </a:rPr>
                        <m:t>2</m:t>
                      </m:r>
                      <m:r>
                        <a:rPr lang="en-US" altLang="zh-CN" sz="2800" i="1" dirty="0" smtClean="0">
                          <a:latin typeface="Cambria Math" panose="02040503050406030204" pitchFamily="18" charset="0"/>
                          <a:ea typeface="宋体" panose="02010600030101010101" pitchFamily="2" charset="-122"/>
                        </a:rPr>
                        <m:t> =</m:t>
                      </m:r>
                      <m:sSup>
                        <m:sSupPr>
                          <m:ctrlPr>
                            <a:rPr lang="en-US" altLang="zh-CN" sz="2800" i="1" dirty="0">
                              <a:latin typeface="Cambria Math" panose="02040503050406030204" pitchFamily="18" charset="0"/>
                              <a:ea typeface="宋体" panose="02010600030101010101" pitchFamily="2" charset="-122"/>
                            </a:rPr>
                          </m:ctrlPr>
                        </m:sSupPr>
                        <m:e>
                          <m:r>
                            <a:rPr lang="en-US" altLang="zh-CN" sz="2800" i="1" dirty="0">
                              <a:latin typeface="Cambria Math" panose="02040503050406030204" pitchFamily="18" charset="0"/>
                              <a:ea typeface="宋体" panose="02010600030101010101" pitchFamily="2" charset="-122"/>
                            </a:rPr>
                            <m:t>𝑃</m:t>
                          </m:r>
                        </m:e>
                        <m:sup>
                          <m:r>
                            <a:rPr lang="en-US" altLang="zh-CN" sz="2800" i="1" dirty="0">
                              <a:latin typeface="Cambria Math" panose="02040503050406030204" pitchFamily="18" charset="0"/>
                              <a:ea typeface="宋体" panose="02010600030101010101" pitchFamily="2" charset="-122"/>
                            </a:rPr>
                            <m:t>𝑒</m:t>
                          </m:r>
                          <m:r>
                            <a:rPr lang="en-US" altLang="zh-CN" sz="2800" b="0" i="1" dirty="0" smtClean="0">
                              <a:latin typeface="Cambria Math" panose="02040503050406030204" pitchFamily="18" charset="0"/>
                              <a:ea typeface="宋体" panose="02010600030101010101" pitchFamily="2" charset="-122"/>
                            </a:rPr>
                            <m:t>2</m:t>
                          </m:r>
                        </m:sup>
                      </m:sSup>
                      <m:r>
                        <a:rPr lang="en-US" altLang="zh-CN" sz="2800" i="1" dirty="0" smtClean="0">
                          <a:latin typeface="Cambria Math" panose="02040503050406030204" pitchFamily="18" charset="0"/>
                          <a:ea typeface="宋体" panose="02010600030101010101" pitchFamily="2" charset="-122"/>
                        </a:rPr>
                        <m:t>𝑚𝑜𝑑</m:t>
                      </m:r>
                      <m:r>
                        <a:rPr lang="en-US" altLang="zh-CN" sz="2800" i="1" dirty="0" smtClean="0">
                          <a:latin typeface="Cambria Math" panose="02040503050406030204" pitchFamily="18" charset="0"/>
                          <a:ea typeface="宋体" panose="02010600030101010101" pitchFamily="2" charset="-122"/>
                        </a:rPr>
                        <m:t> </m:t>
                      </m:r>
                      <m:r>
                        <a:rPr lang="en-US" altLang="zh-CN" sz="2800" i="1" dirty="0" smtClean="0">
                          <a:latin typeface="Cambria Math" panose="02040503050406030204" pitchFamily="18" charset="0"/>
                          <a:ea typeface="宋体" panose="02010600030101010101" pitchFamily="2" charset="-122"/>
                        </a:rPr>
                        <m:t>𝑛</m:t>
                      </m:r>
                      <m:r>
                        <a:rPr lang="en-US" altLang="zh-CN" sz="2800" i="1" dirty="0" smtClean="0">
                          <a:latin typeface="Cambria Math" panose="02040503050406030204" pitchFamily="18" charset="0"/>
                          <a:ea typeface="宋体" panose="02010600030101010101" pitchFamily="2" charset="-122"/>
                        </a:rPr>
                        <m:t> </m:t>
                      </m:r>
                    </m:oMath>
                  </m:oMathPara>
                </a14:m>
                <a:endParaRPr lang="en-US" altLang="zh-CN" sz="2800" dirty="0">
                  <a:latin typeface="宋体" panose="02010600030101010101" pitchFamily="2" charset="-122"/>
                  <a:ea typeface="宋体" panose="02010600030101010101" pitchFamily="2" charset="-122"/>
                </a:endParaRPr>
              </a:p>
              <a:p>
                <a:pPr marL="457200" lvl="1" indent="0">
                  <a:buNone/>
                </a:pPr>
                <a:r>
                  <a:rPr lang="zh-CN" altLang="en-US" sz="2800" dirty="0">
                    <a:latin typeface="宋体" panose="02010600030101010101" pitchFamily="2" charset="-122"/>
                    <a:ea typeface="宋体" panose="02010600030101010101" pitchFamily="2" charset="-122"/>
                  </a:rPr>
                  <a:t>设密码分析者截获</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𝑛</m:t>
                    </m:r>
                    <m:r>
                      <a:rPr lang="zh-CN" altLang="en-US"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𝑒</m:t>
                    </m:r>
                    <m:r>
                      <a:rPr lang="en-US" altLang="zh-CN" sz="2800" i="1" dirty="0" smtClean="0">
                        <a:latin typeface="Cambria Math" panose="02040503050406030204" pitchFamily="18" charset="0"/>
                        <a:ea typeface="宋体" panose="02010600030101010101" pitchFamily="2" charset="-122"/>
                      </a:rPr>
                      <m:t>1</m:t>
                    </m:r>
                    <m:r>
                      <a:rPr lang="zh-CN" altLang="en-US"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𝑒</m:t>
                    </m:r>
                    <m:r>
                      <a:rPr lang="en-US" altLang="zh-CN" sz="2800" i="1" dirty="0" smtClean="0">
                        <a:latin typeface="Cambria Math" panose="02040503050406030204" pitchFamily="18" charset="0"/>
                        <a:ea typeface="宋体" panose="02010600030101010101" pitchFamily="2" charset="-122"/>
                      </a:rPr>
                      <m:t>2</m:t>
                    </m:r>
                    <m:r>
                      <a:rPr lang="zh-CN" altLang="en-US"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𝐶</m:t>
                    </m:r>
                    <m:r>
                      <a:rPr lang="en-US" altLang="zh-CN" sz="2800" i="1" dirty="0" smtClean="0">
                        <a:latin typeface="Cambria Math" panose="02040503050406030204" pitchFamily="18" charset="0"/>
                        <a:ea typeface="宋体" panose="02010600030101010101" pitchFamily="2" charset="-122"/>
                      </a:rPr>
                      <m:t>1</m:t>
                    </m:r>
                  </m:oMath>
                </a14:m>
                <a:r>
                  <a:rPr lang="zh-CN" altLang="en-US" sz="2800" dirty="0">
                    <a:latin typeface="宋体" panose="02010600030101010101" pitchFamily="2" charset="-122"/>
                    <a:ea typeface="宋体" panose="02010600030101010101" pitchFamily="2" charset="-122"/>
                  </a:rPr>
                  <a:t>和</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𝐶</m:t>
                    </m:r>
                    <m:r>
                      <a:rPr lang="en-US" altLang="zh-CN" sz="2800" i="1" dirty="0" smtClean="0">
                        <a:latin typeface="Cambria Math" panose="02040503050406030204" pitchFamily="18" charset="0"/>
                        <a:ea typeface="宋体" panose="02010600030101010101" pitchFamily="2" charset="-122"/>
                      </a:rPr>
                      <m:t>2</m:t>
                    </m:r>
                  </m:oMath>
                </a14:m>
                <a:r>
                  <a:rPr lang="zh-CN" altLang="en-US" sz="2800" dirty="0">
                    <a:latin typeface="宋体" panose="02010600030101010101" pitchFamily="2" charset="-122"/>
                    <a:ea typeface="宋体" panose="02010600030101010101" pitchFamily="2" charset="-122"/>
                  </a:rPr>
                  <a:t>， 若恰好</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𝑒</m:t>
                    </m:r>
                    <m:r>
                      <a:rPr lang="en-US" altLang="zh-CN" sz="2800" i="1" dirty="0" smtClean="0">
                        <a:latin typeface="Cambria Math" panose="02040503050406030204" pitchFamily="18" charset="0"/>
                        <a:ea typeface="宋体" panose="02010600030101010101" pitchFamily="2" charset="-122"/>
                      </a:rPr>
                      <m:t>1</m:t>
                    </m:r>
                  </m:oMath>
                </a14:m>
                <a:r>
                  <a:rPr lang="zh-CN" altLang="en-US" sz="2800" dirty="0">
                    <a:latin typeface="宋体" panose="02010600030101010101" pitchFamily="2" charset="-122"/>
                    <a:ea typeface="宋体" panose="02010600030101010101" pitchFamily="2" charset="-122"/>
                  </a:rPr>
                  <a:t>和</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𝑒</m:t>
                    </m:r>
                    <m:r>
                      <a:rPr lang="en-US" altLang="zh-CN" sz="2800" i="1" dirty="0" smtClean="0">
                        <a:latin typeface="Cambria Math" panose="02040503050406030204" pitchFamily="18" charset="0"/>
                        <a:ea typeface="宋体" panose="02010600030101010101" pitchFamily="2" charset="-122"/>
                      </a:rPr>
                      <m:t>2</m:t>
                    </m:r>
                  </m:oMath>
                </a14:m>
                <a:r>
                  <a:rPr lang="zh-CN" altLang="en-US" sz="2800" dirty="0">
                    <a:latin typeface="宋体" panose="02010600030101010101" pitchFamily="2" charset="-122"/>
                    <a:ea typeface="宋体" panose="02010600030101010101" pitchFamily="2" charset="-122"/>
                  </a:rPr>
                  <a:t>互质，则他可以得到</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𝑃</m:t>
                    </m:r>
                  </m:oMath>
                </a14:m>
                <a:r>
                  <a:rPr lang="zh-CN" altLang="en-US"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mc:Choice>
        <mc:Fallback>
          <p:sp>
            <p:nvSpPr>
              <p:cNvPr id="73731" name="Rectangle 3"/>
              <p:cNvSpPr>
                <a:spLocks noRot="1" noChangeAspect="1" noMove="1" noResize="1" noEditPoints="1" noAdjustHandles="1" noChangeArrowheads="1" noChangeShapeType="1" noTextEdit="1"/>
              </p:cNvSpPr>
              <p:nvPr>
                <p:ph type="body" idx="4294967295"/>
              </p:nvPr>
            </p:nvSpPr>
            <p:spPr>
              <a:xfrm>
                <a:off x="685800" y="1787842"/>
                <a:ext cx="7772400" cy="3282315"/>
              </a:xfrm>
              <a:blipFill rotWithShape="1">
                <a:blip r:embed="rId1"/>
                <a:stretch>
                  <a:fillRect t="-10" b="10"/>
                </a:stretch>
              </a:blipFill>
            </p:spPr>
            <p:txBody>
              <a:bodyPr/>
              <a:lstStyle/>
              <a:p>
                <a:r>
                  <a:rPr lang="zh-CN" altLang="en-US">
                    <a:noFill/>
                  </a:rPr>
                  <a:t> </a:t>
                </a:r>
              </a:p>
            </p:txBody>
          </p:sp>
        </mc:Fallback>
      </mc:AlternateContent>
      <p:sp>
        <p:nvSpPr>
          <p:cNvPr id="75780" name="灯片编号占位符 1"/>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50A5EDC-690E-462B-A2A5-25A613C76B13}" type="slidenum">
              <a:rPr lang="zh-CN" altLang="en-US" sz="1400" smtClean="0"/>
            </a:fld>
            <a:endParaRPr lang="en-US" altLang="zh-CN" sz="1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60960" y="430909"/>
            <a:ext cx="8229600" cy="903287"/>
          </a:xfrm>
        </p:spPr>
        <p:txBody>
          <a:bodyPr>
            <a:noAutofit/>
          </a:bodyPr>
          <a:lstStyle/>
          <a:p>
            <a:pPr eaLnBrk="1" hangingPunct="1">
              <a:defRPr/>
            </a:pPr>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算法的安全性</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47107" name="Rectangle 3"/>
              <p:cNvSpPr>
                <a:spLocks noGrp="1" noChangeArrowheads="1"/>
              </p:cNvSpPr>
              <p:nvPr>
                <p:ph type="body" idx="4294967295"/>
              </p:nvPr>
            </p:nvSpPr>
            <p:spPr>
              <a:xfrm>
                <a:off x="60960" y="1649127"/>
                <a:ext cx="9022080" cy="3559746"/>
              </a:xfrm>
            </p:spPr>
            <p:txBody>
              <a:bodyPr/>
              <a:lstStyle/>
              <a:p>
                <a:pPr eaLnBrk="1" hangingPunct="1"/>
                <a:r>
                  <a:rPr lang="zh-CN" altLang="en-US" b="1" dirty="0">
                    <a:latin typeface="宋体" panose="02010600030101010101" pitchFamily="2" charset="-122"/>
                    <a:ea typeface="宋体" panose="02010600030101010101" pitchFamily="2" charset="-122"/>
                  </a:rPr>
                  <a:t>证明</a:t>
                </a:r>
                <a:r>
                  <a:rPr lang="zh-CN" altLang="en-US" dirty="0">
                    <a:latin typeface="宋体" panose="02010600030101010101" pitchFamily="2" charset="-122"/>
                    <a:ea typeface="宋体" panose="02010600030101010101" pitchFamily="2" charset="-122"/>
                  </a:rPr>
                  <a:t>：因为</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r>
                      <a:rPr lang="en-US" altLang="zh-CN" i="1" dirty="0" smtClean="0">
                        <a:latin typeface="Cambria Math" panose="02040503050406030204" pitchFamily="18" charset="0"/>
                        <a:ea typeface="宋体" panose="02010600030101010101" pitchFamily="2" charset="-122"/>
                      </a:rPr>
                      <m:t>1</m:t>
                    </m:r>
                  </m:oMath>
                </a14:m>
                <a:r>
                  <a:rPr lang="zh-CN" altLang="en-US" dirty="0">
                    <a:latin typeface="宋体" panose="02010600030101010101" pitchFamily="2" charset="-122"/>
                    <a:ea typeface="宋体" panose="02010600030101010101" pitchFamily="2" charset="-122"/>
                  </a:rPr>
                  <a:t>和</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r>
                      <a:rPr lang="en-US" altLang="zh-CN" i="1" dirty="0" smtClean="0">
                        <a:latin typeface="Cambria Math" panose="02040503050406030204" pitchFamily="18" charset="0"/>
                        <a:ea typeface="宋体" panose="02010600030101010101" pitchFamily="2" charset="-122"/>
                      </a:rPr>
                      <m:t>2</m:t>
                    </m:r>
                  </m:oMath>
                </a14:m>
                <a:r>
                  <a:rPr lang="zh-CN" altLang="en-US" dirty="0">
                    <a:latin typeface="宋体" panose="02010600030101010101" pitchFamily="2" charset="-122"/>
                    <a:ea typeface="宋体" panose="02010600030101010101" pitchFamily="2" charset="-122"/>
                  </a:rPr>
                  <a:t>互质，故用</a:t>
                </a:r>
                <a:r>
                  <a:rPr lang="en-US" altLang="zh-CN" dirty="0">
                    <a:latin typeface="Tahoma" panose="020B0604030504040204" pitchFamily="34" charset="0"/>
                    <a:ea typeface="Tahoma" panose="020B0604030504040204" pitchFamily="34" charset="0"/>
                    <a:cs typeface="Tahoma" panose="020B0604030504040204" pitchFamily="34" charset="0"/>
                  </a:rPr>
                  <a:t>Euclidean</a:t>
                </a:r>
                <a:r>
                  <a:rPr lang="zh-CN" altLang="en-US" dirty="0">
                    <a:latin typeface="宋体" panose="02010600030101010101" pitchFamily="2" charset="-122"/>
                    <a:ea typeface="宋体" panose="02010600030101010101" pitchFamily="2" charset="-122"/>
                  </a:rPr>
                  <a:t>算法能找到</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𝑟</m:t>
                    </m:r>
                  </m:oMath>
                </a14:m>
                <a:r>
                  <a:rPr lang="zh-CN" altLang="en-US" dirty="0">
                    <a:latin typeface="宋体" panose="02010600030101010101" pitchFamily="2" charset="-122"/>
                    <a:ea typeface="宋体" panose="02010600030101010101" pitchFamily="2" charset="-122"/>
                  </a:rPr>
                  <a:t>和</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𝑠</m:t>
                    </m:r>
                  </m:oMath>
                </a14:m>
                <a:r>
                  <a:rPr lang="zh-CN" altLang="en-US" dirty="0">
                    <a:latin typeface="宋体" panose="02010600030101010101" pitchFamily="2" charset="-122"/>
                    <a:ea typeface="宋体" panose="02010600030101010101" pitchFamily="2" charset="-122"/>
                  </a:rPr>
                  <a:t>，满足： </a:t>
                </a:r>
                <a:endParaRPr lang="zh-CN" altLang="en-US" dirty="0">
                  <a:latin typeface="宋体" panose="02010600030101010101" pitchFamily="2" charset="-122"/>
                  <a:ea typeface="宋体" panose="02010600030101010101" pitchFamily="2" charset="-122"/>
                </a:endParaRPr>
              </a:p>
              <a:p>
                <a:pPr marL="284480" lvl="1" indent="0" algn="ctr">
                  <a:lnSpc>
                    <a:spcPct val="100000"/>
                  </a:lnSpc>
                  <a:buFont typeface="Wingdings" panose="05000000000000000000" pitchFamily="2" charset="2"/>
                  <a:buNone/>
                </a:pPr>
                <a14:m>
                  <m:oMath xmlns:m="http://schemas.openxmlformats.org/officeDocument/2006/math">
                    <m:r>
                      <a:rPr lang="en-US" altLang="zh-CN" sz="2800" i="1" dirty="0" smtClean="0">
                        <a:latin typeface="Cambria Math" panose="02040503050406030204" pitchFamily="18" charset="0"/>
                      </a:rPr>
                      <m:t>𝑟</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𝑒</m:t>
                    </m:r>
                    <m:r>
                      <a:rPr lang="en-US" altLang="zh-CN" sz="2800" i="1" dirty="0" smtClean="0">
                        <a:latin typeface="Cambria Math" panose="02040503050406030204" pitchFamily="18" charset="0"/>
                      </a:rPr>
                      <m:t>1</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𝑠</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𝑒</m:t>
                    </m:r>
                    <m:r>
                      <a:rPr lang="en-US" altLang="zh-CN" sz="2800" i="1" dirty="0" smtClean="0">
                        <a:latin typeface="Cambria Math" panose="02040503050406030204" pitchFamily="18" charset="0"/>
                      </a:rPr>
                      <m:t>2</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1</m:t>
                    </m:r>
                  </m:oMath>
                </a14:m>
                <a:r>
                  <a:rPr lang="en-US" altLang="zh-CN" sz="2800" dirty="0"/>
                  <a:t> </a:t>
                </a:r>
                <a:endParaRPr lang="en-US" altLang="zh-CN" sz="2800" dirty="0"/>
              </a:p>
              <a:p>
                <a:pPr marL="284480" lvl="1" indent="0">
                  <a:lnSpc>
                    <a:spcPct val="100000"/>
                  </a:lnSpc>
                  <a:buFont typeface="Wingdings" panose="05000000000000000000" pitchFamily="2" charset="2"/>
                  <a:buNone/>
                </a:pPr>
                <a:r>
                  <a:rPr lang="zh-CN" altLang="en-US" sz="2800" dirty="0">
                    <a:latin typeface="宋体" panose="02010600030101010101" pitchFamily="2" charset="-122"/>
                    <a:ea typeface="宋体" panose="02010600030101010101" pitchFamily="2" charset="-122"/>
                  </a:rPr>
                  <a:t>则</a:t>
                </a:r>
                <a:endParaRPr lang="zh-CN" altLang="en-US" sz="2800" dirty="0">
                  <a:latin typeface="宋体" panose="02010600030101010101" pitchFamily="2" charset="-122"/>
                  <a:ea typeface="宋体" panose="02010600030101010101" pitchFamily="2" charset="-122"/>
                </a:endParaRPr>
              </a:p>
              <a:p>
                <a:pPr marL="284480" lvl="1" indent="0">
                  <a:lnSpc>
                    <a:spcPct val="10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    (</m:t>
                      </m:r>
                      <m:r>
                        <a:rPr lang="en-US" altLang="zh-CN" sz="2800" i="1" dirty="0" smtClean="0">
                          <a:latin typeface="Cambria Math" panose="02040503050406030204" pitchFamily="18" charset="0"/>
                        </a:rPr>
                        <m:t>𝐶</m:t>
                      </m:r>
                      <m:r>
                        <a:rPr lang="en-US" altLang="zh-CN" sz="2800" i="1" dirty="0" smtClean="0">
                          <a:latin typeface="Cambria Math" panose="02040503050406030204" pitchFamily="18" charset="0"/>
                        </a:rPr>
                        <m:t>1</m:t>
                      </m:r>
                      <m:r>
                        <a:rPr lang="en-US" altLang="zh-CN" sz="2800" i="1" dirty="0" smtClean="0">
                          <a:latin typeface="Cambria Math" panose="02040503050406030204" pitchFamily="18" charset="0"/>
                        </a:rPr>
                        <m:t>)</m:t>
                      </m:r>
                      <m:r>
                        <a:rPr lang="en-US" altLang="zh-CN" sz="2800" i="1" baseline="30000" dirty="0" smtClean="0">
                          <a:latin typeface="Cambria Math" panose="02040503050406030204" pitchFamily="18" charset="0"/>
                        </a:rPr>
                        <m:t>𝑟</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𝐶</m:t>
                      </m:r>
                      <m:r>
                        <a:rPr lang="en-US" altLang="zh-CN" sz="2800" i="1" dirty="0" smtClean="0">
                          <a:latin typeface="Cambria Math" panose="02040503050406030204" pitchFamily="18" charset="0"/>
                        </a:rPr>
                        <m:t>2</m:t>
                      </m:r>
                      <m:r>
                        <a:rPr lang="en-US" altLang="zh-CN" sz="2800" i="1" dirty="0" smtClean="0">
                          <a:latin typeface="Cambria Math" panose="02040503050406030204" pitchFamily="18" charset="0"/>
                        </a:rPr>
                        <m:t>)</m:t>
                      </m:r>
                      <m:r>
                        <a:rPr lang="en-US" altLang="zh-CN" sz="2800" i="1" baseline="30000" dirty="0" smtClean="0">
                          <a:latin typeface="Cambria Math" panose="02040503050406030204" pitchFamily="18" charset="0"/>
                        </a:rPr>
                        <m:t>𝑠</m:t>
                      </m:r>
                      <m:r>
                        <a:rPr lang="en-US" altLang="zh-CN" sz="2800" i="1" dirty="0" smtClean="0">
                          <a:latin typeface="Cambria Math" panose="02040503050406030204" pitchFamily="18" charset="0"/>
                        </a:rPr>
                        <m:t>=</m:t>
                      </m:r>
                      <m:sSup>
                        <m:sSupPr>
                          <m:ctrlPr>
                            <a:rPr lang="en-US" altLang="zh-CN" sz="2800" i="1" dirty="0">
                              <a:latin typeface="Cambria Math" panose="02040503050406030204" pitchFamily="18" charset="0"/>
                              <a:ea typeface="宋体" panose="02010600030101010101" pitchFamily="2" charset="-122"/>
                            </a:rPr>
                          </m:ctrlPr>
                        </m:sSupPr>
                        <m:e>
                          <m:sSup>
                            <m:sSupPr>
                              <m:ctrlPr>
                                <a:rPr lang="en-US" altLang="zh-CN" sz="2800" i="1" dirty="0">
                                  <a:latin typeface="Cambria Math" panose="02040503050406030204" pitchFamily="18" charset="0"/>
                                  <a:ea typeface="宋体" panose="02010600030101010101" pitchFamily="2" charset="-122"/>
                                </a:rPr>
                              </m:ctrlPr>
                            </m:sSupPr>
                            <m:e>
                              <m:r>
                                <a:rPr lang="en-US" altLang="zh-CN" sz="2800" b="0" i="1" dirty="0" smtClean="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𝑃</m:t>
                              </m:r>
                            </m:e>
                            <m:sup>
                              <m:r>
                                <a:rPr lang="en-US" altLang="zh-CN" sz="2800" i="1" dirty="0">
                                  <a:latin typeface="Cambria Math" panose="02040503050406030204" pitchFamily="18" charset="0"/>
                                  <a:ea typeface="宋体" panose="02010600030101010101" pitchFamily="2" charset="-122"/>
                                </a:rPr>
                                <m:t>𝑒</m:t>
                              </m:r>
                              <m:r>
                                <a:rPr lang="en-US" altLang="zh-CN" sz="2800" i="1" dirty="0">
                                  <a:latin typeface="Cambria Math" panose="02040503050406030204" pitchFamily="18" charset="0"/>
                                  <a:ea typeface="宋体" panose="02010600030101010101" pitchFamily="2" charset="-122"/>
                                </a:rPr>
                                <m:t>1</m:t>
                              </m:r>
                            </m:sup>
                          </m:sSup>
                          <m:r>
                            <a:rPr lang="en-US" altLang="zh-CN" sz="2800" b="0" i="1" dirty="0" smtClean="0">
                              <a:latin typeface="Cambria Math" panose="02040503050406030204" pitchFamily="18" charset="0"/>
                              <a:ea typeface="宋体" panose="02010600030101010101" pitchFamily="2" charset="-122"/>
                            </a:rPr>
                            <m:t>)</m:t>
                          </m:r>
                        </m:e>
                        <m:sup>
                          <m:r>
                            <a:rPr lang="en-US" altLang="zh-CN" sz="2800" b="0" i="1" dirty="0" smtClean="0">
                              <a:latin typeface="Cambria Math" panose="02040503050406030204" pitchFamily="18" charset="0"/>
                              <a:ea typeface="宋体" panose="02010600030101010101" pitchFamily="2" charset="-122"/>
                            </a:rPr>
                            <m:t>𝑟</m:t>
                          </m:r>
                        </m:sup>
                      </m:sSup>
                      <m:r>
                        <a:rPr lang="en-US" altLang="zh-CN" sz="2800" i="1" dirty="0" smtClean="0">
                          <a:latin typeface="Cambria Math" panose="02040503050406030204" pitchFamily="18" charset="0"/>
                        </a:rPr>
                        <m:t>∗</m:t>
                      </m:r>
                      <m:sSup>
                        <m:sSupPr>
                          <m:ctrlPr>
                            <a:rPr lang="en-US" altLang="zh-CN" sz="2800" i="1" dirty="0">
                              <a:latin typeface="Cambria Math" panose="02040503050406030204" pitchFamily="18" charset="0"/>
                              <a:ea typeface="宋体" panose="02010600030101010101" pitchFamily="2" charset="-122"/>
                            </a:rPr>
                          </m:ctrlPr>
                        </m:sSupPr>
                        <m:e>
                          <m:sSup>
                            <m:sSupPr>
                              <m:ctrlPr>
                                <a:rPr lang="en-US" altLang="zh-CN" sz="2800" i="1" dirty="0">
                                  <a:latin typeface="Cambria Math" panose="02040503050406030204" pitchFamily="18" charset="0"/>
                                  <a:ea typeface="宋体" panose="02010600030101010101" pitchFamily="2" charset="-122"/>
                                </a:rPr>
                              </m:ctrlPr>
                            </m:sSupPr>
                            <m:e>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𝑃</m:t>
                              </m:r>
                            </m:e>
                            <m:sup>
                              <m:r>
                                <a:rPr lang="en-US" altLang="zh-CN" sz="2800" i="1" dirty="0">
                                  <a:latin typeface="Cambria Math" panose="02040503050406030204" pitchFamily="18" charset="0"/>
                                  <a:ea typeface="宋体" panose="02010600030101010101" pitchFamily="2" charset="-122"/>
                                </a:rPr>
                                <m:t>𝑒</m:t>
                              </m:r>
                              <m:r>
                                <a:rPr lang="en-US" altLang="zh-CN" sz="2800" b="0" i="1" dirty="0" smtClean="0">
                                  <a:latin typeface="Cambria Math" panose="02040503050406030204" pitchFamily="18" charset="0"/>
                                  <a:ea typeface="宋体" panose="02010600030101010101" pitchFamily="2" charset="-122"/>
                                </a:rPr>
                                <m:t>2</m:t>
                              </m:r>
                            </m:sup>
                          </m:sSup>
                          <m:r>
                            <a:rPr lang="en-US" altLang="zh-CN" sz="2800" i="1" dirty="0">
                              <a:latin typeface="Cambria Math" panose="02040503050406030204" pitchFamily="18" charset="0"/>
                              <a:ea typeface="宋体" panose="02010600030101010101" pitchFamily="2" charset="-122"/>
                            </a:rPr>
                            <m:t>)</m:t>
                          </m:r>
                        </m:e>
                        <m:sup>
                          <m:r>
                            <a:rPr lang="en-US" altLang="zh-CN" sz="2800" b="0" i="1" dirty="0" smtClean="0">
                              <a:latin typeface="Cambria Math" panose="02040503050406030204" pitchFamily="18" charset="0"/>
                              <a:ea typeface="宋体" panose="02010600030101010101" pitchFamily="2" charset="-122"/>
                            </a:rPr>
                            <m:t>𝑠</m:t>
                          </m:r>
                        </m:sup>
                      </m:sSup>
                      <m:r>
                        <a:rPr lang="en-US" altLang="zh-CN" sz="2800" i="1" dirty="0" smtClean="0">
                          <a:latin typeface="Cambria Math" panose="02040503050406030204" pitchFamily="18" charset="0"/>
                        </a:rPr>
                        <m:t>𝑚𝑜𝑑</m:t>
                      </m:r>
                      <m:r>
                        <a:rPr lang="en-US" altLang="zh-CN" sz="2800" i="1" dirty="0" smtClean="0">
                          <a:latin typeface="Cambria Math" panose="02040503050406030204" pitchFamily="18" charset="0"/>
                        </a:rPr>
                        <m:t> </m:t>
                      </m:r>
                      <m:r>
                        <a:rPr lang="en-US" altLang="zh-CN" sz="2800" i="1" dirty="0" smtClean="0">
                          <a:latin typeface="Cambria Math" panose="02040503050406030204" pitchFamily="18" charset="0"/>
                        </a:rPr>
                        <m:t>𝑛</m:t>
                      </m:r>
                    </m:oMath>
                  </m:oMathPara>
                </a14:m>
                <a:endParaRPr lang="en-US" altLang="zh-CN" sz="2800" dirty="0"/>
              </a:p>
              <a:p>
                <a:pPr marL="284480" lvl="1" indent="0">
                  <a:lnSpc>
                    <a:spcPct val="10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                                   </m:t>
                      </m:r>
                      <m:r>
                        <a:rPr lang="en-US" altLang="zh-CN" sz="2800" i="1" dirty="0" smtClean="0">
                          <a:latin typeface="Cambria Math" panose="02040503050406030204" pitchFamily="18" charset="0"/>
                        </a:rPr>
                        <m:t>=</m:t>
                      </m:r>
                      <m:sSup>
                        <m:sSupPr>
                          <m:ctrlPr>
                            <a:rPr lang="en-US" altLang="zh-CN" sz="2800" i="1" dirty="0" smtClean="0">
                              <a:latin typeface="Cambria Math" panose="02040503050406030204" pitchFamily="18" charset="0"/>
                            </a:rPr>
                          </m:ctrlPr>
                        </m:sSupPr>
                        <m:e>
                          <m:r>
                            <a:rPr lang="en-US" altLang="zh-CN" sz="2800" b="0" i="1" dirty="0" smtClean="0">
                              <a:latin typeface="Cambria Math" panose="02040503050406030204" pitchFamily="18" charset="0"/>
                            </a:rPr>
                            <m:t>𝑃</m:t>
                          </m:r>
                        </m:e>
                        <m:sup>
                          <m:r>
                            <a:rPr lang="en-US" altLang="zh-CN" sz="2800" b="0" i="1" dirty="0" smtClean="0">
                              <a:latin typeface="Cambria Math" panose="02040503050406030204" pitchFamily="18" charset="0"/>
                            </a:rPr>
                            <m:t>𝑟</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𝑒</m:t>
                          </m:r>
                          <m:r>
                            <a:rPr lang="en-US" altLang="zh-CN" sz="2800" b="0" i="1" dirty="0" smtClean="0">
                              <a:latin typeface="Cambria Math" panose="02040503050406030204" pitchFamily="18" charset="0"/>
                            </a:rPr>
                            <m:t>1</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𝑠</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𝑒</m:t>
                          </m:r>
                          <m:r>
                            <a:rPr lang="en-US" altLang="zh-CN" sz="2800" b="0" i="1" dirty="0" smtClean="0">
                              <a:latin typeface="Cambria Math" panose="02040503050406030204" pitchFamily="18" charset="0"/>
                            </a:rPr>
                            <m:t>2</m:t>
                          </m:r>
                        </m:sup>
                      </m:sSup>
                      <m:r>
                        <a:rPr lang="en-US" altLang="zh-CN" sz="2800" i="1" dirty="0" smtClean="0">
                          <a:latin typeface="Cambria Math" panose="02040503050406030204" pitchFamily="18" charset="0"/>
                        </a:rPr>
                        <m:t> </m:t>
                      </m:r>
                      <m:r>
                        <a:rPr lang="en-US" altLang="zh-CN" sz="2800" i="1" dirty="0" smtClean="0">
                          <a:latin typeface="Cambria Math" panose="02040503050406030204" pitchFamily="18" charset="0"/>
                        </a:rPr>
                        <m:t>𝑚𝑜𝑑</m:t>
                      </m:r>
                      <m:r>
                        <a:rPr lang="en-US" altLang="zh-CN" sz="2800" i="1" dirty="0" smtClean="0">
                          <a:latin typeface="Cambria Math" panose="02040503050406030204" pitchFamily="18" charset="0"/>
                        </a:rPr>
                        <m:t> </m:t>
                      </m:r>
                      <m:r>
                        <a:rPr lang="en-US" altLang="zh-CN" sz="2800" i="1" dirty="0" smtClean="0">
                          <a:latin typeface="Cambria Math" panose="02040503050406030204" pitchFamily="18" charset="0"/>
                        </a:rPr>
                        <m:t>𝑛</m:t>
                      </m:r>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𝑃</m:t>
                      </m:r>
                      <m:r>
                        <a:rPr lang="en-US" altLang="zh-CN" sz="2800" i="1" dirty="0" smtClean="0">
                          <a:latin typeface="Cambria Math" panose="02040503050406030204" pitchFamily="18" charset="0"/>
                        </a:rPr>
                        <m:t> </m:t>
                      </m:r>
                      <m:r>
                        <a:rPr lang="en-US" altLang="zh-CN" sz="2800" i="1" dirty="0" smtClean="0">
                          <a:latin typeface="Cambria Math" panose="02040503050406030204" pitchFamily="18" charset="0"/>
                        </a:rPr>
                        <m:t>𝑚𝑜𝑑</m:t>
                      </m:r>
                      <m:r>
                        <a:rPr lang="en-US" altLang="zh-CN" sz="2800" i="1" dirty="0" smtClean="0">
                          <a:latin typeface="Cambria Math" panose="02040503050406030204" pitchFamily="18" charset="0"/>
                        </a:rPr>
                        <m:t> </m:t>
                      </m:r>
                      <m:r>
                        <a:rPr lang="en-US" altLang="zh-CN" sz="2800" i="1" dirty="0" smtClean="0">
                          <a:latin typeface="Cambria Math" panose="02040503050406030204" pitchFamily="18" charset="0"/>
                        </a:rPr>
                        <m:t>𝑛</m:t>
                      </m:r>
                    </m:oMath>
                  </m:oMathPara>
                </a14:m>
                <a:endParaRPr lang="en-US" altLang="zh-CN" sz="2800" dirty="0"/>
              </a:p>
            </p:txBody>
          </p:sp>
        </mc:Choice>
        <mc:Fallback>
          <p:sp>
            <p:nvSpPr>
              <p:cNvPr id="47107" name="Rectangle 3"/>
              <p:cNvSpPr>
                <a:spLocks noRot="1" noChangeAspect="1" noMove="1" noResize="1" noEditPoints="1" noAdjustHandles="1" noChangeArrowheads="1" noChangeShapeType="1" noTextEdit="1"/>
              </p:cNvSpPr>
              <p:nvPr>
                <p:ph type="body" idx="4294967295"/>
              </p:nvPr>
            </p:nvSpPr>
            <p:spPr>
              <a:xfrm>
                <a:off x="60960" y="1649127"/>
                <a:ext cx="9022080" cy="3559746"/>
              </a:xfrm>
              <a:blipFill rotWithShape="1">
                <a:blip r:embed="rId1"/>
                <a:stretch>
                  <a:fillRect t="-1" b="17"/>
                </a:stretch>
              </a:blipFill>
            </p:spPr>
            <p:txBody>
              <a:bodyPr/>
              <a:lstStyle/>
              <a:p>
                <a:r>
                  <a:rPr lang="zh-CN" altLang="en-US">
                    <a:noFill/>
                  </a:rPr>
                  <a:t> </a:t>
                </a:r>
              </a:p>
            </p:txBody>
          </p:sp>
        </mc:Fallback>
      </mc:AlternateContent>
      <p:sp>
        <p:nvSpPr>
          <p:cNvPr id="76804" name="灯片编号占位符 1"/>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C8CF964-6065-44EA-BDFE-A0EFB50810D6}" type="slidenum">
              <a:rPr lang="zh-CN" altLang="en-US" sz="1400" smtClean="0"/>
            </a:fld>
            <a:endParaRPr lang="en-US" altLang="zh-CN" sz="1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C1AE143B-39EE-4B22-B335-951166A68611}" type="slidenum">
              <a:rPr lang="en-US" altLang="zh-CN" sz="1400"/>
            </a:fld>
            <a:endParaRPr lang="en-US" altLang="zh-CN" sz="1400"/>
          </a:p>
        </p:txBody>
      </p:sp>
      <p:sp>
        <p:nvSpPr>
          <p:cNvPr id="48131" name="Rectangle 2"/>
          <p:cNvSpPr>
            <a:spLocks noGrp="1" noChangeArrowheads="1"/>
          </p:cNvSpPr>
          <p:nvPr>
            <p:ph type="title" idx="4294967295"/>
          </p:nvPr>
        </p:nvSpPr>
        <p:spPr>
          <a:xfrm>
            <a:off x="0" y="354075"/>
            <a:ext cx="8229600" cy="922338"/>
          </a:xfrm>
        </p:spPr>
        <p:txBody>
          <a:bodyPr/>
          <a:lstStyle/>
          <a:p>
            <a:pPr eaLnBrk="1" hangingPunct="1">
              <a:defRPr/>
            </a:pPr>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算法的安全性</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77828" name="Rectangle 3"/>
              <p:cNvSpPr>
                <a:spLocks noGrp="1" noChangeArrowheads="1"/>
              </p:cNvSpPr>
              <p:nvPr>
                <p:ph type="body" idx="4294967295"/>
              </p:nvPr>
            </p:nvSpPr>
            <p:spPr>
              <a:xfrm>
                <a:off x="0" y="1276413"/>
                <a:ext cx="9144000" cy="4305173"/>
              </a:xfrm>
            </p:spPr>
            <p:txBody>
              <a:bodyPr/>
              <a:lstStyle/>
              <a:p>
                <a:pPr eaLnBrk="1" hangingPunct="1">
                  <a:buClr>
                    <a:schemeClr val="accent1"/>
                  </a:buClr>
                  <a:buSzPct val="60000"/>
                  <a:buFont typeface="Wingdings" panose="05000000000000000000" pitchFamily="2" charset="2"/>
                  <a:buChar char="n"/>
                </a:pPr>
                <a:r>
                  <a:rPr lang="en-US" altLang="zh-CN" dirty="0">
                    <a:latin typeface="Tahoma" panose="020B0604030504040204" pitchFamily="34" charset="0"/>
                    <a:ea typeface="Tahoma" panose="020B0604030504040204" pitchFamily="34" charset="0"/>
                    <a:cs typeface="Tahoma" panose="020B0604030504040204" pitchFamily="34" charset="0"/>
                  </a:rPr>
                  <a:t>RSA</a:t>
                </a:r>
                <a:r>
                  <a:rPr lang="zh-CN" altLang="en-US" dirty="0">
                    <a:latin typeface="宋体" panose="02010600030101010101" pitchFamily="2" charset="-122"/>
                    <a:ea typeface="宋体" panose="02010600030101010101" pitchFamily="2" charset="-122"/>
                  </a:rPr>
                  <a:t>存在很多种攻击，并不是因为算法本身存在缺陷，而是由于参数选择不当造成的，为保证算法足够安全，参数须满足下面几个基本要求：</a:t>
                </a:r>
                <a:endParaRPr lang="zh-CN" altLang="en-US"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需要选择足够大的素数</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𝑝</m:t>
                    </m:r>
                    <m:r>
                      <a:rPr lang="en-US" altLang="zh-CN" i="1" dirty="0" smtClean="0">
                        <a:latin typeface="Cambria Math" panose="02040503050406030204" pitchFamily="18" charset="0"/>
                        <a:ea typeface="宋体" panose="02010600030101010101" pitchFamily="2" charset="-122"/>
                      </a:rPr>
                      <m:t>, </m:t>
                    </m:r>
                    <m:r>
                      <a:rPr lang="en-US" altLang="zh-CN" i="1" dirty="0" smtClean="0">
                        <a:latin typeface="Cambria Math" panose="02040503050406030204" pitchFamily="18" charset="0"/>
                        <a:ea typeface="宋体" panose="02010600030101010101" pitchFamily="2" charset="-122"/>
                      </a:rPr>
                      <m:t>𝑞</m:t>
                    </m:r>
                    <m:r>
                      <a:rPr lang="en-US" altLang="zh-CN" i="1" dirty="0" smtClean="0">
                        <a:latin typeface="Cambria Math" panose="02040503050406030204" pitchFamily="18" charset="0"/>
                        <a:ea typeface="宋体" panose="02010600030101010101" pitchFamily="2" charset="-122"/>
                      </a:rPr>
                      <m:t>, |</m:t>
                    </m:r>
                    <m:r>
                      <a:rPr lang="en-US" altLang="zh-CN" i="1" dirty="0" smtClean="0">
                        <a:latin typeface="Cambria Math" panose="02040503050406030204" pitchFamily="18" charset="0"/>
                        <a:ea typeface="宋体" panose="02010600030101010101" pitchFamily="2" charset="-122"/>
                      </a:rPr>
                      <m:t>𝑝</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𝑞</m:t>
                    </m:r>
                    <m:r>
                      <a:rPr lang="en-US" altLang="zh-CN" i="1" dirty="0" smtClean="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较大，且</a:t>
                </a:r>
                <a14:m>
                  <m:oMath xmlns:m="http://schemas.openxmlformats.org/officeDocument/2006/math">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𝑝</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和</a:t>
                </a:r>
                <a14:m>
                  <m:oMath xmlns:m="http://schemas.openxmlformats.org/officeDocument/2006/math">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𝑞</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m:t>
                    </m:r>
                  </m:oMath>
                </a14:m>
                <a:r>
                  <a:rPr lang="zh-CN" altLang="en-US" dirty="0">
                    <a:latin typeface="宋体" panose="02010600030101010101" pitchFamily="2" charset="-122"/>
                    <a:ea typeface="宋体" panose="02010600030101010101" pitchFamily="2" charset="-122"/>
                  </a:rPr>
                  <a:t>没有小的素因子</a:t>
                </a:r>
                <a:r>
                  <a:rPr lang="en-US"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通常选择小的加密指数</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oMath>
                </a14:m>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且与</a:t>
                </a:r>
                <a14:m>
                  <m:oMath xmlns:m="http://schemas.openxmlformats.org/officeDocument/2006/math">
                    <m:r>
                      <m:rPr>
                        <m:sty m:val="p"/>
                      </m:rPr>
                      <a:rPr lang="el-GR" altLang="zh-CN" i="1" dirty="0" smtClean="0">
                        <a:latin typeface="Cambria Math" panose="02040503050406030204" pitchFamily="18" charset="0"/>
                        <a:ea typeface="Cambria Math" panose="02040503050406030204" pitchFamily="18" charset="0"/>
                      </a:rPr>
                      <m:t>φ</m:t>
                    </m:r>
                    <m:r>
                      <a:rPr lang="en-US" altLang="zh-CN" i="1" dirty="0" smtClean="0">
                        <a:latin typeface="Cambria Math" panose="02040503050406030204" pitchFamily="18" charset="0"/>
                        <a:ea typeface="宋体" panose="02010600030101010101" pitchFamily="2" charset="-122"/>
                      </a:rPr>
                      <m:t>(</m:t>
                    </m:r>
                    <m:r>
                      <a:rPr lang="en-US" altLang="zh-CN" b="0" i="1" dirty="0" smtClean="0">
                        <a:latin typeface="Cambria Math" panose="02040503050406030204" pitchFamily="18" charset="0"/>
                        <a:ea typeface="宋体" panose="02010600030101010101" pitchFamily="2" charset="-122"/>
                      </a:rPr>
                      <m:t>𝑛</m:t>
                    </m:r>
                    <m:r>
                      <a:rPr lang="en-US" altLang="zh-CN" i="1" dirty="0" smtClean="0">
                        <a:latin typeface="Cambria Math" panose="02040503050406030204" pitchFamily="18" charset="0"/>
                        <a:ea typeface="宋体" panose="02010600030101010101" pitchFamily="2" charset="-122"/>
                      </a:rPr>
                      <m:t>)</m:t>
                    </m:r>
                  </m:oMath>
                </a14:m>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互素，</a:t>
                </a:r>
                <a:endParaRPr lang="zh-CN" altLang="en-US"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oMath>
                </a14:m>
                <a:r>
                  <a:rPr lang="zh-CN" altLang="en-US" dirty="0">
                    <a:latin typeface="宋体" panose="02010600030101010101" pitchFamily="2" charset="-122"/>
                    <a:ea typeface="宋体" panose="02010600030101010101" pitchFamily="2" charset="-122"/>
                  </a:rPr>
                  <a:t>对所有用户可以是相同的，最初建议使用</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3</m:t>
                    </m:r>
                  </m:oMath>
                </a14:m>
                <a:r>
                  <a:rPr lang="zh-CN" altLang="en-US" dirty="0">
                    <a:latin typeface="宋体" panose="02010600030101010101" pitchFamily="2" charset="-122"/>
                    <a:ea typeface="宋体" panose="02010600030101010101" pitchFamily="2" charset="-122"/>
                  </a:rPr>
                  <a:t>，现在</a:t>
                </a:r>
                <a14:m>
                  <m:oMath xmlns:m="http://schemas.openxmlformats.org/officeDocument/2006/math">
                    <m:r>
                      <a:rPr lang="en-US" altLang="zh-CN" i="1" dirty="0" smtClean="0">
                        <a:latin typeface="Cambria Math" panose="02040503050406030204" pitchFamily="18" charset="0"/>
                        <a:ea typeface="宋体" panose="02010600030101010101" pitchFamily="2" charset="-122"/>
                      </a:rPr>
                      <m:t>3</m:t>
                    </m:r>
                  </m:oMath>
                </a14:m>
                <a:r>
                  <a:rPr lang="zh-CN" altLang="en-US" dirty="0">
                    <a:latin typeface="宋体" panose="02010600030101010101" pitchFamily="2" charset="-122"/>
                    <a:ea typeface="宋体" panose="02010600030101010101" pitchFamily="2" charset="-122"/>
                  </a:rPr>
                  <a:t>太小，常使用</a:t>
                </a:r>
                <a14:m>
                  <m:oMath xmlns:m="http://schemas.openxmlformats.org/officeDocument/2006/math">
                    <m:r>
                      <a:rPr lang="en-US" altLang="zh-CN" i="1" dirty="0" smtClean="0">
                        <a:latin typeface="Cambria Math" panose="02040503050406030204" pitchFamily="18" charset="0"/>
                        <a:ea typeface="宋体" panose="02010600030101010101" pitchFamily="2" charset="-122"/>
                      </a:rPr>
                      <m:t>𝑒</m:t>
                    </m:r>
                    <m:r>
                      <a:rPr lang="en-US" altLang="zh-CN" i="1" dirty="0" smtClean="0">
                        <a:latin typeface="Cambria Math" panose="02040503050406030204" pitchFamily="18" charset="0"/>
                        <a:ea typeface="宋体" panose="02010600030101010101" pitchFamily="2" charset="-122"/>
                      </a:rPr>
                      <m:t>=</m:t>
                    </m:r>
                    <m:sSup>
                      <m:sSupPr>
                        <m:ctrlPr>
                          <a:rPr lang="en-US" altLang="zh-CN" b="0" i="1" dirty="0" smtClean="0">
                            <a:latin typeface="Cambria Math" panose="02040503050406030204" pitchFamily="18" charset="0"/>
                            <a:ea typeface="宋体" panose="02010600030101010101" pitchFamily="2" charset="-122"/>
                          </a:rPr>
                        </m:ctrlPr>
                      </m:sSupPr>
                      <m:e>
                        <m:r>
                          <a:rPr lang="en-US" altLang="zh-CN" i="1" dirty="0" smtClean="0">
                            <a:latin typeface="Cambria Math" panose="02040503050406030204" pitchFamily="18" charset="0"/>
                            <a:ea typeface="宋体" panose="02010600030101010101" pitchFamily="2" charset="-122"/>
                          </a:rPr>
                          <m:t>2</m:t>
                        </m:r>
                      </m:e>
                      <m:sup>
                        <m:r>
                          <a:rPr lang="en-US" altLang="zh-CN" i="1" dirty="0" smtClean="0">
                            <a:latin typeface="Cambria Math" panose="02040503050406030204" pitchFamily="18" charset="0"/>
                            <a:ea typeface="宋体" panose="02010600030101010101" pitchFamily="2" charset="-122"/>
                          </a:rPr>
                          <m:t>16</m:t>
                        </m:r>
                      </m:sup>
                    </m:sSup>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1</m:t>
                    </m:r>
                    <m:r>
                      <a:rPr lang="en-US" altLang="zh-CN" i="1" dirty="0" smtClean="0">
                        <a:latin typeface="Cambria Math" panose="02040503050406030204" pitchFamily="18" charset="0"/>
                        <a:ea typeface="宋体" panose="02010600030101010101" pitchFamily="2" charset="-122"/>
                      </a:rPr>
                      <m:t>=</m:t>
                    </m:r>
                    <m:r>
                      <a:rPr lang="en-US" altLang="zh-CN" i="1" dirty="0" smtClean="0">
                        <a:latin typeface="Cambria Math" panose="02040503050406030204" pitchFamily="18" charset="0"/>
                        <a:ea typeface="宋体" panose="02010600030101010101" pitchFamily="2" charset="-122"/>
                      </a:rPr>
                      <m:t>65535</m:t>
                    </m:r>
                  </m:oMath>
                </a14:m>
                <a:r>
                  <a:rPr lang="en-US"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解密指数比较大</a:t>
                </a:r>
                <a:endParaRPr lang="zh-CN" altLang="en-US" dirty="0">
                  <a:latin typeface="宋体" panose="02010600030101010101" pitchFamily="2" charset="-122"/>
                  <a:ea typeface="宋体" panose="02010600030101010101" pitchFamily="2" charset="-122"/>
                </a:endParaRPr>
              </a:p>
              <a:p>
                <a:pPr eaLnBrk="1" hangingPunct="1"/>
                <a:endParaRPr lang="en-US" altLang="zh-CN" sz="2400" dirty="0"/>
              </a:p>
            </p:txBody>
          </p:sp>
        </mc:Choice>
        <mc:Fallback>
          <p:sp>
            <p:nvSpPr>
              <p:cNvPr id="77828" name="Rectangle 3"/>
              <p:cNvSpPr>
                <a:spLocks noRot="1" noChangeAspect="1" noMove="1" noResize="1" noEditPoints="1" noAdjustHandles="1" noChangeArrowheads="1" noChangeShapeType="1" noTextEdit="1"/>
              </p:cNvSpPr>
              <p:nvPr>
                <p:ph type="body" idx="4294967295"/>
              </p:nvPr>
            </p:nvSpPr>
            <p:spPr>
              <a:xfrm>
                <a:off x="0" y="1276413"/>
                <a:ext cx="9144000" cy="4305173"/>
              </a:xfrm>
              <a:blipFill rotWithShape="1">
                <a:blip r:embed="rId1"/>
                <a:stretch>
                  <a:fillRect t="-1" b="-3969"/>
                </a:stretch>
              </a:blipFill>
            </p:spPr>
            <p:txBody>
              <a:bodyPr/>
              <a:lstStyle/>
              <a:p>
                <a:r>
                  <a:rPr lang="zh-CN" altLang="en-US">
                    <a:noFill/>
                  </a:rPr>
                  <a:t> </a:t>
                </a:r>
              </a:p>
            </p:txBody>
          </p:sp>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DE5F8E91-DD49-44ED-929B-1F5E7FE76F94}" type="slidenum">
              <a:rPr lang="en-US" altLang="zh-CN" sz="1400"/>
            </a:fld>
            <a:endParaRPr lang="en-US" altLang="zh-CN" sz="1400"/>
          </a:p>
        </p:txBody>
      </p:sp>
      <p:sp>
        <p:nvSpPr>
          <p:cNvPr id="78851" name="Rectangle 2"/>
          <p:cNvSpPr>
            <a:spLocks noGrp="1" noChangeArrowheads="1"/>
          </p:cNvSpPr>
          <p:nvPr>
            <p:ph type="subTitle" idx="4294967295"/>
          </p:nvPr>
        </p:nvSpPr>
        <p:spPr>
          <a:xfrm>
            <a:off x="381000" y="2126012"/>
            <a:ext cx="8382000" cy="2605976"/>
          </a:xfrm>
          <a:noFill/>
        </p:spPr>
        <p:txBody>
          <a:bodyPr/>
          <a:lstStyle/>
          <a:p>
            <a:pPr marL="287655" indent="-6350" eaLnBrk="1" hangingPunct="1">
              <a:buClr>
                <a:schemeClr val="accent1"/>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至今还未能证明分解大整数就是</a:t>
            </a:r>
            <a:r>
              <a:rPr lang="en-US" altLang="zh-CN" dirty="0">
                <a:latin typeface="Tahoma" panose="020B0604030504040204" pitchFamily="34" charset="0"/>
                <a:ea typeface="Tahoma" panose="020B0604030504040204" pitchFamily="34" charset="0"/>
                <a:cs typeface="Tahoma" panose="020B0604030504040204" pitchFamily="34" charset="0"/>
              </a:rPr>
              <a:t>NPC</a:t>
            </a:r>
            <a:r>
              <a:rPr lang="zh-CN" altLang="en-US" dirty="0">
                <a:latin typeface="宋体" panose="02010600030101010101" pitchFamily="2" charset="-122"/>
                <a:ea typeface="宋体" panose="02010600030101010101" pitchFamily="2" charset="-122"/>
              </a:rPr>
              <a:t>问题，也许有尚未发现的多项式时间分解算法</a:t>
            </a:r>
            <a:r>
              <a:rPr lang="en-US"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287655" indent="-6350" eaLnBrk="1" hangingPunct="1">
              <a:buClr>
                <a:schemeClr val="accent1"/>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随着人类计算能力的不断提高，原来被认为是不可能分解的大数已被成功分解</a:t>
            </a:r>
            <a:r>
              <a:rPr lang="en-US" altLang="zh-CN"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
        <p:nvSpPr>
          <p:cNvPr id="39940" name="Rectangle 3"/>
          <p:cNvSpPr>
            <a:spLocks noGrp="1" noChangeArrowheads="1"/>
          </p:cNvSpPr>
          <p:nvPr>
            <p:ph type="ctrTitle" idx="4294967295"/>
          </p:nvPr>
        </p:nvSpPr>
        <p:spPr>
          <a:xfrm>
            <a:off x="685800" y="588644"/>
            <a:ext cx="7772400" cy="704850"/>
          </a:xfrm>
        </p:spPr>
        <p:txBody>
          <a:bodyPr/>
          <a:lstStyle/>
          <a:p>
            <a:pPr eaLnBrk="1" hangingPunct="1">
              <a:defRPr/>
            </a:pPr>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算法的安全性</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0" y="955674"/>
            <a:ext cx="9059863" cy="5493893"/>
          </a:xfrm>
          <a:noFill/>
        </p:spPr>
        <p:txBody>
          <a:bodyPr>
            <a:normAutofit/>
          </a:bodyPr>
          <a:lstStyle/>
          <a:p>
            <a:pPr algn="just">
              <a:lnSpc>
                <a:spcPct val="90000"/>
              </a:lnSpc>
              <a:spcAft>
                <a:spcPts val="600"/>
              </a:spcAft>
              <a:buClr>
                <a:schemeClr val="accent1"/>
              </a:buClr>
              <a:buSzPct val="60000"/>
              <a:buFont typeface="Wingdings" panose="05000000000000000000" pitchFamily="2" charset="2"/>
              <a:buChar char="n"/>
            </a:pPr>
            <a:r>
              <a:rPr lang="zh-CN" altLang="en-US" sz="2600" dirty="0">
                <a:latin typeface="宋体" panose="02010600030101010101" pitchFamily="2" charset="-122"/>
                <a:ea typeface="宋体" panose="02010600030101010101" pitchFamily="2" charset="-122"/>
              </a:rPr>
              <a:t>当前的技术进展使分解算法和计算能力在不断提高，计算所需的硬件费用在不断下降。</a:t>
            </a:r>
            <a:endParaRPr lang="zh-CN" altLang="en-US" sz="2600" dirty="0">
              <a:latin typeface="宋体" panose="02010600030101010101" pitchFamily="2" charset="-122"/>
              <a:ea typeface="宋体" panose="02010600030101010101" pitchFamily="2" charset="-122"/>
            </a:endParaRPr>
          </a:p>
          <a:p>
            <a:pPr algn="just">
              <a:lnSpc>
                <a:spcPct val="90000"/>
              </a:lnSpc>
              <a:spcAft>
                <a:spcPts val="600"/>
              </a:spcAft>
              <a:buClr>
                <a:schemeClr val="accent1"/>
              </a:buClr>
              <a:buSzPct val="60000"/>
              <a:buFont typeface="Wingdings" panose="05000000000000000000" pitchFamily="2" charset="2"/>
              <a:buChar char="n"/>
            </a:pPr>
            <a:r>
              <a:rPr lang="en-US" altLang="zh-CN" sz="2600" dirty="0">
                <a:latin typeface="宋体" panose="02010600030101010101" pitchFamily="2" charset="-122"/>
                <a:ea typeface="宋体" panose="02010600030101010101" pitchFamily="2" charset="-122"/>
                <a:cs typeface="Tahoma" panose="020B0604030504040204" pitchFamily="34" charset="0"/>
              </a:rPr>
              <a:t>RSA-129</a:t>
            </a:r>
            <a:r>
              <a:rPr lang="zh-CN" altLang="en-US" sz="2600" dirty="0">
                <a:latin typeface="宋体" panose="02010600030101010101" pitchFamily="2" charset="-122"/>
                <a:ea typeface="宋体" panose="02010600030101010101" pitchFamily="2" charset="-122"/>
                <a:cs typeface="Tahoma" panose="020B0604030504040204" pitchFamily="34" charset="0"/>
              </a:rPr>
              <a:t>：</a:t>
            </a:r>
            <a:r>
              <a:rPr lang="en-US" altLang="zh-CN" sz="2600" dirty="0">
                <a:latin typeface="宋体" panose="02010600030101010101" pitchFamily="2" charset="-122"/>
                <a:ea typeface="宋体" panose="02010600030101010101" pitchFamily="2" charset="-122"/>
                <a:cs typeface="Tahoma" panose="020B0604030504040204" pitchFamily="34" charset="0"/>
              </a:rPr>
              <a:t>Rivest</a:t>
            </a:r>
            <a:r>
              <a:rPr lang="zh-CN" altLang="en-US" sz="2600" dirty="0">
                <a:latin typeface="宋体" panose="02010600030101010101" pitchFamily="2" charset="-122"/>
                <a:ea typeface="宋体" panose="02010600030101010101" pitchFamily="2" charset="-122"/>
              </a:rPr>
              <a:t>等悬赏</a:t>
            </a:r>
            <a:r>
              <a:rPr lang="en-US" altLang="zh-CN" sz="2600" dirty="0">
                <a:latin typeface="宋体" panose="02010600030101010101" pitchFamily="2" charset="-122"/>
                <a:ea typeface="宋体" panose="02010600030101010101" pitchFamily="2" charset="-122"/>
                <a:cs typeface="Tahoma" panose="020B0604030504040204" pitchFamily="34" charset="0"/>
              </a:rPr>
              <a:t>$100</a:t>
            </a:r>
            <a:r>
              <a:rPr lang="zh-CN" altLang="en-US" sz="2600" dirty="0">
                <a:latin typeface="宋体" panose="02010600030101010101" pitchFamily="2" charset="-122"/>
                <a:ea typeface="宋体" panose="02010600030101010101" pitchFamily="2" charset="-122"/>
              </a:rPr>
              <a:t>的</a:t>
            </a:r>
            <a:r>
              <a:rPr lang="en-US" altLang="zh-CN" sz="2600" dirty="0">
                <a:latin typeface="宋体" panose="02010600030101010101" pitchFamily="2" charset="-122"/>
                <a:ea typeface="宋体" panose="02010600030101010101" pitchFamily="2" charset="-122"/>
                <a:cs typeface="Tahoma" panose="020B0604030504040204" pitchFamily="34" charset="0"/>
              </a:rPr>
              <a:t>RSA-129 (426bits)</a:t>
            </a:r>
            <a:r>
              <a:rPr lang="zh-CN" altLang="en-US" sz="2600" dirty="0">
                <a:latin typeface="宋体" panose="02010600030101010101" pitchFamily="2" charset="-122"/>
                <a:ea typeface="宋体" panose="02010600030101010101" pitchFamily="2" charset="-122"/>
                <a:cs typeface="Tahoma" panose="020B0604030504040204" pitchFamily="34" charset="0"/>
              </a:rPr>
              <a:t>的分解办法</a:t>
            </a:r>
            <a:r>
              <a:rPr lang="zh-CN" altLang="en-US" sz="2600" dirty="0">
                <a:latin typeface="宋体" panose="02010600030101010101" pitchFamily="2" charset="-122"/>
                <a:ea typeface="宋体" panose="02010600030101010101" pitchFamily="2" charset="-122"/>
              </a:rPr>
              <a:t>，已由包括五大洲</a:t>
            </a:r>
            <a:r>
              <a:rPr lang="en-US" altLang="zh-CN" sz="2600" dirty="0">
                <a:latin typeface="宋体" panose="02010600030101010101" pitchFamily="2" charset="-122"/>
                <a:ea typeface="宋体" panose="02010600030101010101" pitchFamily="2" charset="-122"/>
                <a:cs typeface="Tahoma" panose="020B0604030504040204" pitchFamily="34" charset="0"/>
              </a:rPr>
              <a:t>43</a:t>
            </a:r>
            <a:r>
              <a:rPr lang="zh-CN" altLang="en-US" sz="2600" dirty="0">
                <a:latin typeface="宋体" panose="02010600030101010101" pitchFamily="2" charset="-122"/>
                <a:ea typeface="宋体" panose="02010600030101010101" pitchFamily="2" charset="-122"/>
              </a:rPr>
              <a:t>个国家</a:t>
            </a:r>
            <a:r>
              <a:rPr lang="en-US" altLang="zh-CN" sz="2600" dirty="0">
                <a:latin typeface="宋体" panose="02010600030101010101" pitchFamily="2" charset="-122"/>
                <a:ea typeface="宋体" panose="02010600030101010101" pitchFamily="2" charset="-122"/>
                <a:cs typeface="Tahoma" panose="020B0604030504040204" pitchFamily="34" charset="0"/>
              </a:rPr>
              <a:t>600</a:t>
            </a:r>
            <a:r>
              <a:rPr lang="zh-CN" altLang="en-US" sz="2600" dirty="0">
                <a:latin typeface="宋体" panose="02010600030101010101" pitchFamily="2" charset="-122"/>
                <a:ea typeface="宋体" panose="02010600030101010101" pitchFamily="2" charset="-122"/>
              </a:rPr>
              <a:t>多人参加，用</a:t>
            </a:r>
            <a:r>
              <a:rPr lang="en-US" altLang="zh-CN" sz="2600" dirty="0">
                <a:latin typeface="宋体" panose="02010600030101010101" pitchFamily="2" charset="-122"/>
                <a:ea typeface="宋体" panose="02010600030101010101" pitchFamily="2" charset="-122"/>
                <a:cs typeface="Tahoma" panose="020B0604030504040204" pitchFamily="34" charset="0"/>
              </a:rPr>
              <a:t>1600</a:t>
            </a:r>
            <a:r>
              <a:rPr lang="zh-CN" altLang="en-US" sz="2600" dirty="0">
                <a:latin typeface="宋体" panose="02010600030101010101" pitchFamily="2" charset="-122"/>
                <a:ea typeface="宋体" panose="02010600030101010101" pitchFamily="2" charset="-122"/>
              </a:rPr>
              <a:t>台机子同时产生</a:t>
            </a:r>
            <a:r>
              <a:rPr lang="en-US" altLang="zh-CN" sz="2600" dirty="0">
                <a:latin typeface="宋体" panose="02010600030101010101" pitchFamily="2" charset="-122"/>
                <a:ea typeface="宋体" panose="02010600030101010101" pitchFamily="2" charset="-122"/>
                <a:cs typeface="Tahoma" panose="020B0604030504040204" pitchFamily="34" charset="0"/>
              </a:rPr>
              <a:t>820</a:t>
            </a:r>
            <a:r>
              <a:rPr lang="zh-CN" altLang="en-US" sz="2600" dirty="0">
                <a:latin typeface="宋体" panose="02010600030101010101" pitchFamily="2" charset="-122"/>
                <a:ea typeface="宋体" panose="02010600030101010101" pitchFamily="2" charset="-122"/>
              </a:rPr>
              <a:t>条指令数据，通过</a:t>
            </a:r>
            <a:r>
              <a:rPr lang="en-US" altLang="zh-CN" sz="2600" dirty="0">
                <a:latin typeface="宋体" panose="02010600030101010101" pitchFamily="2" charset="-122"/>
                <a:ea typeface="宋体" panose="02010600030101010101" pitchFamily="2" charset="-122"/>
                <a:cs typeface="Tahoma" panose="020B0604030504040204" pitchFamily="34" charset="0"/>
              </a:rPr>
              <a:t>Internet</a:t>
            </a:r>
            <a:r>
              <a:rPr lang="zh-CN" altLang="en-US" sz="2600" dirty="0">
                <a:latin typeface="宋体" panose="02010600030101010101" pitchFamily="2" charset="-122"/>
                <a:ea typeface="宋体" panose="02010600030101010101" pitchFamily="2" charset="-122"/>
              </a:rPr>
              <a:t>网，耗时</a:t>
            </a:r>
            <a:r>
              <a:rPr lang="en-US" altLang="zh-CN" sz="2600" dirty="0">
                <a:latin typeface="宋体" panose="02010600030101010101" pitchFamily="2" charset="-122"/>
                <a:ea typeface="宋体" panose="02010600030101010101" pitchFamily="2" charset="-122"/>
                <a:cs typeface="Tahoma" panose="020B0604030504040204" pitchFamily="34" charset="0"/>
              </a:rPr>
              <a:t>8</a:t>
            </a:r>
            <a:r>
              <a:rPr lang="zh-CN" altLang="en-US" sz="2600" dirty="0">
                <a:latin typeface="宋体" panose="02010600030101010101" pitchFamily="2" charset="-122"/>
                <a:ea typeface="宋体" panose="02010600030101010101" pitchFamily="2" charset="-122"/>
              </a:rPr>
              <a:t>个月，于</a:t>
            </a:r>
            <a:r>
              <a:rPr lang="en-US" altLang="zh-CN" sz="2600" dirty="0">
                <a:latin typeface="宋体" panose="02010600030101010101" pitchFamily="2" charset="-122"/>
                <a:ea typeface="宋体" panose="02010600030101010101" pitchFamily="2" charset="-122"/>
                <a:cs typeface="Tahoma" panose="020B0604030504040204" pitchFamily="34" charset="0"/>
              </a:rPr>
              <a:t>1994</a:t>
            </a:r>
            <a:r>
              <a:rPr lang="zh-CN" altLang="en-US" sz="2600" dirty="0">
                <a:latin typeface="宋体" panose="02010600030101010101" pitchFamily="2" charset="-122"/>
                <a:ea typeface="宋体" panose="02010600030101010101" pitchFamily="2" charset="-122"/>
              </a:rPr>
              <a:t>年</a:t>
            </a:r>
            <a:r>
              <a:rPr lang="en-US" altLang="zh-CN" sz="2600" dirty="0">
                <a:latin typeface="宋体" panose="02010600030101010101" pitchFamily="2" charset="-122"/>
                <a:ea typeface="宋体" panose="02010600030101010101" pitchFamily="2" charset="-122"/>
                <a:cs typeface="Tahoma" panose="020B0604030504040204" pitchFamily="34" charset="0"/>
              </a:rPr>
              <a:t>4</a:t>
            </a:r>
            <a:r>
              <a:rPr lang="zh-CN" altLang="en-US" sz="2600" dirty="0">
                <a:latin typeface="宋体" panose="02010600030101010101" pitchFamily="2" charset="-122"/>
                <a:ea typeface="宋体" panose="02010600030101010101" pitchFamily="2" charset="-122"/>
              </a:rPr>
              <a:t>月</a:t>
            </a:r>
            <a:r>
              <a:rPr lang="en-US" altLang="zh-CN" sz="2600" dirty="0">
                <a:latin typeface="宋体" panose="02010600030101010101" pitchFamily="2" charset="-122"/>
                <a:ea typeface="宋体" panose="02010600030101010101" pitchFamily="2" charset="-122"/>
                <a:cs typeface="Tahoma" panose="020B0604030504040204" pitchFamily="34" charset="0"/>
              </a:rPr>
              <a:t>2</a:t>
            </a:r>
            <a:r>
              <a:rPr lang="zh-CN" altLang="en-US" sz="2600" dirty="0">
                <a:latin typeface="宋体" panose="02010600030101010101" pitchFamily="2" charset="-122"/>
                <a:ea typeface="宋体" panose="02010600030101010101" pitchFamily="2" charset="-122"/>
              </a:rPr>
              <a:t>日利用二次筛法分解出为</a:t>
            </a:r>
            <a:r>
              <a:rPr lang="en-US" altLang="zh-CN" sz="2600" dirty="0">
                <a:latin typeface="宋体" panose="02010600030101010101" pitchFamily="2" charset="-122"/>
                <a:ea typeface="宋体" panose="02010600030101010101" pitchFamily="2" charset="-122"/>
                <a:cs typeface="Tahoma" panose="020B0604030504040204" pitchFamily="34" charset="0"/>
              </a:rPr>
              <a:t>64</a:t>
            </a:r>
            <a:r>
              <a:rPr lang="zh-CN" altLang="en-US" sz="2600" dirty="0">
                <a:latin typeface="宋体" panose="02010600030101010101" pitchFamily="2" charset="-122"/>
                <a:ea typeface="宋体" panose="02010600030101010101" pitchFamily="2" charset="-122"/>
              </a:rPr>
              <a:t>位和</a:t>
            </a:r>
            <a:r>
              <a:rPr lang="en-US" altLang="zh-CN" sz="2600" dirty="0">
                <a:latin typeface="宋体" panose="02010600030101010101" pitchFamily="2" charset="-122"/>
                <a:ea typeface="宋体" panose="02010600030101010101" pitchFamily="2" charset="-122"/>
                <a:cs typeface="Tahoma" panose="020B0604030504040204" pitchFamily="34" charset="0"/>
              </a:rPr>
              <a:t>65</a:t>
            </a:r>
            <a:r>
              <a:rPr lang="zh-CN" altLang="en-US" sz="2600" dirty="0">
                <a:latin typeface="宋体" panose="02010600030101010101" pitchFamily="2" charset="-122"/>
                <a:ea typeface="宋体" panose="02010600030101010101" pitchFamily="2" charset="-122"/>
              </a:rPr>
              <a:t>位的两个因子，原来估计要用</a:t>
            </a:r>
            <a:r>
              <a:rPr lang="en-US" altLang="zh-CN" sz="2600" dirty="0">
                <a:latin typeface="宋体" panose="02010600030101010101" pitchFamily="2" charset="-122"/>
                <a:ea typeface="宋体" panose="02010600030101010101" pitchFamily="2" charset="-122"/>
                <a:cs typeface="Tahoma" panose="020B0604030504040204" pitchFamily="34" charset="0"/>
              </a:rPr>
              <a:t>4</a:t>
            </a:r>
            <a:r>
              <a:rPr lang="zh-CN" altLang="en-US" sz="2600" dirty="0">
                <a:latin typeface="宋体" panose="02010600030101010101" pitchFamily="2" charset="-122"/>
                <a:ea typeface="宋体" panose="02010600030101010101" pitchFamily="2" charset="-122"/>
              </a:rPr>
              <a:t>亿亿年。所给密文的译文为“这些魔文是容易受惊的鱼鹰”。</a:t>
            </a:r>
            <a:endParaRPr lang="en-US" altLang="zh-CN" sz="2600" dirty="0">
              <a:latin typeface="宋体" panose="02010600030101010101" pitchFamily="2" charset="-122"/>
              <a:ea typeface="宋体" panose="02010600030101010101" pitchFamily="2" charset="-122"/>
            </a:endParaRPr>
          </a:p>
          <a:p>
            <a:pPr algn="just">
              <a:lnSpc>
                <a:spcPct val="90000"/>
              </a:lnSpc>
              <a:spcAft>
                <a:spcPts val="600"/>
              </a:spcAft>
              <a:buClr>
                <a:schemeClr val="accent1"/>
              </a:buClr>
              <a:buSzPct val="60000"/>
              <a:buFont typeface="Wingdings" panose="05000000000000000000" pitchFamily="2" charset="2"/>
              <a:buChar char="n"/>
            </a:pPr>
            <a:r>
              <a:rPr lang="zh-CN" altLang="en-US" sz="2600" dirty="0">
                <a:latin typeface="宋体" panose="02010600030101010101" pitchFamily="2" charset="-122"/>
                <a:ea typeface="宋体" panose="02010600030101010101" pitchFamily="2" charset="-122"/>
              </a:rPr>
              <a:t> </a:t>
            </a:r>
            <a:r>
              <a:rPr lang="en-US" altLang="zh-CN" sz="2600" dirty="0">
                <a:latin typeface="宋体" panose="02010600030101010101" pitchFamily="2" charset="-122"/>
                <a:ea typeface="宋体" panose="02010600030101010101" pitchFamily="2" charset="-122"/>
              </a:rPr>
              <a:t>RSA-232 (768bits)</a:t>
            </a:r>
            <a:r>
              <a:rPr lang="zh-CN" altLang="en-US" sz="2600" dirty="0">
                <a:latin typeface="宋体" panose="02010600030101010101" pitchFamily="2" charset="-122"/>
                <a:ea typeface="宋体" panose="02010600030101010101" pitchFamily="2" charset="-122"/>
              </a:rPr>
              <a:t>于</a:t>
            </a:r>
            <a:r>
              <a:rPr lang="en-US" altLang="zh-CN" sz="2600" dirty="0">
                <a:latin typeface="宋体" panose="02010600030101010101" pitchFamily="2" charset="-122"/>
                <a:ea typeface="宋体" panose="02010600030101010101" pitchFamily="2" charset="-122"/>
              </a:rPr>
              <a:t>2009</a:t>
            </a:r>
            <a:r>
              <a:rPr lang="zh-CN" altLang="en-US" sz="2600" dirty="0">
                <a:latin typeface="宋体" panose="02010600030101010101" pitchFamily="2" charset="-122"/>
                <a:ea typeface="宋体" panose="02010600030101010101" pitchFamily="2" charset="-122"/>
              </a:rPr>
              <a:t>年</a:t>
            </a:r>
            <a:r>
              <a:rPr lang="en-US" altLang="zh-CN" sz="2600" dirty="0">
                <a:latin typeface="宋体" panose="02010600030101010101" pitchFamily="2" charset="-122"/>
                <a:ea typeface="宋体" panose="02010600030101010101" pitchFamily="2" charset="-122"/>
              </a:rPr>
              <a:t>12</a:t>
            </a:r>
            <a:r>
              <a:rPr lang="zh-CN" altLang="en-US" sz="2600" dirty="0">
                <a:latin typeface="宋体" panose="02010600030101010101" pitchFamily="2" charset="-122"/>
                <a:ea typeface="宋体" panose="02010600030101010101" pitchFamily="2" charset="-122"/>
              </a:rPr>
              <a:t>月</a:t>
            </a:r>
            <a:r>
              <a:rPr lang="en-US" altLang="zh-CN" sz="2600" dirty="0">
                <a:latin typeface="宋体" panose="02010600030101010101" pitchFamily="2" charset="-122"/>
                <a:ea typeface="宋体" panose="02010600030101010101" pitchFamily="2" charset="-122"/>
              </a:rPr>
              <a:t>12</a:t>
            </a:r>
            <a:r>
              <a:rPr lang="zh-CN" altLang="en-US" sz="2600" dirty="0">
                <a:latin typeface="宋体" panose="02010600030101010101" pitchFamily="2" charset="-122"/>
                <a:ea typeface="宋体" panose="02010600030101010101" pitchFamily="2" charset="-122"/>
              </a:rPr>
              <a:t>日找到分解，奖赏</a:t>
            </a:r>
            <a:r>
              <a:rPr lang="en-US" altLang="zh-CN" sz="2600" dirty="0">
                <a:latin typeface="宋体" panose="02010600030101010101" pitchFamily="2" charset="-122"/>
                <a:ea typeface="宋体" panose="02010600030101010101" pitchFamily="2" charset="-122"/>
              </a:rPr>
              <a:t>$50000</a:t>
            </a:r>
            <a:r>
              <a:rPr lang="zh-CN" altLang="en-US" sz="2600" dirty="0">
                <a:latin typeface="宋体" panose="02010600030101010101" pitchFamily="2" charset="-122"/>
                <a:ea typeface="宋体" panose="02010600030101010101" pitchFamily="2" charset="-122"/>
              </a:rPr>
              <a:t>。</a:t>
            </a:r>
            <a:endParaRPr lang="zh-CN" altLang="en-US" sz="2600" dirty="0">
              <a:latin typeface="宋体" panose="02010600030101010101" pitchFamily="2" charset="-122"/>
              <a:ea typeface="宋体" panose="02010600030101010101" pitchFamily="2" charset="-122"/>
            </a:endParaRPr>
          </a:p>
          <a:p>
            <a:pPr algn="just">
              <a:lnSpc>
                <a:spcPct val="90000"/>
              </a:lnSpc>
              <a:spcAft>
                <a:spcPts val="600"/>
              </a:spcAft>
              <a:buClr>
                <a:schemeClr val="accent1"/>
              </a:buClr>
              <a:buSzPct val="60000"/>
              <a:buFont typeface="Wingdings" panose="05000000000000000000" pitchFamily="2" charset="2"/>
              <a:buChar char="n"/>
            </a:pPr>
            <a:r>
              <a:rPr lang="zh-CN" altLang="en-US" sz="2600" dirty="0">
                <a:latin typeface="宋体" panose="02010600030101010101" pitchFamily="2" charset="-122"/>
                <a:ea typeface="宋体" panose="02010600030101010101" pitchFamily="2" charset="-122"/>
              </a:rPr>
              <a:t> </a:t>
            </a:r>
            <a:r>
              <a:rPr lang="en-US" altLang="zh-CN" sz="2600" dirty="0">
                <a:latin typeface="宋体" panose="02010600030101010101" pitchFamily="2" charset="-122"/>
                <a:ea typeface="宋体" panose="02010600030101010101" pitchFamily="2" charset="-122"/>
              </a:rPr>
              <a:t>RSA-250</a:t>
            </a:r>
            <a:r>
              <a:rPr lang="zh-CN" altLang="en-US" sz="2600" dirty="0">
                <a:latin typeface="宋体" panose="02010600030101010101" pitchFamily="2" charset="-122"/>
                <a:ea typeface="宋体" panose="02010600030101010101" pitchFamily="2" charset="-122"/>
              </a:rPr>
              <a:t>（</a:t>
            </a:r>
            <a:r>
              <a:rPr lang="en-US" altLang="zh-CN" sz="2600" dirty="0">
                <a:latin typeface="宋体" panose="02010600030101010101" pitchFamily="2" charset="-122"/>
                <a:ea typeface="宋体" panose="02010600030101010101" pitchFamily="2" charset="-122"/>
              </a:rPr>
              <a:t>829bits</a:t>
            </a:r>
            <a:r>
              <a:rPr lang="zh-CN" altLang="en-US" sz="2600" dirty="0">
                <a:latin typeface="宋体" panose="02010600030101010101" pitchFamily="2" charset="-122"/>
                <a:ea typeface="宋体" panose="02010600030101010101" pitchFamily="2" charset="-122"/>
              </a:rPr>
              <a:t>）于</a:t>
            </a:r>
            <a:r>
              <a:rPr lang="en-US" altLang="zh-CN" sz="2600" dirty="0">
                <a:latin typeface="宋体" panose="02010600030101010101" pitchFamily="2" charset="-122"/>
                <a:ea typeface="宋体" panose="02010600030101010101" pitchFamily="2" charset="-122"/>
              </a:rPr>
              <a:t>2020</a:t>
            </a:r>
            <a:r>
              <a:rPr lang="zh-CN" altLang="en-US" sz="2600" dirty="0">
                <a:latin typeface="宋体" panose="02010600030101010101" pitchFamily="2" charset="-122"/>
                <a:ea typeface="宋体" panose="02010600030101010101" pitchFamily="2" charset="-122"/>
              </a:rPr>
              <a:t>年</a:t>
            </a:r>
            <a:r>
              <a:rPr lang="en-US" altLang="zh-CN" sz="2600" dirty="0">
                <a:latin typeface="宋体" panose="02010600030101010101" pitchFamily="2" charset="-122"/>
                <a:ea typeface="宋体" panose="02010600030101010101" pitchFamily="2" charset="-122"/>
              </a:rPr>
              <a:t>2</a:t>
            </a:r>
            <a:r>
              <a:rPr lang="zh-CN" altLang="en-US" sz="2600" dirty="0">
                <a:latin typeface="宋体" panose="02010600030101010101" pitchFamily="2" charset="-122"/>
                <a:ea typeface="宋体" panose="02010600030101010101" pitchFamily="2" charset="-122"/>
              </a:rPr>
              <a:t>月</a:t>
            </a:r>
            <a:r>
              <a:rPr lang="en-US" altLang="zh-CN" sz="2600" dirty="0">
                <a:latin typeface="宋体" panose="02010600030101010101" pitchFamily="2" charset="-122"/>
                <a:ea typeface="宋体" panose="02010600030101010101" pitchFamily="2" charset="-122"/>
              </a:rPr>
              <a:t>28</a:t>
            </a:r>
            <a:r>
              <a:rPr lang="zh-CN" altLang="en-US" sz="2600" dirty="0">
                <a:latin typeface="宋体" panose="02010600030101010101" pitchFamily="2" charset="-122"/>
                <a:ea typeface="宋体" panose="02010600030101010101" pitchFamily="2" charset="-122"/>
              </a:rPr>
              <a:t>日分解出来，无奖。</a:t>
            </a:r>
            <a:endParaRPr lang="zh-CN" altLang="en-US" sz="2600" dirty="0">
              <a:latin typeface="宋体" panose="02010600030101010101" pitchFamily="2" charset="-122"/>
              <a:ea typeface="宋体" panose="02010600030101010101" pitchFamily="2" charset="-122"/>
            </a:endParaRPr>
          </a:p>
          <a:p>
            <a:pPr algn="just">
              <a:lnSpc>
                <a:spcPct val="90000"/>
              </a:lnSpc>
              <a:spcAft>
                <a:spcPts val="600"/>
              </a:spcAft>
              <a:buClr>
                <a:schemeClr val="accent1"/>
              </a:buClr>
              <a:buSzPct val="60000"/>
              <a:buFont typeface="Wingdings" panose="05000000000000000000" pitchFamily="2" charset="2"/>
              <a:buChar char="n"/>
            </a:pPr>
            <a:r>
              <a:rPr lang="zh-CN" altLang="en-US" sz="2600" dirty="0">
                <a:latin typeface="宋体" panose="02010600030101010101" pitchFamily="2" charset="-122"/>
                <a:ea typeface="宋体" panose="02010600030101010101" pitchFamily="2" charset="-122"/>
              </a:rPr>
              <a:t> </a:t>
            </a:r>
            <a:r>
              <a:rPr lang="en-US" altLang="zh-CN" sz="2600" dirty="0">
                <a:latin typeface="宋体" panose="02010600030101010101" pitchFamily="2" charset="-122"/>
                <a:ea typeface="宋体" panose="02010600030101010101" pitchFamily="2" charset="-122"/>
              </a:rPr>
              <a:t>RSA-617</a:t>
            </a:r>
            <a:r>
              <a:rPr lang="zh-CN" altLang="en-US" sz="2600" dirty="0">
                <a:latin typeface="宋体" panose="02010600030101010101" pitchFamily="2" charset="-122"/>
                <a:ea typeface="宋体" panose="02010600030101010101" pitchFamily="2" charset="-122"/>
              </a:rPr>
              <a:t>（</a:t>
            </a:r>
            <a:r>
              <a:rPr lang="en-US" altLang="zh-CN" sz="2600" dirty="0">
                <a:latin typeface="宋体" panose="02010600030101010101" pitchFamily="2" charset="-122"/>
                <a:ea typeface="宋体" panose="02010600030101010101" pitchFamily="2" charset="-122"/>
              </a:rPr>
              <a:t>2048bits</a:t>
            </a:r>
            <a:r>
              <a:rPr lang="zh-CN" altLang="en-US" sz="2600" dirty="0">
                <a:latin typeface="宋体" panose="02010600030101010101" pitchFamily="2" charset="-122"/>
                <a:ea typeface="宋体" panose="02010600030101010101" pitchFamily="2" charset="-122"/>
              </a:rPr>
              <a:t>），悬赏</a:t>
            </a:r>
            <a:r>
              <a:rPr lang="en-US" altLang="zh-CN" sz="2600" dirty="0">
                <a:latin typeface="宋体" panose="02010600030101010101" pitchFamily="2" charset="-122"/>
                <a:ea typeface="宋体" panose="02010600030101010101" pitchFamily="2" charset="-122"/>
              </a:rPr>
              <a:t>$200000</a:t>
            </a:r>
            <a:r>
              <a:rPr lang="zh-CN" altLang="en-US" sz="2600" dirty="0">
                <a:latin typeface="宋体" panose="02010600030101010101" pitchFamily="2" charset="-122"/>
                <a:ea typeface="宋体" panose="02010600030101010101" pitchFamily="2" charset="-122"/>
              </a:rPr>
              <a:t>，目前无解。</a:t>
            </a:r>
            <a:endParaRPr lang="zh-CN" altLang="en-US" sz="2600" dirty="0">
              <a:latin typeface="宋体" panose="02010600030101010101" pitchFamily="2" charset="-122"/>
              <a:ea typeface="宋体" panose="02010600030101010101" pitchFamily="2" charset="-122"/>
            </a:endParaRPr>
          </a:p>
        </p:txBody>
      </p:sp>
      <p:sp>
        <p:nvSpPr>
          <p:cNvPr id="80899" name="Rectangle 3"/>
          <p:cNvSpPr>
            <a:spLocks noGrp="1" noChangeArrowheads="1"/>
          </p:cNvSpPr>
          <p:nvPr>
            <p:ph type="title"/>
          </p:nvPr>
        </p:nvSpPr>
        <p:spPr>
          <a:xfrm>
            <a:off x="539750" y="115888"/>
            <a:ext cx="7793038" cy="839787"/>
          </a:xfrm>
        </p:spPr>
        <p:txBody>
          <a:bodyPr/>
          <a:lstStyle/>
          <a:p>
            <a:r>
              <a:rPr lang="zh-CN" altLang="en-US" dirty="0">
                <a:solidFill>
                  <a:srgbClr val="FF0000"/>
                </a:solidFill>
                <a:latin typeface="宋体" panose="02010600030101010101" pitchFamily="2" charset="-122"/>
                <a:ea typeface="宋体" panose="02010600030101010101" pitchFamily="2" charset="-122"/>
              </a:rPr>
              <a:t>大数分解进程</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500063" y="168275"/>
            <a:ext cx="7793037" cy="911225"/>
          </a:xfrm>
        </p:spPr>
        <p:txBody>
          <a:bodyPr/>
          <a:lstStyle/>
          <a:p>
            <a:pPr eaLnBrk="1" hangingPunct="1"/>
            <a:r>
              <a:rPr lang="zh-CN" altLang="en-US" dirty="0">
                <a:solidFill>
                  <a:srgbClr val="FF0000"/>
                </a:solidFill>
                <a:latin typeface="宋体" panose="02010600030101010101" pitchFamily="2" charset="-122"/>
                <a:ea typeface="宋体" panose="02010600030101010101" pitchFamily="2" charset="-122"/>
              </a:rPr>
              <a:t>作业（测试） </a:t>
            </a:r>
            <a:endParaRPr lang="zh-CN" altLang="en-US" dirty="0">
              <a:solidFill>
                <a:srgbClr val="FF0000"/>
              </a:solidFill>
              <a:latin typeface="宋体" panose="02010600030101010101" pitchFamily="2" charset="-122"/>
              <a:ea typeface="宋体" panose="02010600030101010101" pitchFamily="2" charset="-122"/>
            </a:endParaRPr>
          </a:p>
        </p:txBody>
      </p:sp>
      <p:sp>
        <p:nvSpPr>
          <p:cNvPr id="81923" name="Rectangle 3"/>
          <p:cNvSpPr>
            <a:spLocks noGrp="1" noChangeArrowheads="1"/>
          </p:cNvSpPr>
          <p:nvPr>
            <p:ph type="body" idx="1"/>
          </p:nvPr>
        </p:nvSpPr>
        <p:spPr>
          <a:xfrm>
            <a:off x="500063" y="1454150"/>
            <a:ext cx="8351837" cy="4824413"/>
          </a:xfrm>
        </p:spPr>
        <p:txBody>
          <a:bodyPr/>
          <a:lstStyle/>
          <a:p>
            <a:pPr algn="just" eaLnBrk="1" hangingPunct="1"/>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在</a:t>
            </a:r>
            <a:r>
              <a:rPr lang="en-US" altLang="zh-CN" sz="2800" dirty="0">
                <a:latin typeface="Tahoma" panose="020B0604030504040204" pitchFamily="34" charset="0"/>
                <a:ea typeface="Tahoma" panose="020B0604030504040204" pitchFamily="34" charset="0"/>
                <a:cs typeface="Tahoma" panose="020B0604030504040204" pitchFamily="34" charset="0"/>
              </a:rPr>
              <a:t>RSA</a:t>
            </a:r>
            <a:r>
              <a:rPr lang="zh-CN" altLang="en-US" sz="2800" dirty="0">
                <a:latin typeface="宋体" panose="02010600030101010101" pitchFamily="2" charset="-122"/>
                <a:ea typeface="宋体" panose="02010600030101010101" pitchFamily="2" charset="-122"/>
              </a:rPr>
              <a:t>算法密钥产生过程中，设</a:t>
            </a:r>
            <a:r>
              <a:rPr lang="en-US" altLang="zh-CN" sz="2800" dirty="0">
                <a:latin typeface="Tahoma" panose="020B0604030504040204" pitchFamily="34" charset="0"/>
                <a:ea typeface="Tahoma" panose="020B0604030504040204" pitchFamily="34" charset="0"/>
                <a:cs typeface="Tahoma" panose="020B0604030504040204" pitchFamily="34" charset="0"/>
              </a:rPr>
              <a:t>p=19</a:t>
            </a:r>
            <a:r>
              <a:rPr lang="zh-CN" altLang="en-US" sz="2800" dirty="0">
                <a:latin typeface="宋体" panose="02010600030101010101" pitchFamily="2" charset="-122"/>
                <a:ea typeface="宋体" panose="02010600030101010101" pitchFamily="2" charset="-122"/>
              </a:rPr>
              <a:t>，</a:t>
            </a:r>
            <a:r>
              <a:rPr lang="en-US" altLang="zh-CN" sz="2800" dirty="0">
                <a:latin typeface="Tahoma" panose="020B0604030504040204" pitchFamily="34" charset="0"/>
                <a:ea typeface="Tahoma" panose="020B0604030504040204" pitchFamily="34" charset="0"/>
                <a:cs typeface="Tahoma" panose="020B0604030504040204" pitchFamily="34" charset="0"/>
              </a:rPr>
              <a:t>q=11</a:t>
            </a:r>
            <a:r>
              <a:rPr lang="zh-CN" altLang="en-US" sz="2800" dirty="0">
                <a:latin typeface="宋体" panose="02010600030101010101" pitchFamily="2" charset="-122"/>
                <a:ea typeface="宋体" panose="02010600030101010101" pitchFamily="2" charset="-122"/>
              </a:rPr>
              <a:t>，取公钥的参数</a:t>
            </a:r>
            <a:r>
              <a:rPr lang="en-US" altLang="zh-CN" sz="2800" dirty="0">
                <a:latin typeface="Tahoma" panose="020B0604030504040204" pitchFamily="34" charset="0"/>
                <a:ea typeface="Tahoma" panose="020B0604030504040204" pitchFamily="34" charset="0"/>
                <a:cs typeface="Tahoma" panose="020B0604030504040204" pitchFamily="34" charset="0"/>
              </a:rPr>
              <a:t>e</a:t>
            </a:r>
            <a:r>
              <a:rPr lang="zh-CN" altLang="en-US" sz="2800" dirty="0">
                <a:latin typeface="Tahoma" panose="020B0604030504040204" pitchFamily="34" charset="0"/>
                <a:ea typeface="宋体" panose="02010600030101010101" pitchFamily="2" charset="-122"/>
                <a:cs typeface="Tahoma" panose="020B0604030504040204" pitchFamily="34" charset="0"/>
              </a:rPr>
              <a:t>＝</a:t>
            </a:r>
            <a:r>
              <a:rPr lang="en-US" altLang="zh-CN" sz="2800" dirty="0">
                <a:latin typeface="Tahoma" panose="020B0604030504040204" pitchFamily="34" charset="0"/>
                <a:ea typeface="Tahoma" panose="020B0604030504040204" pitchFamily="34" charset="0"/>
                <a:cs typeface="Tahoma" panose="020B0604030504040204" pitchFamily="34" charset="0"/>
              </a:rPr>
              <a:t>7</a:t>
            </a:r>
            <a:r>
              <a:rPr lang="zh-CN" altLang="en-US" sz="2800" dirty="0">
                <a:latin typeface="宋体" panose="02010600030101010101" pitchFamily="2" charset="-122"/>
                <a:ea typeface="宋体" panose="02010600030101010101" pitchFamily="2" charset="-122"/>
              </a:rPr>
              <a:t>，则求</a:t>
            </a:r>
            <a:endParaRPr lang="en-US" altLang="zh-CN" sz="2800" dirty="0">
              <a:latin typeface="宋体" panose="02010600030101010101" pitchFamily="2" charset="-122"/>
              <a:ea typeface="宋体" panose="02010600030101010101" pitchFamily="2" charset="-122"/>
            </a:endParaRPr>
          </a:p>
          <a:p>
            <a:pPr lvl="1" algn="just">
              <a:buFontTx/>
              <a:buAutoNum type="arabicParenR"/>
            </a:pPr>
            <a:r>
              <a:rPr lang="en-US" altLang="zh-CN" sz="2800" dirty="0">
                <a:latin typeface="Tahoma" panose="020B0604030504040204" pitchFamily="34" charset="0"/>
                <a:ea typeface="Tahoma" panose="020B0604030504040204" pitchFamily="34" charset="0"/>
                <a:cs typeface="Tahoma" panose="020B0604030504040204" pitchFamily="34" charset="0"/>
              </a:rPr>
              <a:t>RSA</a:t>
            </a:r>
            <a:r>
              <a:rPr lang="zh-CN" altLang="en-US" sz="2800" dirty="0">
                <a:latin typeface="宋体" panose="02010600030101010101" pitchFamily="2" charset="-122"/>
                <a:ea typeface="宋体" panose="02010600030101010101" pitchFamily="2" charset="-122"/>
              </a:rPr>
              <a:t>的公钥和私钥？</a:t>
            </a:r>
            <a:endParaRPr lang="en-US" altLang="zh-CN" sz="2800" dirty="0">
              <a:latin typeface="宋体" panose="02010600030101010101" pitchFamily="2" charset="-122"/>
              <a:ea typeface="宋体" panose="02010600030101010101" pitchFamily="2" charset="-122"/>
            </a:endParaRPr>
          </a:p>
          <a:p>
            <a:pPr lvl="1" algn="just">
              <a:buFontTx/>
              <a:buAutoNum type="arabicParenR"/>
            </a:pPr>
            <a:r>
              <a:rPr lang="zh-CN" altLang="en-US" sz="2800" dirty="0">
                <a:latin typeface="宋体" panose="02010600030101010101" pitchFamily="2" charset="-122"/>
                <a:ea typeface="宋体" panose="02010600030101010101" pitchFamily="2" charset="-122"/>
              </a:rPr>
              <a:t>若明文</a:t>
            </a:r>
            <a:r>
              <a:rPr lang="en-US" altLang="zh-CN" sz="2800" dirty="0">
                <a:latin typeface="Tahoma" panose="020B0604030504040204" pitchFamily="34" charset="0"/>
                <a:ea typeface="Tahoma" panose="020B0604030504040204" pitchFamily="34" charset="0"/>
                <a:cs typeface="Tahoma" panose="020B0604030504040204" pitchFamily="34" charset="0"/>
              </a:rPr>
              <a:t>m=19</a:t>
            </a:r>
            <a:r>
              <a:rPr lang="zh-CN" altLang="en-US" sz="2800" dirty="0">
                <a:latin typeface="宋体" panose="02010600030101010101" pitchFamily="2" charset="-122"/>
                <a:ea typeface="宋体" panose="02010600030101010101" pitchFamily="2" charset="-122"/>
              </a:rPr>
              <a:t>，求密文？</a:t>
            </a:r>
            <a:endParaRPr lang="en-US" altLang="zh-CN" sz="2800" dirty="0">
              <a:latin typeface="宋体" panose="02010600030101010101" pitchFamily="2" charset="-122"/>
              <a:ea typeface="宋体" panose="02010600030101010101" pitchFamily="2" charset="-122"/>
            </a:endParaRPr>
          </a:p>
        </p:txBody>
      </p:sp>
      <p:sp>
        <p:nvSpPr>
          <p:cNvPr id="81924" name="灯片编号占位符 1"/>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340D8C8-FB7F-40BA-B447-895FE82F5E2C}" type="slidenum">
              <a:rPr lang="zh-CN" altLang="en-US" sz="1400" smtClean="0"/>
            </a:fld>
            <a:endParaRPr lang="en-US" altLang="zh-CN"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a:xfrm>
            <a:off x="323850" y="260350"/>
            <a:ext cx="8229600" cy="706438"/>
          </a:xfrm>
        </p:spPr>
        <p:txBody>
          <a:bodyPr/>
          <a:lstStyle/>
          <a:p>
            <a:r>
              <a:rPr lang="zh-CN" altLang="en-US" dirty="0">
                <a:solidFill>
                  <a:srgbClr val="FF0000"/>
                </a:solidFill>
                <a:latin typeface="宋体" panose="02010600030101010101" pitchFamily="2" charset="-122"/>
                <a:ea typeface="宋体" panose="02010600030101010101" pitchFamily="2" charset="-122"/>
              </a:rPr>
              <a:t>习题讲解</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79875" name="内容占位符 2"/>
              <p:cNvSpPr>
                <a:spLocks noGrp="1" noChangeArrowheads="1"/>
              </p:cNvSpPr>
              <p:nvPr>
                <p:ph idx="1"/>
              </p:nvPr>
            </p:nvSpPr>
            <p:spPr>
              <a:xfrm>
                <a:off x="539750" y="966789"/>
                <a:ext cx="8229600" cy="5878512"/>
              </a:xfrm>
            </p:spPr>
            <p:txBody>
              <a:bodyPr>
                <a:normAutofit/>
              </a:bodyPr>
              <a:lstStyle/>
              <a:p>
                <a:pPr algn="just" eaLnBrk="1" hangingPunct="1">
                  <a:buClr>
                    <a:schemeClr val="accent1"/>
                  </a:buClr>
                  <a:buSzPct val="60000"/>
                  <a:buFont typeface="Wingdings" panose="05000000000000000000" pitchFamily="2" charset="2"/>
                  <a:buChar char="n"/>
                </a:pPr>
                <a:r>
                  <a:rPr lang="zh-CN" altLang="en-US" sz="2400" dirty="0">
                    <a:ea typeface="宋体" panose="02010600030101010101" pitchFamily="2" charset="-122"/>
                  </a:rPr>
                  <a:t>（</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1</m:t>
                    </m:r>
                    <m:r>
                      <a:rPr lang="zh-CN" altLang="en-US"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𝑛</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𝑝</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𝑞</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209</m:t>
                    </m:r>
                  </m:oMath>
                </a14:m>
                <a:endParaRPr lang="en-CA" altLang="zh-CN" sz="2400" dirty="0">
                  <a:latin typeface="宋体" panose="02010600030101010101" pitchFamily="2" charset="-122"/>
                  <a:ea typeface="宋体" panose="02010600030101010101" pitchFamily="2" charset="-122"/>
                </a:endParaRPr>
              </a:p>
              <a:p>
                <a:pPr algn="just" eaLnBrk="1" hangingPunct="1">
                  <a:buClr>
                    <a:schemeClr val="accent1"/>
                  </a:buClr>
                  <a:buSzPct val="60000"/>
                  <a:buFont typeface="Wingdings" panose="05000000000000000000" pitchFamily="2" charset="2"/>
                  <a:buChar char="n"/>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𝜑</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𝑛</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𝑝</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𝑞</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18</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10</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180</m:t>
                    </m:r>
                  </m:oMath>
                </a14:m>
                <a:endParaRPr lang="en-US" altLang="zh-CN" sz="2400" dirty="0">
                  <a:latin typeface="宋体" panose="02010600030101010101" pitchFamily="2" charset="-122"/>
                  <a:ea typeface="宋体" panose="02010600030101010101" pitchFamily="2" charset="-122"/>
                </a:endParaRPr>
              </a:p>
              <a:p>
                <a:pPr algn="just" eaLnBrk="1" hangingPunct="1">
                  <a:buClr>
                    <a:schemeClr val="accent1"/>
                  </a:buClr>
                  <a:buSzPct val="60000"/>
                  <a:buFont typeface="Wingdings" panose="05000000000000000000" pitchFamily="2" charset="2"/>
                  <a:buChar char="n"/>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𝑒</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𝑑</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𝑚𝑜𝑑</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180</m:t>
                    </m:r>
                    <m:r>
                      <a:rPr lang="en-US" altLang="zh-CN" sz="2400" i="1" dirty="0" smtClean="0">
                        <a:latin typeface="Cambria Math" panose="02040503050406030204" pitchFamily="18" charset="0"/>
                        <a:ea typeface="宋体" panose="02010600030101010101" pitchFamily="2" charset="-122"/>
                      </a:rPr>
                      <m:t>)</m:t>
                    </m:r>
                    <m:r>
                      <a:rPr lang="zh-CN" altLang="en-US" sz="2400" i="1" dirty="0" smtClean="0">
                        <a:latin typeface="Cambria Math" panose="02040503050406030204" pitchFamily="18" charset="0"/>
                        <a:ea typeface="宋体" panose="02010600030101010101" pitchFamily="2" charset="-122"/>
                      </a:rPr>
                      <m:t>，</m:t>
                    </m:r>
                  </m:oMath>
                </a14:m>
                <a:r>
                  <a:rPr lang="zh-CN" altLang="en-US" sz="2400" dirty="0">
                    <a:latin typeface="宋体" panose="02010600030101010101" pitchFamily="2" charset="-122"/>
                    <a:ea typeface="宋体" panose="02010600030101010101" pitchFamily="2" charset="-122"/>
                  </a:rPr>
                  <a:t>即</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7</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𝑑</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𝑚𝑜𝑑</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180</m:t>
                    </m:r>
                    <m:r>
                      <a:rPr lang="en-US" altLang="zh-CN" sz="2400" i="1" dirty="0" smtClean="0">
                        <a:latin typeface="Cambria Math" panose="02040503050406030204" pitchFamily="18" charset="0"/>
                        <a:ea typeface="宋体" panose="02010600030101010101" pitchFamily="2" charset="-122"/>
                      </a:rPr>
                      <m:t>)</m:t>
                    </m:r>
                  </m:oMath>
                </a14:m>
                <a:endParaRPr lang="en-US" altLang="zh-CN" sz="2400" dirty="0">
                  <a:latin typeface="宋体" panose="02010600030101010101" pitchFamily="2" charset="-122"/>
                  <a:ea typeface="宋体" panose="02010600030101010101" pitchFamily="2" charset="-122"/>
                </a:endParaRPr>
              </a:p>
              <a:p>
                <a:pPr algn="just" eaLnBrk="1" hangingPunct="1">
                  <a:buClr>
                    <a:schemeClr val="accent1"/>
                  </a:buClr>
                  <a:buSzPct val="60000"/>
                  <a:buFont typeface="Wingdings" panose="05000000000000000000" pitchFamily="2" charset="2"/>
                  <a:buChar char="n"/>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180</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25</m:t>
                    </m:r>
                    <m:r>
                      <a:rPr lang="zh-CN" altLang="en-US" sz="240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7</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5</m:t>
                    </m:r>
                    <m:r>
                      <a:rPr lang="en-US" altLang="zh-CN" sz="2400" i="1" dirty="0" smtClean="0">
                        <a:latin typeface="Cambria Math" panose="02040503050406030204" pitchFamily="18" charset="0"/>
                        <a:ea typeface="宋体" panose="02010600030101010101" pitchFamily="2" charset="-122"/>
                      </a:rPr>
                      <m:t> </m:t>
                    </m:r>
                    <m:r>
                      <a:rPr lang="en-US" altLang="zh-CN" sz="2400" b="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7</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r>
                      <a:rPr lang="zh-CN" altLang="en-US"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5</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en-US" altLang="zh-CN" sz="2400" i="1" dirty="0" smtClean="0">
                        <a:latin typeface="Cambria Math" panose="02040503050406030204" pitchFamily="18" charset="0"/>
                        <a:ea typeface="宋体" panose="02010600030101010101" pitchFamily="2" charset="-122"/>
                      </a:rPr>
                      <m:t>  </m:t>
                    </m:r>
                    <m:r>
                      <a:rPr lang="en-US" altLang="zh-CN" sz="2400" b="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5</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zh-CN" altLang="en-US"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oMath>
                </a14:m>
                <a:endParaRPr lang="en-US" altLang="zh-CN" sz="2400" dirty="0">
                  <a:latin typeface="宋体" panose="02010600030101010101" pitchFamily="2" charset="-122"/>
                  <a:ea typeface="宋体" panose="02010600030101010101" pitchFamily="2" charset="-122"/>
                </a:endParaRPr>
              </a:p>
              <a:p>
                <a:pPr algn="just" eaLnBrk="1" hangingPunct="1">
                  <a:buClr>
                    <a:schemeClr val="accent1"/>
                  </a:buClr>
                  <a:buSzPct val="60000"/>
                  <a:buFont typeface="Wingdings" panose="05000000000000000000" pitchFamily="2" charset="2"/>
                  <a:buChar char="n"/>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5</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zh-CN" altLang="en-US"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5</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zh-CN" altLang="en-US" sz="2400" i="1" dirty="0" smtClean="0">
                        <a:latin typeface="Cambria Math" panose="02040503050406030204" pitchFamily="18" charset="0"/>
                        <a:ea typeface="宋体" panose="02010600030101010101" pitchFamily="2" charset="-122"/>
                      </a:rPr>
                      <m:t>∗</m:t>
                    </m:r>
                    <m:d>
                      <m:dPr>
                        <m:ctrlPr>
                          <a:rPr lang="en-US" altLang="zh-CN" sz="2400" b="0" i="1" dirty="0" smtClean="0">
                            <a:latin typeface="Cambria Math" panose="02040503050406030204" pitchFamily="18" charset="0"/>
                            <a:ea typeface="宋体" panose="02010600030101010101" pitchFamily="2" charset="-122"/>
                          </a:rPr>
                        </m:ctrlPr>
                      </m:dPr>
                      <m:e>
                        <m:r>
                          <a:rPr lang="en-US" altLang="zh-CN" sz="2400" i="1" dirty="0" smtClean="0">
                            <a:latin typeface="Cambria Math" panose="02040503050406030204" pitchFamily="18" charset="0"/>
                            <a:ea typeface="宋体" panose="02010600030101010101" pitchFamily="2" charset="-122"/>
                          </a:rPr>
                          <m:t>7</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5</m:t>
                        </m:r>
                      </m:e>
                    </m:d>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3</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5</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m:t>
                    </m:r>
                  </m:oMath>
                </a14:m>
                <a:endParaRPr lang="en-US" altLang="zh-CN" sz="2400" i="1" dirty="0">
                  <a:latin typeface="Cambria Math" panose="02040503050406030204" pitchFamily="18" charset="0"/>
                  <a:ea typeface="宋体" panose="02010600030101010101" pitchFamily="2" charset="-122"/>
                </a:endParaRPr>
              </a:p>
              <a:p>
                <a:pPr algn="just" eaLnBrk="1" hangingPunct="1">
                  <a:buClr>
                    <a:schemeClr val="accent1"/>
                  </a:buClr>
                  <a:buSzPct val="60000"/>
                  <a:buFont typeface="Wingdings" panose="05000000000000000000" pitchFamily="2" charset="2"/>
                  <a:buChar char="n"/>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180</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25</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3</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180</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3</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77</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m:t>
                    </m:r>
                    <m:r>
                      <a:rPr lang="en-US" altLang="zh-CN" sz="2400" i="1" dirty="0" smtClean="0">
                        <a:latin typeface="Cambria Math" panose="02040503050406030204" pitchFamily="18" charset="0"/>
                        <a:ea typeface="宋体" panose="02010600030101010101" pitchFamily="2" charset="-122"/>
                      </a:rPr>
                      <m:t>,</m:t>
                    </m:r>
                  </m:oMath>
                </a14:m>
                <a:endParaRPr lang="en-US" altLang="zh-CN" sz="2400" dirty="0">
                  <a:latin typeface="宋体" panose="02010600030101010101" pitchFamily="2" charset="-122"/>
                  <a:ea typeface="宋体" panose="02010600030101010101" pitchFamily="2" charset="-122"/>
                </a:endParaRPr>
              </a:p>
              <a:p>
                <a:pPr algn="just" eaLnBrk="1" hangingPunct="1">
                  <a:buClr>
                    <a:schemeClr val="accent1"/>
                  </a:buClr>
                  <a:buSzPct val="60000"/>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两边同时模</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180</m:t>
                    </m:r>
                  </m:oMath>
                </a14:m>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algn="just" eaLnBrk="1" hangingPunct="1">
                  <a:buClr>
                    <a:schemeClr val="accent1"/>
                  </a:buClr>
                  <a:buSzPct val="60000"/>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可得</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77</m:t>
                    </m:r>
                    <m:r>
                      <a:rPr lang="zh-CN" altLang="en-US"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m:t>
                    </m:r>
                    <m:r>
                      <a:rPr lang="en-US" altLang="zh-CN" sz="2400" i="1" dirty="0" smtClean="0">
                        <a:latin typeface="Cambria Math" panose="02040503050406030204" pitchFamily="18" charset="0"/>
                        <a:ea typeface="宋体" panose="02010600030101010101" pitchFamily="2" charset="-122"/>
                      </a:rPr>
                      <m:t> </m:t>
                    </m:r>
                    <m:r>
                      <a:rPr lang="en-US" altLang="zh-CN" sz="2400" b="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𝑚𝑜𝑑</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180</m:t>
                    </m:r>
                    <m:r>
                      <a:rPr lang="en-US" altLang="zh-CN" sz="2400" i="1" dirty="0" smtClean="0">
                        <a:latin typeface="Cambria Math" panose="02040503050406030204" pitchFamily="18" charset="0"/>
                        <a:ea typeface="宋体" panose="02010600030101010101" pitchFamily="2" charset="-122"/>
                      </a:rPr>
                      <m:t>);  </m:t>
                    </m:r>
                  </m:oMath>
                </a14:m>
                <a:r>
                  <a:rPr lang="zh-CN" altLang="en-US" sz="2400" dirty="0">
                    <a:latin typeface="宋体" panose="02010600030101010101" pitchFamily="2" charset="-122"/>
                    <a:ea typeface="宋体" panose="02010600030101010101" pitchFamily="2" charset="-122"/>
                  </a:rPr>
                  <a:t>私钥</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𝑑</m:t>
                    </m:r>
                  </m:oMath>
                </a14:m>
                <a:r>
                  <a:rPr lang="zh-CN" altLang="en-US" sz="2400" dirty="0">
                    <a:latin typeface="宋体" panose="02010600030101010101" pitchFamily="2" charset="-122"/>
                    <a:ea typeface="宋体" panose="02010600030101010101" pitchFamily="2" charset="-122"/>
                  </a:rPr>
                  <a:t>参数</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𝑑</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180</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77</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103</m:t>
                    </m:r>
                  </m:oMath>
                </a14:m>
                <a:endParaRPr lang="en-US" altLang="zh-CN" sz="2400" dirty="0">
                  <a:latin typeface="宋体" panose="02010600030101010101" pitchFamily="2" charset="-122"/>
                  <a:ea typeface="宋体" panose="02010600030101010101" pitchFamily="2" charset="-122"/>
                </a:endParaRPr>
              </a:p>
              <a:p>
                <a:pPr algn="just" eaLnBrk="1" hangingPunct="1">
                  <a:buClr>
                    <a:schemeClr val="accent1"/>
                  </a:buClr>
                  <a:buSzPct val="60000"/>
                  <a:buFont typeface="Wingdings" panose="05000000000000000000" pitchFamily="2" charset="2"/>
                  <a:buChar char="n"/>
                </a:pPr>
                <a:r>
                  <a:rPr lang="en-US" altLang="zh-CN" sz="2400" dirty="0">
                    <a:latin typeface="Tahoma" panose="020B0604030504040204" pitchFamily="34" charset="0"/>
                    <a:ea typeface="Tahoma" panose="020B0604030504040204" pitchFamily="34" charset="0"/>
                    <a:cs typeface="Tahoma" panose="020B0604030504040204" pitchFamily="34" charset="0"/>
                  </a:rPr>
                  <a:t>RSA</a:t>
                </a:r>
                <a:r>
                  <a:rPr lang="zh-CN" altLang="en-US" sz="2400" dirty="0">
                    <a:latin typeface="宋体" panose="02010600030101010101" pitchFamily="2" charset="-122"/>
                    <a:ea typeface="宋体" panose="02010600030101010101" pitchFamily="2" charset="-122"/>
                  </a:rPr>
                  <a:t>私钥为</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103</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209</m:t>
                    </m:r>
                    <m:r>
                      <a:rPr lang="en-US" altLang="zh-CN" sz="2400" i="1" dirty="0" smtClean="0">
                        <a:latin typeface="Cambria Math" panose="02040503050406030204" pitchFamily="18" charset="0"/>
                        <a:ea typeface="宋体" panose="02010600030101010101" pitchFamily="2" charset="-122"/>
                      </a:rPr>
                      <m:t>) </m:t>
                    </m:r>
                  </m:oMath>
                </a14:m>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公钥为</a:t>
                </a:r>
                <a14:m>
                  <m:oMath xmlns:m="http://schemas.openxmlformats.org/officeDocument/2006/math">
                    <m:r>
                      <a:rPr lang="en-US" altLang="zh-CN" sz="2400" i="1" dirty="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209</m:t>
                    </m:r>
                    <m:r>
                      <a:rPr lang="en-US" altLang="zh-CN" sz="2400" b="0" i="1" dirty="0" smtClean="0">
                        <a:latin typeface="Cambria Math" panose="02040503050406030204" pitchFamily="18" charset="0"/>
                        <a:ea typeface="宋体" panose="02010600030101010101" pitchFamily="2" charset="-122"/>
                      </a:rPr>
                      <m:t>)</m:t>
                    </m:r>
                  </m:oMath>
                </a14:m>
                <a:endParaRPr lang="en-US" altLang="zh-CN" sz="2400" dirty="0">
                  <a:latin typeface="宋体" panose="02010600030101010101" pitchFamily="2" charset="-122"/>
                  <a:ea typeface="宋体" panose="02010600030101010101" pitchFamily="2" charset="-122"/>
                </a:endParaRPr>
              </a:p>
              <a:p>
                <a:pPr>
                  <a:buClr>
                    <a:schemeClr val="accent1"/>
                  </a:buClr>
                  <a:buSzPct val="60000"/>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𝑚</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19</m:t>
                    </m:r>
                    <m:r>
                      <a:rPr lang="en-US" altLang="zh-CN" sz="2400" i="1" dirty="0" smtClean="0">
                        <a:latin typeface="Cambria Math" panose="02040503050406030204" pitchFamily="18" charset="0"/>
                        <a:ea typeface="宋体" panose="02010600030101010101" pitchFamily="2" charset="-122"/>
                      </a:rPr>
                      <m:t>  </m:t>
                    </m:r>
                  </m:oMath>
                </a14:m>
                <a:r>
                  <a:rPr lang="zh-CN" altLang="en-US" sz="2400" dirty="0">
                    <a:latin typeface="宋体" panose="02010600030101010101" pitchFamily="2" charset="-122"/>
                    <a:ea typeface="宋体" panose="02010600030101010101" pitchFamily="2" charset="-122"/>
                  </a:rPr>
                  <a:t>则密文</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𝑐</m:t>
                    </m:r>
                    <m:r>
                      <a:rPr lang="en-US" altLang="zh-CN" sz="2400" i="1" dirty="0" smtClean="0">
                        <a:latin typeface="Cambria Math" panose="02040503050406030204" pitchFamily="18" charset="0"/>
                        <a:ea typeface="宋体" panose="02010600030101010101" pitchFamily="2" charset="-122"/>
                      </a:rPr>
                      <m:t> ≡ </m:t>
                    </m:r>
                    <m:sSup>
                      <m:sSupPr>
                        <m:ctrlPr>
                          <a:rPr lang="en-US" altLang="zh-CN" sz="2400" b="0" i="1" dirty="0" smtClean="0">
                            <a:latin typeface="Cambria Math" panose="02040503050406030204" pitchFamily="18" charset="0"/>
                            <a:ea typeface="宋体" panose="02010600030101010101" pitchFamily="2" charset="-122"/>
                          </a:rPr>
                        </m:ctrlPr>
                      </m:sSupPr>
                      <m:e>
                        <m:r>
                          <a:rPr lang="en-US" altLang="zh-CN" sz="2400" i="1" dirty="0" smtClean="0">
                            <a:latin typeface="Cambria Math" panose="02040503050406030204" pitchFamily="18" charset="0"/>
                            <a:ea typeface="宋体" panose="02010600030101010101" pitchFamily="2" charset="-122"/>
                          </a:rPr>
                          <m:t>19</m:t>
                        </m:r>
                      </m:e>
                      <m:sup>
                        <m:r>
                          <a:rPr lang="en-US" altLang="zh-CN" sz="2400" i="1" dirty="0" smtClean="0">
                            <a:latin typeface="Cambria Math" panose="02040503050406030204" pitchFamily="18" charset="0"/>
                            <a:ea typeface="宋体" panose="02010600030101010101" pitchFamily="2" charset="-122"/>
                          </a:rPr>
                          <m:t>7</m:t>
                        </m:r>
                      </m:sup>
                    </m:sSup>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𝑚𝑜𝑑</m:t>
                    </m:r>
                    <m:r>
                      <a:rPr lang="en-US" altLang="zh-CN" sz="2400" i="1" dirty="0" smtClean="0">
                        <a:latin typeface="Cambria Math" panose="02040503050406030204" pitchFamily="18" charset="0"/>
                        <a:ea typeface="宋体" panose="02010600030101010101" pitchFamily="2" charset="-122"/>
                      </a:rPr>
                      <m:t>209</m:t>
                    </m:r>
                    <m:r>
                      <a:rPr lang="en-US" altLang="zh-CN" sz="2400" i="1" dirty="0" smtClean="0">
                        <a:latin typeface="Cambria Math" panose="02040503050406030204" pitchFamily="18" charset="0"/>
                        <a:ea typeface="宋体" panose="02010600030101010101" pitchFamily="2" charset="-122"/>
                      </a:rPr>
                      <m:t>)</m:t>
                    </m:r>
                  </m:oMath>
                </a14:m>
                <a:endParaRPr lang="en-US" altLang="zh-CN" sz="2400" dirty="0">
                  <a:latin typeface="宋体" panose="02010600030101010101" pitchFamily="2" charset="-122"/>
                  <a:ea typeface="宋体" panose="02010600030101010101" pitchFamily="2" charset="-122"/>
                </a:endParaRPr>
              </a:p>
              <a:p>
                <a:pPr>
                  <a:buClr>
                    <a:schemeClr val="accent1"/>
                  </a:buClr>
                  <a:buSzPct val="60000"/>
                  <a:buFont typeface="Wingdings" panose="05000000000000000000" pitchFamily="2" charset="2"/>
                  <a:buChar char="n"/>
                </a:pPr>
                <a:r>
                  <a:rPr lang="en-US" altLang="zh-CN" sz="2400" dirty="0">
                    <a:latin typeface="宋体" panose="02010600030101010101" pitchFamily="2" charset="-122"/>
                    <a:ea typeface="宋体" panose="02010600030101010101" pitchFamily="2" charset="-122"/>
                  </a:rPr>
                  <a:t>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19</m:t>
                    </m:r>
                    <m:r>
                      <a:rPr lang="en-US" altLang="zh-CN" sz="2400" i="1" baseline="30000" dirty="0" smtClean="0">
                        <a:latin typeface="Cambria Math" panose="02040503050406030204" pitchFamily="18" charset="0"/>
                        <a:ea typeface="宋体" panose="02010600030101010101" pitchFamily="2" charset="-122"/>
                      </a:rPr>
                      <m:t>2</m:t>
                    </m:r>
                    <m:r>
                      <a:rPr lang="en-US" altLang="zh-CN" sz="2400" i="1" dirty="0" smtClean="0">
                        <a:latin typeface="Cambria Math" panose="02040503050406030204" pitchFamily="18" charset="0"/>
                        <a:ea typeface="宋体" panose="02010600030101010101" pitchFamily="2" charset="-122"/>
                      </a:rPr>
                      <m:t>)</m:t>
                    </m:r>
                    <m:r>
                      <a:rPr lang="en-US" altLang="zh-CN" sz="2400" i="1" baseline="30000" dirty="0" smtClean="0">
                        <a:latin typeface="Cambria Math" panose="02040503050406030204" pitchFamily="18" charset="0"/>
                        <a:ea typeface="宋体" panose="02010600030101010101" pitchFamily="2" charset="-122"/>
                      </a:rPr>
                      <m:t>3</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19</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𝑚𝑜𝑑</m:t>
                    </m:r>
                    <m:r>
                      <a:rPr lang="en-US" altLang="zh-CN" sz="2400" i="1" dirty="0" smtClean="0">
                        <a:latin typeface="Cambria Math" panose="02040503050406030204" pitchFamily="18" charset="0"/>
                        <a:ea typeface="宋体" panose="02010600030101010101" pitchFamily="2" charset="-122"/>
                      </a:rPr>
                      <m:t>209</m:t>
                    </m:r>
                    <m:r>
                      <a:rPr lang="en-US" altLang="zh-CN" sz="2400" i="1" dirty="0" smtClean="0">
                        <a:latin typeface="Cambria Math" panose="02040503050406030204" pitchFamily="18" charset="0"/>
                        <a:ea typeface="宋体" panose="02010600030101010101" pitchFamily="2" charset="-122"/>
                      </a:rPr>
                      <m:t>) ≡</m:t>
                    </m:r>
                    <m:sSup>
                      <m:sSupPr>
                        <m:ctrlPr>
                          <a:rPr lang="en-US" altLang="zh-CN" sz="2400" b="0" i="1" dirty="0" smtClean="0">
                            <a:latin typeface="Cambria Math" panose="02040503050406030204" pitchFamily="18" charset="0"/>
                            <a:ea typeface="宋体" panose="02010600030101010101" pitchFamily="2" charset="-122"/>
                          </a:rPr>
                        </m:ctrlPr>
                      </m:sSupPr>
                      <m:e>
                        <m:d>
                          <m:dPr>
                            <m:ctrlPr>
                              <a:rPr lang="en-US" altLang="zh-CN" sz="2400" i="1" dirty="0" smtClean="0">
                                <a:latin typeface="Cambria Math" panose="02040503050406030204" pitchFamily="18" charset="0"/>
                                <a:ea typeface="宋体" panose="02010600030101010101" pitchFamily="2" charset="-122"/>
                              </a:rPr>
                            </m:ctrlPr>
                          </m:dPr>
                          <m:e>
                            <m:r>
                              <a:rPr lang="en-US" altLang="zh-CN" sz="2400" i="1" dirty="0" smtClean="0">
                                <a:latin typeface="Cambria Math" panose="02040503050406030204" pitchFamily="18" charset="0"/>
                                <a:ea typeface="宋体" panose="02010600030101010101" pitchFamily="2" charset="-122"/>
                              </a:rPr>
                              <m:t>152</m:t>
                            </m:r>
                          </m:e>
                        </m:d>
                      </m:e>
                      <m:sup>
                        <m:r>
                          <a:rPr lang="en-US" altLang="zh-CN" sz="2400" i="1" dirty="0" smtClean="0">
                            <a:latin typeface="Cambria Math" panose="02040503050406030204" pitchFamily="18" charset="0"/>
                            <a:ea typeface="宋体" panose="02010600030101010101" pitchFamily="2" charset="-122"/>
                          </a:rPr>
                          <m:t>3</m:t>
                        </m:r>
                      </m:sup>
                    </m:sSup>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19</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𝑚𝑜𝑑</m:t>
                    </m:r>
                    <m:r>
                      <a:rPr lang="en-US" altLang="zh-CN" sz="2400" b="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209</m:t>
                    </m:r>
                    <m:r>
                      <a:rPr lang="en-US" altLang="zh-CN" sz="2400" i="1" dirty="0" smtClean="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57</m:t>
                    </m:r>
                  </m:oMath>
                </a14:m>
                <a:endParaRPr lang="en-US" altLang="zh-CN" sz="2400" dirty="0">
                  <a:latin typeface="宋体" panose="02010600030101010101" pitchFamily="2" charset="-122"/>
                  <a:ea typeface="宋体" panose="02010600030101010101" pitchFamily="2" charset="-122"/>
                </a:endParaRPr>
              </a:p>
              <a:p>
                <a:endParaRPr lang="zh-CN" altLang="en-US" sz="2400" dirty="0"/>
              </a:p>
            </p:txBody>
          </p:sp>
        </mc:Choice>
        <mc:Fallback>
          <p:sp>
            <p:nvSpPr>
              <p:cNvPr id="79875" name="内容占位符 2"/>
              <p:cNvSpPr>
                <a:spLocks noRot="1" noChangeAspect="1" noMove="1" noResize="1" noEditPoints="1" noAdjustHandles="1" noChangeArrowheads="1" noChangeShapeType="1" noTextEdit="1"/>
              </p:cNvSpPr>
              <p:nvPr>
                <p:ph idx="1"/>
              </p:nvPr>
            </p:nvSpPr>
            <p:spPr>
              <a:xfrm>
                <a:off x="539750" y="966789"/>
                <a:ext cx="8229600" cy="5878512"/>
              </a:xfrm>
              <a:blipFill rotWithShape="1">
                <a:blip r:embed="rId1"/>
                <a:stretch>
                  <a:fillRect t="-5"/>
                </a:stretch>
              </a:blipFill>
            </p:spPr>
            <p:txBody>
              <a:bodyPr/>
              <a:lstStyle/>
              <a:p>
                <a:r>
                  <a:rPr lang="zh-CN" altLang="en-US">
                    <a:noFill/>
                  </a:rPr>
                  <a:t> </a:t>
                </a:r>
              </a:p>
            </p:txBody>
          </p:sp>
        </mc:Fallback>
      </mc:AlternateContent>
      <p:sp>
        <p:nvSpPr>
          <p:cNvPr id="82948" name="灯片编号占位符 1"/>
          <p:cNvSpPr>
            <a:spLocks noGrp="1" noChangeArrowheads="1"/>
          </p:cNvSpPr>
          <p:nvPr>
            <p:ph type="sldNum" sz="quarter" idx="10"/>
          </p:nvPr>
        </p:nvSpPr>
        <p:spPr>
          <a:xfrm>
            <a:off x="8553450" y="64801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0EE8F18-F7E1-45DB-B251-DAD5DA62C75E}" type="slidenum">
              <a:rPr lang="zh-CN" altLang="en-US" sz="1400" smtClean="0"/>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8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8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8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87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98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250825" y="0"/>
            <a:ext cx="7793038" cy="909638"/>
          </a:xfrm>
        </p:spPr>
        <p:txBody>
          <a:bodyPr/>
          <a:lstStyle/>
          <a:p>
            <a:pPr eaLnBrk="1" hangingPunct="1"/>
            <a:r>
              <a:rPr lang="zh-CN" altLang="en-US" dirty="0">
                <a:solidFill>
                  <a:srgbClr val="FF0000"/>
                </a:solidFill>
                <a:latin typeface="宋体" panose="02010600030101010101" pitchFamily="2" charset="-122"/>
                <a:ea typeface="宋体" panose="02010600030101010101" pitchFamily="2" charset="-122"/>
              </a:rPr>
              <a:t>习题讲解</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78851" name="Rectangle 3"/>
              <p:cNvSpPr>
                <a:spLocks noGrp="1" noChangeArrowheads="1"/>
              </p:cNvSpPr>
              <p:nvPr>
                <p:ph type="body" idx="1"/>
              </p:nvPr>
            </p:nvSpPr>
            <p:spPr>
              <a:xfrm>
                <a:off x="250825" y="1125538"/>
                <a:ext cx="8351838" cy="6337300"/>
              </a:xfrm>
            </p:spPr>
            <p:txBody>
              <a:bodyPr/>
              <a:lstStyle/>
              <a:p>
                <a:pPr marL="571500" indent="-342900" eaLnBrk="1" hangingPunct="1">
                  <a:buClr>
                    <a:schemeClr val="accent1"/>
                  </a:buClr>
                  <a:buSzPct val="60000"/>
                  <a:buFont typeface="Wingdings" panose="05000000000000000000" pitchFamily="2" charset="2"/>
                  <a:buChar char="n"/>
                </a:pP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若已知</a:t>
                </a:r>
                <a:r>
                  <a:rPr lang="en-US" altLang="zh-CN" sz="2400" dirty="0">
                    <a:latin typeface="Arial" panose="020B0604020202020204" pitchFamily="34" charset="0"/>
                    <a:ea typeface="宋体" panose="02010600030101010101" pitchFamily="2" charset="-122"/>
                    <a:cs typeface="Arial" panose="020B0604020202020204" pitchFamily="34" charset="0"/>
                  </a:rPr>
                  <a:t>RSA</a:t>
                </a:r>
                <a:r>
                  <a:rPr lang="zh-CN" altLang="en-US" sz="2400" dirty="0">
                    <a:latin typeface="宋体" panose="02010600030101010101" pitchFamily="2" charset="-122"/>
                    <a:ea typeface="宋体" panose="02010600030101010101" pitchFamily="2" charset="-122"/>
                  </a:rPr>
                  <a:t>中公钥参数</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𝑒</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5</m:t>
                    </m:r>
                  </m:oMath>
                </a14:m>
                <a:r>
                  <a:rPr lang="zh-CN" altLang="en-US" sz="2400" dirty="0">
                    <a:latin typeface="宋体" panose="02010600030101010101" pitchFamily="2" charset="-122"/>
                    <a:ea typeface="宋体" panose="02010600030101010101" pitchFamily="2" charset="-122"/>
                  </a:rPr>
                  <a:t>，模数</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𝑛</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194477</m:t>
                    </m:r>
                  </m:oMath>
                </a14:m>
                <a:r>
                  <a:rPr lang="zh-CN" altLang="en-US" sz="2400" dirty="0">
                    <a:latin typeface="宋体" panose="02010600030101010101" pitchFamily="2" charset="-122"/>
                    <a:ea typeface="宋体" panose="02010600030101010101" pitchFamily="2" charset="-122"/>
                  </a:rPr>
                  <a:t>，能否破解出私钥参数</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𝑑</m:t>
                    </m:r>
                  </m:oMath>
                </a14:m>
                <a:r>
                  <a:rPr lang="zh-CN" altLang="en-US" sz="2400" dirty="0">
                    <a:latin typeface="宋体" panose="02010600030101010101" pitchFamily="2" charset="-122"/>
                    <a:ea typeface="宋体" panose="02010600030101010101" pitchFamily="2" charset="-122"/>
                  </a:rPr>
                  <a:t>的值？（写出破解过程）</a:t>
                </a:r>
                <a:endParaRPr lang="en-US" altLang="zh-CN" sz="2400" dirty="0">
                  <a:latin typeface="宋体" panose="02010600030101010101" pitchFamily="2" charset="-122"/>
                  <a:ea typeface="宋体" panose="02010600030101010101" pitchFamily="2" charset="-122"/>
                </a:endParaRPr>
              </a:p>
              <a:p>
                <a:pPr marL="571500" indent="-342900" eaLnBrk="1" hangingPunct="1">
                  <a:buClr>
                    <a:schemeClr val="accent1"/>
                  </a:buClr>
                  <a:buSzPct val="60000"/>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解：猜测</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𝑝</m:t>
                    </m:r>
                  </m:oMath>
                </a14:m>
                <a:r>
                  <a:rPr lang="zh-CN" altLang="en-US" sz="2400" dirty="0">
                    <a:latin typeface="宋体" panose="02010600030101010101" pitchFamily="2" charset="-122"/>
                    <a:ea typeface="宋体" panose="02010600030101010101" pitchFamily="2" charset="-122"/>
                  </a:rPr>
                  <a:t>和</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𝑞</m:t>
                    </m:r>
                  </m:oMath>
                </a14:m>
                <a:r>
                  <a:rPr lang="zh-CN" altLang="en-US" sz="2400" dirty="0">
                    <a:latin typeface="宋体" panose="02010600030101010101" pitchFamily="2" charset="-122"/>
                    <a:ea typeface="宋体" panose="02010600030101010101" pitchFamily="2" charset="-122"/>
                  </a:rPr>
                  <a:t>相差不大，则模数</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𝑛</m:t>
                    </m:r>
                    <m:r>
                      <a:rPr lang="en-US" altLang="zh-CN" sz="2400" i="1" dirty="0" smtClean="0">
                        <a:latin typeface="Cambria Math" panose="02040503050406030204" pitchFamily="18" charset="0"/>
                        <a:ea typeface="宋体" panose="02010600030101010101" pitchFamily="2" charset="-122"/>
                      </a:rPr>
                      <m:t>&gt;</m:t>
                    </m:r>
                    <m:sSup>
                      <m:sSupPr>
                        <m:ctrlPr>
                          <a:rPr lang="en-US" altLang="zh-CN" sz="2400" b="0" i="1" dirty="0" smtClean="0">
                            <a:latin typeface="Cambria Math" panose="02040503050406030204" pitchFamily="18" charset="0"/>
                            <a:ea typeface="宋体" panose="02010600030101010101" pitchFamily="2" charset="-122"/>
                          </a:rPr>
                        </m:ctrlPr>
                      </m:sSupPr>
                      <m:e>
                        <m:r>
                          <a:rPr lang="en-US" altLang="zh-CN" sz="2400" i="1" dirty="0" smtClean="0">
                            <a:latin typeface="Cambria Math" panose="02040503050406030204" pitchFamily="18" charset="0"/>
                            <a:ea typeface="宋体" panose="02010600030101010101" pitchFamily="2" charset="-122"/>
                          </a:rPr>
                          <m:t>440</m:t>
                        </m:r>
                      </m:e>
                      <m:sup>
                        <m:r>
                          <a:rPr lang="en-US" altLang="zh-CN" sz="2400" i="1" dirty="0" smtClean="0">
                            <a:latin typeface="Cambria Math" panose="02040503050406030204" pitchFamily="18" charset="0"/>
                            <a:ea typeface="宋体" panose="02010600030101010101" pitchFamily="2" charset="-122"/>
                          </a:rPr>
                          <m:t>2</m:t>
                        </m:r>
                      </m:sup>
                    </m:sSup>
                    <m:r>
                      <a:rPr lang="en-US" altLang="zh-CN" sz="2400" i="1" dirty="0" smtClean="0">
                        <a:latin typeface="Cambria Math" panose="02040503050406030204" pitchFamily="18" charset="0"/>
                        <a:ea typeface="宋体" panose="02010600030101010101" pitchFamily="2" charset="-122"/>
                      </a:rPr>
                      <m:t> </m:t>
                    </m:r>
                  </m:oMath>
                </a14:m>
                <a:r>
                  <a:rPr lang="zh-CN" altLang="en-US" sz="2400" dirty="0">
                    <a:latin typeface="宋体" panose="02010600030101010101" pitchFamily="2" charset="-122"/>
                    <a:ea typeface="宋体" panose="02010600030101010101" pitchFamily="2" charset="-122"/>
                  </a:rPr>
                  <a:t>，则需要寻找一个</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𝑥</m:t>
                    </m:r>
                    <m:r>
                      <a:rPr lang="en-US" altLang="zh-CN" sz="2400" i="1" dirty="0" smtClean="0">
                        <a:latin typeface="Cambria Math" panose="02040503050406030204" pitchFamily="18" charset="0"/>
                        <a:ea typeface="宋体" panose="02010600030101010101" pitchFamily="2" charset="-122"/>
                      </a:rPr>
                      <m:t>&gt;</m:t>
                    </m:r>
                    <m:r>
                      <a:rPr lang="en-US" altLang="zh-CN" sz="2400" i="1" dirty="0" smtClean="0">
                        <a:latin typeface="Cambria Math" panose="02040503050406030204" pitchFamily="18" charset="0"/>
                        <a:ea typeface="宋体" panose="02010600030101010101" pitchFamily="2" charset="-122"/>
                      </a:rPr>
                      <m:t>440</m:t>
                    </m:r>
                  </m:oMath>
                </a14:m>
                <a:r>
                  <a:rPr lang="zh-CN" altLang="en-US" sz="2400" dirty="0">
                    <a:latin typeface="宋体" panose="02010600030101010101" pitchFamily="2" charset="-122"/>
                    <a:ea typeface="宋体" panose="02010600030101010101" pitchFamily="2" charset="-122"/>
                  </a:rPr>
                  <a:t>，满足</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𝑥</m:t>
                    </m:r>
                    <m:r>
                      <a:rPr lang="en-US" altLang="zh-CN" sz="2400" i="1" baseline="30000" dirty="0">
                        <a:latin typeface="Cambria Math" panose="02040503050406030204" pitchFamily="18" charset="0"/>
                        <a:ea typeface="宋体" panose="02010600030101010101" pitchFamily="2" charset="-122"/>
                      </a:rPr>
                      <m:t>2</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𝑛</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𝑦</m:t>
                    </m:r>
                    <m:r>
                      <a:rPr lang="en-US" altLang="zh-CN" sz="2400" i="1" baseline="30000" dirty="0">
                        <a:latin typeface="Cambria Math" panose="02040503050406030204" pitchFamily="18" charset="0"/>
                        <a:ea typeface="宋体" panose="02010600030101010101" pitchFamily="2" charset="-122"/>
                      </a:rPr>
                      <m:t>2</m:t>
                    </m:r>
                  </m:oMath>
                </a14:m>
                <a:r>
                  <a:rPr lang="zh-CN" altLang="en-US" sz="2400" dirty="0">
                    <a:latin typeface="宋体" panose="02010600030101010101" pitchFamily="2" charset="-122"/>
                    <a:ea typeface="宋体" panose="02010600030101010101" pitchFamily="2" charset="-122"/>
                  </a:rPr>
                  <a:t>，则从</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𝑥</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441</m:t>
                    </m:r>
                  </m:oMath>
                </a14:m>
                <a:r>
                  <a:rPr lang="zh-CN" altLang="en-US" sz="2400" dirty="0">
                    <a:latin typeface="宋体" panose="02010600030101010101" pitchFamily="2" charset="-122"/>
                    <a:ea typeface="宋体" panose="02010600030101010101" pitchFamily="2" charset="-122"/>
                  </a:rPr>
                  <a:t>开始尝试</a:t>
                </a:r>
                <a:endParaRPr lang="en-US" altLang="zh-CN" sz="2400" dirty="0">
                  <a:latin typeface="宋体" panose="02010600030101010101" pitchFamily="2" charset="-122"/>
                  <a:ea typeface="宋体" panose="02010600030101010101" pitchFamily="2" charset="-122"/>
                </a:endParaRPr>
              </a:p>
              <a:p>
                <a:pPr marL="571500" indent="-342900" eaLnBrk="1" hangingPunct="1">
                  <a:buClr>
                    <a:schemeClr val="accent1"/>
                  </a:buClr>
                  <a:buSzPct val="60000"/>
                  <a:buFont typeface="Wingdings" panose="05000000000000000000" pitchFamily="2" charset="2"/>
                  <a:buChar char="n"/>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441</m:t>
                    </m:r>
                    <m:r>
                      <a:rPr lang="en-US" altLang="zh-CN" sz="2400" i="1" baseline="30000" dirty="0" smtClean="0">
                        <a:latin typeface="Cambria Math" panose="02040503050406030204" pitchFamily="18" charset="0"/>
                        <a:ea typeface="宋体" panose="02010600030101010101" pitchFamily="2" charset="-122"/>
                      </a:rPr>
                      <m:t>2</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194477</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4</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en-US" altLang="zh-CN" sz="2400" i="1" baseline="30000" dirty="0" smtClean="0">
                        <a:latin typeface="Cambria Math" panose="02040503050406030204" pitchFamily="18" charset="0"/>
                        <a:ea typeface="宋体" panose="02010600030101010101" pitchFamily="2" charset="-122"/>
                      </a:rPr>
                      <m:t>2</m:t>
                    </m:r>
                  </m:oMath>
                </a14:m>
                <a:r>
                  <a:rPr lang="zh-CN" altLang="en-US" sz="2400" dirty="0">
                    <a:latin typeface="宋体" panose="02010600030101010101" pitchFamily="2" charset="-122"/>
                    <a:ea typeface="宋体" panose="02010600030101010101" pitchFamily="2" charset="-122"/>
                  </a:rPr>
                  <a:t>，因此</a:t>
                </a:r>
                <a14:m>
                  <m:oMath xmlns:m="http://schemas.openxmlformats.org/officeDocument/2006/math">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𝑥</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2</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𝑥</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2</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194477</m:t>
                    </m:r>
                  </m:oMath>
                </a14:m>
                <a:endParaRPr lang="en-US" altLang="zh-CN" sz="2400" dirty="0">
                  <a:latin typeface="宋体" panose="02010600030101010101" pitchFamily="2" charset="-122"/>
                  <a:ea typeface="宋体" panose="02010600030101010101" pitchFamily="2" charset="-122"/>
                </a:endParaRPr>
              </a:p>
              <a:p>
                <a:pPr marL="571500" indent="-342900" eaLnBrk="1" hangingPunct="1">
                  <a:buClr>
                    <a:schemeClr val="accent1"/>
                  </a:buClr>
                  <a:buSzPct val="60000"/>
                  <a:buFont typeface="Wingdings" panose="05000000000000000000" pitchFamily="2" charset="2"/>
                  <a:buChar char="n"/>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441</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441</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19447</m:t>
                    </m:r>
                    <m:r>
                      <a:rPr lang="zh-CN" altLang="en-US" sz="2400" i="1" dirty="0">
                        <a:latin typeface="Cambria Math" panose="02040503050406030204" pitchFamily="18" charset="0"/>
                        <a:ea typeface="宋体" panose="02010600030101010101" pitchFamily="2" charset="-122"/>
                      </a:rPr>
                      <m:t>，</m:t>
                    </m:r>
                  </m:oMath>
                </a14:m>
                <a:r>
                  <a:rPr lang="zh-CN" altLang="en-US" sz="2400" dirty="0">
                    <a:latin typeface="宋体" panose="02010600030101010101" pitchFamily="2" charset="-122"/>
                    <a:ea typeface="宋体" panose="02010600030101010101" pitchFamily="2" charset="-122"/>
                  </a:rPr>
                  <a:t>因此</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𝑝</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439</m:t>
                    </m:r>
                    <m:r>
                      <a:rPr lang="zh-CN" altLang="en-US" sz="2400" i="1" dirty="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𝑞</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443</m:t>
                    </m:r>
                    <m:r>
                      <a:rPr lang="zh-CN" altLang="en-US" sz="2400" i="1" dirty="0">
                        <a:latin typeface="Cambria Math" panose="02040503050406030204" pitchFamily="18" charset="0"/>
                        <a:ea typeface="宋体" panose="02010600030101010101" pitchFamily="2" charset="-122"/>
                      </a:rPr>
                      <m:t>，</m:t>
                    </m:r>
                  </m:oMath>
                </a14:m>
                <a:endParaRPr lang="en-US" altLang="zh-CN" sz="2400" i="1" dirty="0">
                  <a:latin typeface="Cambria Math" panose="02040503050406030204" pitchFamily="18" charset="0"/>
                  <a:ea typeface="宋体" panose="02010600030101010101" pitchFamily="2" charset="-122"/>
                </a:endParaRPr>
              </a:p>
              <a:p>
                <a:pPr marL="571500" indent="-342900" eaLnBrk="1" hangingPunct="1">
                  <a:buClr>
                    <a:schemeClr val="accent1"/>
                  </a:buClr>
                  <a:buSzPct val="60000"/>
                  <a:buFont typeface="Wingdings" panose="05000000000000000000" pitchFamily="2" charset="2"/>
                  <a:buChar char="n"/>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𝜑</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𝑛</m:t>
                    </m:r>
                    <m:r>
                      <a:rPr lang="en-US" altLang="zh-CN" sz="2400" i="1" dirty="0" smtClean="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𝑝</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𝑞</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438</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442</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193596</m:t>
                    </m:r>
                  </m:oMath>
                </a14:m>
                <a:endParaRPr lang="en-US" altLang="zh-CN" sz="2400" dirty="0">
                  <a:latin typeface="宋体" panose="02010600030101010101" pitchFamily="2" charset="-122"/>
                  <a:ea typeface="宋体" panose="02010600030101010101" pitchFamily="2" charset="-122"/>
                </a:endParaRPr>
              </a:p>
              <a:p>
                <a:pPr marL="571500" indent="-342900" eaLnBrk="1" hangingPunct="1">
                  <a:buClr>
                    <a:schemeClr val="accent1"/>
                  </a:buClr>
                  <a:buSzPct val="60000"/>
                  <a:buFont typeface="Wingdings" panose="05000000000000000000" pitchFamily="2" charset="2"/>
                  <a:buChar char="n"/>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5</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𝑑</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𝑚𝑜𝑑</m:t>
                    </m:r>
                    <m:r>
                      <a:rPr lang="en-US" altLang="zh-CN" sz="2400" i="1" dirty="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193595</m:t>
                    </m:r>
                    <m:r>
                      <a:rPr lang="en-US" altLang="zh-CN" sz="2400" i="1" dirty="0">
                        <a:latin typeface="Cambria Math" panose="02040503050406030204" pitchFamily="18" charset="0"/>
                        <a:ea typeface="宋体" panose="02010600030101010101" pitchFamily="2" charset="-122"/>
                      </a:rPr>
                      <m:t>)</m:t>
                    </m:r>
                  </m:oMath>
                </a14:m>
                <a:endParaRPr lang="en-US" altLang="zh-CN" sz="2400" dirty="0">
                  <a:latin typeface="宋体" panose="02010600030101010101" pitchFamily="2" charset="-122"/>
                  <a:ea typeface="宋体" panose="02010600030101010101" pitchFamily="2" charset="-122"/>
                </a:endParaRPr>
              </a:p>
              <a:p>
                <a:pPr marL="571500" indent="-342900" eaLnBrk="1" hangingPunct="1">
                  <a:buClr>
                    <a:schemeClr val="accent1"/>
                  </a:buClr>
                  <a:buSzPct val="60000"/>
                  <a:buFont typeface="Wingdings" panose="05000000000000000000" pitchFamily="2" charset="2"/>
                  <a:buChar char="n"/>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193596</m:t>
                    </m:r>
                    <m:r>
                      <a:rPr lang="en-US" altLang="zh-CN" sz="240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5</m:t>
                    </m:r>
                    <m:r>
                      <a:rPr lang="en-US" altLang="zh-CN" sz="2400" b="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38719</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193596</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5</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38719</m:t>
                    </m:r>
                  </m:oMath>
                </a14:m>
                <a:endParaRPr lang="en-US" altLang="zh-CN" sz="2400" dirty="0">
                  <a:latin typeface="宋体" panose="02010600030101010101" pitchFamily="2" charset="-122"/>
                  <a:ea typeface="宋体" panose="02010600030101010101" pitchFamily="2" charset="-122"/>
                </a:endParaRPr>
              </a:p>
              <a:p>
                <a:pPr marL="571500" indent="-342900" eaLnBrk="1" hangingPunct="1">
                  <a:buClr>
                    <a:schemeClr val="accent1"/>
                  </a:buClr>
                  <a:buSzPct val="60000"/>
                  <a:buFont typeface="Wingdings" panose="05000000000000000000" pitchFamily="2" charset="2"/>
                  <a:buChar char="n"/>
                </a:pPr>
                <a:r>
                  <a:rPr lang="zh-CN" altLang="en-US" sz="2400" dirty="0">
                    <a:latin typeface="宋体" panose="02010600030101010101" pitchFamily="2" charset="-122"/>
                    <a:ea typeface="宋体" panose="02010600030101010101" pitchFamily="2" charset="-122"/>
                  </a:rPr>
                  <a:t>私钥</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𝑑</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38719</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193595</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38719</m:t>
                    </m:r>
                    <m:r>
                      <a:rPr lang="en-US" altLang="zh-CN" sz="2400" i="1" dirty="0" smtClean="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𝑚𝑜𝑑</m:t>
                    </m:r>
                    <m:r>
                      <a:rPr lang="en-US" altLang="zh-CN" sz="2400" i="1" dirty="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193595</m:t>
                    </m:r>
                    <m:r>
                      <a:rPr lang="en-US" altLang="zh-CN" sz="2400" i="1" dirty="0">
                        <a:latin typeface="Cambria Math" panose="02040503050406030204" pitchFamily="18" charset="0"/>
                        <a:ea typeface="宋体" panose="02010600030101010101" pitchFamily="2" charset="-122"/>
                      </a:rPr>
                      <m:t>)</m:t>
                    </m:r>
                  </m:oMath>
                </a14:m>
                <a:endParaRPr lang="en-US" altLang="zh-CN" sz="2400" dirty="0">
                  <a:latin typeface="宋体" panose="02010600030101010101" pitchFamily="2" charset="-122"/>
                  <a:ea typeface="宋体" panose="02010600030101010101" pitchFamily="2" charset="-122"/>
                </a:endParaRPr>
              </a:p>
              <a:p>
                <a:pPr marL="571500" indent="-342900" eaLnBrk="1" hangingPunct="1">
                  <a:buClr>
                    <a:schemeClr val="accent1"/>
                  </a:buClr>
                  <a:buSzPct val="60000"/>
                  <a:buFont typeface="Wingdings" panose="05000000000000000000" pitchFamily="2" charset="2"/>
                  <a:buChar char="n"/>
                </a:pP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𝑑</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154877</m:t>
                    </m:r>
                  </m:oMath>
                </a14:m>
                <a:endParaRPr lang="en-US" altLang="zh-CN" sz="2400" dirty="0">
                  <a:latin typeface="宋体" panose="02010600030101010101" pitchFamily="2" charset="-122"/>
                  <a:ea typeface="宋体" panose="02010600030101010101" pitchFamily="2" charset="-122"/>
                </a:endParaRPr>
              </a:p>
              <a:p>
                <a:pPr indent="0" eaLnBrk="1" hangingPunct="1"/>
                <a:endParaRPr lang="en-US" altLang="zh-CN" sz="2400" dirty="0">
                  <a:latin typeface="Times New Roman" panose="02020603050405020304" pitchFamily="18" charset="0"/>
                </a:endParaRPr>
              </a:p>
              <a:p>
                <a:pPr indent="0" algn="just" eaLnBrk="1" hangingPunct="1"/>
                <a:endParaRPr lang="en-US" altLang="zh-CN" sz="2400" dirty="0"/>
              </a:p>
            </p:txBody>
          </p:sp>
        </mc:Choice>
        <mc:Fallback>
          <p:sp>
            <p:nvSpPr>
              <p:cNvPr id="78851" name="Rectangle 3"/>
              <p:cNvSpPr>
                <a:spLocks noRot="1" noChangeAspect="1" noMove="1" noResize="1" noEditPoints="1" noAdjustHandles="1" noChangeArrowheads="1" noChangeShapeType="1" noTextEdit="1"/>
              </p:cNvSpPr>
              <p:nvPr>
                <p:ph type="body" idx="1"/>
              </p:nvPr>
            </p:nvSpPr>
            <p:spPr>
              <a:xfrm>
                <a:off x="250825" y="1125538"/>
                <a:ext cx="8351838" cy="6337300"/>
              </a:xfrm>
              <a:blipFill rotWithShape="1">
                <a:blip r:embed="rId1"/>
                <a:stretch>
                  <a:fillRect t="-5" r="4" b="5"/>
                </a:stretch>
              </a:blipFill>
            </p:spPr>
            <p:txBody>
              <a:bodyPr/>
              <a:lstStyle/>
              <a:p>
                <a:r>
                  <a:rPr lang="zh-CN" altLang="en-US">
                    <a:noFill/>
                  </a:rPr>
                  <a:t> </a:t>
                </a:r>
              </a:p>
            </p:txBody>
          </p:sp>
        </mc:Fallback>
      </mc:AlternateContent>
      <p:sp>
        <p:nvSpPr>
          <p:cNvPr id="83972" name="灯片编号占位符 1"/>
          <p:cNvSpPr>
            <a:spLocks noGrp="1" noChangeArrowheads="1"/>
          </p:cNvSpPr>
          <p:nvPr>
            <p:ph type="sldNum" sz="quarter" idx="10"/>
          </p:nvPr>
        </p:nvSpPr>
        <p:spPr>
          <a:xfrm>
            <a:off x="8711946"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B16EC83-48EF-4500-8C69-40A6E85CEAA1}" type="slidenum">
              <a:rPr lang="zh-CN" altLang="en-US" sz="1400" smtClean="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8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8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8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8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8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85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885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23850" y="157163"/>
            <a:ext cx="8229600" cy="696277"/>
          </a:xfrm>
        </p:spPr>
        <p:txBody>
          <a:bodyPr/>
          <a:lstStyle/>
          <a:p>
            <a:pPr eaLnBrk="1" hangingPunct="1"/>
            <a:r>
              <a:rPr lang="zh-CN" altLang="en-US" dirty="0">
                <a:solidFill>
                  <a:srgbClr val="FF0000"/>
                </a:solidFill>
                <a:latin typeface="宋体" panose="02010600030101010101" pitchFamily="2" charset="-122"/>
                <a:ea typeface="宋体" panose="02010600030101010101" pitchFamily="2" charset="-122"/>
              </a:rPr>
              <a:t>习题讲解</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79875" name="Rectangle 3"/>
              <p:cNvSpPr>
                <a:spLocks noGrp="1" noChangeArrowheads="1"/>
              </p:cNvSpPr>
              <p:nvPr>
                <p:ph type="body" idx="1"/>
              </p:nvPr>
            </p:nvSpPr>
            <p:spPr>
              <a:xfrm>
                <a:off x="457200" y="853441"/>
                <a:ext cx="8351838" cy="5401056"/>
              </a:xfrm>
            </p:spPr>
            <p:txBody>
              <a:bodyPr>
                <a:normAutofit lnSpcReduction="10000"/>
              </a:bodyPr>
              <a:lstStyle/>
              <a:p>
                <a:pPr indent="0" algn="just" eaLnBrk="1" hangingPunct="1"/>
                <a:r>
                  <a:rPr lang="en-US" altLang="zh-CN" sz="2000" dirty="0">
                    <a:latin typeface="Times New Roman" panose="02020603050405020304" pitchFamily="18" charset="0"/>
                  </a:rPr>
                  <a:t> </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假设攻击者已知用户</a:t>
                </a:r>
                <a:r>
                  <a:rPr lang="en-US" altLang="zh-CN" sz="2400" dirty="0">
                    <a:latin typeface="Arial" panose="020B0604020202020204" pitchFamily="34" charset="0"/>
                    <a:ea typeface="宋体" panose="02010600030101010101" pitchFamily="2" charset="-122"/>
                    <a:cs typeface="Arial" panose="020B0604020202020204" pitchFamily="34" charset="0"/>
                  </a:rPr>
                  <a:t>A</a:t>
                </a:r>
                <a:r>
                  <a:rPr lang="zh-CN" altLang="en-US" sz="2400" dirty="0">
                    <a:latin typeface="宋体" panose="02010600030101010101" pitchFamily="2" charset="-122"/>
                    <a:ea typeface="宋体" panose="02010600030101010101" pitchFamily="2" charset="-122"/>
                  </a:rPr>
                  <a:t>的公钥</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7</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119</m:t>
                    </m:r>
                    <m:r>
                      <a:rPr lang="en-US" altLang="zh-CN" sz="2400" b="0" i="1" dirty="0" smtClean="0">
                        <a:latin typeface="Cambria Math" panose="02040503050406030204" pitchFamily="18" charset="0"/>
                        <a:ea typeface="宋体" panose="02010600030101010101" pitchFamily="2" charset="-122"/>
                      </a:rPr>
                      <m:t>)</m:t>
                    </m:r>
                    <m:r>
                      <a:rPr lang="zh-CN" altLang="en-US" sz="2400" i="1" dirty="0">
                        <a:latin typeface="Cambria Math" panose="02040503050406030204" pitchFamily="18" charset="0"/>
                        <a:ea typeface="宋体" panose="02010600030101010101" pitchFamily="2" charset="-122"/>
                      </a:rPr>
                      <m:t>，</m:t>
                    </m:r>
                  </m:oMath>
                </a14:m>
                <a:r>
                  <a:rPr lang="zh-CN" altLang="en-US" sz="2400" dirty="0">
                    <a:latin typeface="宋体" panose="02010600030101010101" pitchFamily="2" charset="-122"/>
                    <a:ea typeface="宋体" panose="02010600030101010101" pitchFamily="2" charset="-122"/>
                  </a:rPr>
                  <a:t>用户</a:t>
                </a:r>
                <a:r>
                  <a:rPr lang="en-US" altLang="zh-CN" sz="2400" dirty="0">
                    <a:latin typeface="Arial" panose="020B0604020202020204" pitchFamily="34" charset="0"/>
                    <a:ea typeface="宋体" panose="02010600030101010101" pitchFamily="2" charset="-122"/>
                    <a:cs typeface="Arial" panose="020B0604020202020204" pitchFamily="34" charset="0"/>
                  </a:rPr>
                  <a:t>B</a:t>
                </a:r>
                <a:r>
                  <a:rPr lang="zh-CN" altLang="en-US" sz="2400" dirty="0">
                    <a:latin typeface="宋体" panose="02010600030101010101" pitchFamily="2" charset="-122"/>
                    <a:ea typeface="宋体" panose="02010600030101010101" pitchFamily="2" charset="-122"/>
                  </a:rPr>
                  <a:t>的公钥</a:t>
                </a:r>
                <a14:m>
                  <m:oMath xmlns:m="http://schemas.openxmlformats.org/officeDocument/2006/math">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5</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119</m:t>
                    </m:r>
                    <m:r>
                      <a:rPr lang="en-US" altLang="zh-CN" sz="2400" b="0" i="1" dirty="0" smtClean="0">
                        <a:latin typeface="Cambria Math" panose="02040503050406030204" pitchFamily="18" charset="0"/>
                        <a:ea typeface="宋体" panose="02010600030101010101" pitchFamily="2" charset="-122"/>
                      </a:rPr>
                      <m:t>)</m:t>
                    </m:r>
                  </m:oMath>
                </a14:m>
                <a:r>
                  <a:rPr lang="zh-CN" altLang="en-US" sz="2400" dirty="0">
                    <a:latin typeface="宋体" panose="02010600030101010101" pitchFamily="2" charset="-122"/>
                    <a:ea typeface="宋体" panose="02010600030101010101" pitchFamily="2" charset="-122"/>
                  </a:rPr>
                  <a:t>，然后用户</a:t>
                </a:r>
                <a:r>
                  <a:rPr lang="en-US" altLang="zh-CN" sz="2400" dirty="0">
                    <a:latin typeface="Arial" panose="020B0604020202020204" pitchFamily="34" charset="0"/>
                    <a:ea typeface="宋体" panose="02010600030101010101" pitchFamily="2" charset="-122"/>
                    <a:cs typeface="Arial" panose="020B0604020202020204" pitchFamily="34" charset="0"/>
                  </a:rPr>
                  <a:t>A</a:t>
                </a:r>
                <a:r>
                  <a:rPr lang="zh-CN" altLang="en-US" sz="2400" dirty="0">
                    <a:latin typeface="宋体" panose="02010600030101010101" pitchFamily="2" charset="-122"/>
                    <a:ea typeface="宋体" panose="02010600030101010101" pitchFamily="2" charset="-122"/>
                  </a:rPr>
                  <a:t>和用户</a:t>
                </a:r>
                <a:r>
                  <a:rPr lang="en-US" altLang="zh-CN" sz="2400" dirty="0">
                    <a:latin typeface="Arial" panose="020B0604020202020204" pitchFamily="34" charset="0"/>
                    <a:ea typeface="宋体" panose="02010600030101010101" pitchFamily="2" charset="-122"/>
                    <a:cs typeface="Arial" panose="020B0604020202020204" pitchFamily="34" charset="0"/>
                  </a:rPr>
                  <a:t>B</a:t>
                </a:r>
                <a:r>
                  <a:rPr lang="zh-CN" altLang="en-US" sz="2400" dirty="0">
                    <a:latin typeface="宋体" panose="02010600030101010101" pitchFamily="2" charset="-122"/>
                    <a:ea typeface="宋体" panose="02010600030101010101" pitchFamily="2" charset="-122"/>
                  </a:rPr>
                  <a:t>对同一信息</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𝑃</m:t>
                    </m:r>
                  </m:oMath>
                </a14:m>
                <a:r>
                  <a:rPr lang="zh-CN" altLang="en-US" sz="2400" dirty="0">
                    <a:latin typeface="宋体" panose="02010600030101010101" pitchFamily="2" charset="-122"/>
                    <a:ea typeface="宋体" panose="02010600030101010101" pitchFamily="2" charset="-122"/>
                  </a:rPr>
                  <a:t>进行加密，得到密文分别为</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𝐶</m:t>
                    </m:r>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9</m:t>
                    </m:r>
                  </m:oMath>
                </a14:m>
                <a:r>
                  <a:rPr lang="zh-CN" altLang="en-US" sz="2400" dirty="0">
                    <a:latin typeface="宋体" panose="02010600030101010101" pitchFamily="2" charset="-122"/>
                    <a:ea typeface="宋体" panose="02010600030101010101" pitchFamily="2" charset="-122"/>
                  </a:rPr>
                  <a:t>，</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𝐶</m:t>
                    </m:r>
                    <m:r>
                      <a:rPr lang="en-US" altLang="zh-CN" sz="2400" i="1" dirty="0" smtClean="0">
                        <a:latin typeface="Cambria Math" panose="02040503050406030204" pitchFamily="18" charset="0"/>
                        <a:ea typeface="宋体" panose="02010600030101010101" pitchFamily="2" charset="-122"/>
                      </a:rPr>
                      <m:t>2</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32</m:t>
                    </m:r>
                  </m:oMath>
                </a14:m>
                <a:r>
                  <a:rPr lang="zh-CN" altLang="en-US" sz="2400" dirty="0">
                    <a:latin typeface="宋体" panose="02010600030101010101" pitchFamily="2" charset="-122"/>
                    <a:ea typeface="宋体" panose="02010600030101010101" pitchFamily="2" charset="-122"/>
                  </a:rPr>
                  <a:t>，求解出明文</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𝑃</m:t>
                    </m:r>
                  </m:oMath>
                </a14:m>
                <a:r>
                  <a:rPr lang="zh-CN" altLang="en-US" sz="2400" dirty="0">
                    <a:latin typeface="宋体" panose="02010600030101010101" pitchFamily="2" charset="-122"/>
                    <a:ea typeface="宋体" panose="02010600030101010101" pitchFamily="2" charset="-122"/>
                  </a:rPr>
                  <a:t>？（采用共模攻击方法）</a:t>
                </a:r>
                <a:endParaRPr lang="en-US" altLang="zh-CN" sz="2400" dirty="0">
                  <a:latin typeface="宋体" panose="02010600030101010101" pitchFamily="2" charset="-122"/>
                  <a:ea typeface="宋体" panose="02010600030101010101" pitchFamily="2" charset="-122"/>
                </a:endParaRPr>
              </a:p>
              <a:p>
                <a:pPr indent="0" algn="just" eaLnBrk="1" hangingPunct="1"/>
                <a:r>
                  <a:rPr lang="zh-CN" altLang="en-US" sz="2400" dirty="0">
                    <a:latin typeface="宋体" panose="02010600030101010101" pitchFamily="2" charset="-122"/>
                    <a:ea typeface="宋体" panose="02010600030101010101" pitchFamily="2" charset="-122"/>
                  </a:rPr>
                  <a:t>解：</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𝑟</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𝑒</m:t>
                    </m:r>
                    <m:r>
                      <a:rPr lang="en-US" altLang="zh-CN" sz="2400" i="1" dirty="0">
                        <a:latin typeface="Cambria Math" panose="02040503050406030204" pitchFamily="18" charset="0"/>
                        <a:ea typeface="宋体" panose="02010600030101010101" pitchFamily="2" charset="-122"/>
                      </a:rPr>
                      <m:t>1</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𝑠</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𝑒</m:t>
                    </m:r>
                    <m:r>
                      <a:rPr lang="en-US" altLang="zh-CN" sz="2400" i="1" dirty="0">
                        <a:latin typeface="Cambria Math" panose="02040503050406030204" pitchFamily="18" charset="0"/>
                        <a:ea typeface="宋体" panose="02010600030101010101" pitchFamily="2" charset="-122"/>
                      </a:rPr>
                      <m:t>2</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m:t>
                    </m:r>
                    <m:r>
                      <a:rPr lang="en-US" altLang="zh-CN" sz="2400" i="1" dirty="0">
                        <a:latin typeface="Cambria Math" panose="02040503050406030204" pitchFamily="18" charset="0"/>
                        <a:ea typeface="宋体" panose="02010600030101010101" pitchFamily="2" charset="-122"/>
                      </a:rPr>
                      <m:t> </m:t>
                    </m:r>
                  </m:oMath>
                </a14:m>
                <a:r>
                  <a:rPr lang="zh-CN" altLang="en-US" sz="2400" dirty="0">
                    <a:latin typeface="宋体" panose="02010600030101010101" pitchFamily="2" charset="-122"/>
                    <a:ea typeface="宋体" panose="02010600030101010101" pitchFamily="2" charset="-122"/>
                  </a:rPr>
                  <a:t>，即：</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𝑟</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𝑠</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5</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 </m:t>
                    </m:r>
                  </m:oMath>
                </a14:m>
                <a:endParaRPr lang="en-US" altLang="zh-CN" sz="2400" dirty="0">
                  <a:latin typeface="宋体" panose="02010600030101010101" pitchFamily="2" charset="-122"/>
                  <a:ea typeface="宋体" panose="02010600030101010101" pitchFamily="2" charset="-122"/>
                </a:endParaRPr>
              </a:p>
              <a:p>
                <a:pPr indent="0" algn="just" eaLnBrk="1" hangingPunct="1"/>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5</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𝑠</m:t>
                    </m:r>
                    <m:r>
                      <a:rPr lang="en-US" altLang="zh-CN" sz="2400" i="1" dirty="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1</m:t>
                    </m:r>
                    <m:d>
                      <m:dPr>
                        <m:ctrlPr>
                          <a:rPr lang="en-US" altLang="zh-CN" sz="2400" b="0" i="1" dirty="0" smtClean="0">
                            <a:latin typeface="Cambria Math" panose="02040503050406030204" pitchFamily="18" charset="0"/>
                            <a:ea typeface="宋体" panose="02010600030101010101" pitchFamily="2" charset="-122"/>
                          </a:rPr>
                        </m:ctrlPr>
                      </m:dPr>
                      <m:e>
                        <m:r>
                          <a:rPr lang="en-US" altLang="zh-CN" sz="2400" i="1" dirty="0">
                            <a:latin typeface="Cambria Math" panose="02040503050406030204" pitchFamily="18" charset="0"/>
                            <a:ea typeface="宋体" panose="02010600030101010101" pitchFamily="2" charset="-122"/>
                          </a:rPr>
                          <m:t>𝑚𝑜𝑑</m:t>
                        </m:r>
                        <m:r>
                          <a:rPr lang="en-US" altLang="zh-CN" sz="2400" i="1" dirty="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7</m:t>
                        </m:r>
                      </m:e>
                    </m:d>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7</m:t>
                    </m:r>
                    <m:r>
                      <a:rPr lang="en-US" altLang="zh-CN" sz="2400" b="0" i="1" dirty="0" smtClean="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5</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2</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5</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2</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2</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m:t>
                    </m:r>
                    <m:r>
                      <a:rPr lang="en-US" altLang="zh-CN" sz="2400" i="1" dirty="0">
                        <a:latin typeface="Cambria Math" panose="02040503050406030204" pitchFamily="18" charset="0"/>
                        <a:ea typeface="宋体" panose="02010600030101010101" pitchFamily="2" charset="-122"/>
                      </a:rPr>
                      <m:t> </m:t>
                    </m:r>
                  </m:oMath>
                </a14:m>
                <a:endParaRPr lang="en-US" altLang="zh-CN" sz="2400" dirty="0">
                  <a:latin typeface="宋体" panose="02010600030101010101" pitchFamily="2" charset="-122"/>
                  <a:ea typeface="宋体" panose="02010600030101010101" pitchFamily="2" charset="-122"/>
                </a:endParaRPr>
              </a:p>
              <a:p>
                <a:pPr indent="0" algn="just" eaLnBrk="1" hangingPunct="1"/>
                <a14:m>
                  <m:oMath xmlns:m="http://schemas.openxmlformats.org/officeDocument/2006/math">
                    <m:r>
                      <a:rPr lang="en-US" altLang="zh-CN" sz="2400" i="1" dirty="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5</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zh-CN" altLang="en-US" sz="240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7</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5</m:t>
                    </m:r>
                    <m:r>
                      <a:rPr lang="en-US" altLang="zh-CN" sz="2400" b="0" i="1" dirty="0" smtClean="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3</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5</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2</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7</m:t>
                    </m:r>
                  </m:oMath>
                </a14:m>
                <a:r>
                  <a:rPr lang="zh-CN" altLang="en-US" sz="2400" dirty="0">
                    <a:latin typeface="宋体" panose="02010600030101010101" pitchFamily="2" charset="-122"/>
                    <a:ea typeface="宋体" panose="02010600030101010101" pitchFamily="2" charset="-122"/>
                  </a:rPr>
                  <a:t>，因此</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𝑟</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𝑠</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3</m:t>
                    </m:r>
                  </m:oMath>
                </a14:m>
                <a:endParaRPr lang="en-US" altLang="zh-CN" sz="2400" dirty="0">
                  <a:latin typeface="宋体" panose="02010600030101010101" pitchFamily="2" charset="-122"/>
                  <a:ea typeface="宋体" panose="02010600030101010101" pitchFamily="2" charset="-122"/>
                </a:endParaRPr>
              </a:p>
              <a:p>
                <a:pPr indent="0" eaLnBrk="1" hangingPunct="1"/>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𝑃</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𝐶</m:t>
                    </m:r>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m:t>
                    </m:r>
                    <m:r>
                      <a:rPr lang="en-US" altLang="zh-CN" sz="2400" i="1" baseline="30000" dirty="0">
                        <a:latin typeface="Cambria Math" panose="02040503050406030204" pitchFamily="18" charset="0"/>
                        <a:ea typeface="宋体" panose="02010600030101010101" pitchFamily="2" charset="-122"/>
                      </a:rPr>
                      <m:t>𝑟</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𝐶</m:t>
                    </m:r>
                    <m:r>
                      <a:rPr lang="en-US" altLang="zh-CN" sz="2400" i="1" dirty="0">
                        <a:latin typeface="Cambria Math" panose="02040503050406030204" pitchFamily="18" charset="0"/>
                        <a:ea typeface="宋体" panose="02010600030101010101" pitchFamily="2" charset="-122"/>
                      </a:rPr>
                      <m:t>2</m:t>
                    </m:r>
                    <m:r>
                      <a:rPr lang="en-US" altLang="zh-CN" sz="2400" i="1" dirty="0">
                        <a:latin typeface="Cambria Math" panose="02040503050406030204" pitchFamily="18" charset="0"/>
                        <a:ea typeface="宋体" panose="02010600030101010101" pitchFamily="2" charset="-122"/>
                      </a:rPr>
                      <m:t>)</m:t>
                    </m:r>
                    <m:r>
                      <a:rPr lang="en-US" altLang="zh-CN" sz="2400" i="1" baseline="30000" dirty="0">
                        <a:latin typeface="Cambria Math" panose="02040503050406030204" pitchFamily="18" charset="0"/>
                        <a:ea typeface="宋体" panose="02010600030101010101" pitchFamily="2" charset="-122"/>
                      </a:rPr>
                      <m:t>𝑠</m:t>
                    </m:r>
                    <m:r>
                      <a:rPr lang="en-US" altLang="zh-CN" sz="2400" i="1" dirty="0">
                        <a:latin typeface="Cambria Math" panose="02040503050406030204" pitchFamily="18" charset="0"/>
                        <a:ea typeface="宋体" panose="02010600030101010101" pitchFamily="2" charset="-122"/>
                      </a:rPr>
                      <m:t>=</m:t>
                    </m:r>
                    <m:sSup>
                      <m:sSupPr>
                        <m:ctrlPr>
                          <a:rPr lang="en-US" altLang="zh-CN" sz="2400" i="1" dirty="0" smtClean="0">
                            <a:latin typeface="Cambria Math" panose="02040503050406030204" pitchFamily="18" charset="0"/>
                            <a:ea typeface="宋体" panose="02010600030101010101" pitchFamily="2" charset="-122"/>
                          </a:rPr>
                        </m:ctrlPr>
                      </m:sSupPr>
                      <m:e>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9</m:t>
                        </m:r>
                        <m:r>
                          <a:rPr lang="en-US" altLang="zh-CN" sz="2400" b="0" i="1" dirty="0" smtClean="0">
                            <a:latin typeface="Cambria Math" panose="02040503050406030204" pitchFamily="18" charset="0"/>
                            <a:ea typeface="宋体" panose="02010600030101010101" pitchFamily="2" charset="-122"/>
                          </a:rPr>
                          <m:t>)</m:t>
                        </m:r>
                      </m:e>
                      <m:sup>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2</m:t>
                        </m:r>
                      </m:sup>
                    </m:sSup>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32</m:t>
                    </m:r>
                    <m:r>
                      <a:rPr lang="en-US" altLang="zh-CN" sz="2400" i="1" dirty="0">
                        <a:latin typeface="Cambria Math" panose="02040503050406030204" pitchFamily="18" charset="0"/>
                        <a:ea typeface="宋体" panose="02010600030101010101" pitchFamily="2" charset="-122"/>
                      </a:rPr>
                      <m:t>)</m:t>
                    </m:r>
                    <m:r>
                      <a:rPr lang="en-US" altLang="zh-CN" sz="2400" i="1" baseline="30000" dirty="0">
                        <a:latin typeface="Cambria Math" panose="02040503050406030204" pitchFamily="18" charset="0"/>
                        <a:ea typeface="宋体" panose="02010600030101010101" pitchFamily="2" charset="-122"/>
                      </a:rPr>
                      <m:t>3</m:t>
                    </m:r>
                    <m:r>
                      <a:rPr lang="en-US" altLang="zh-CN" sz="2400" i="1" baseline="30000" dirty="0">
                        <a:latin typeface="Cambria Math" panose="02040503050406030204" pitchFamily="18" charset="0"/>
                        <a:ea typeface="宋体" panose="02010600030101010101" pitchFamily="2" charset="-122"/>
                      </a:rPr>
                      <m:t> </m:t>
                    </m:r>
                    <m:r>
                      <a:rPr lang="en-US" altLang="zh-CN" sz="2400" b="0" i="1" baseline="30000" dirty="0" smtClean="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𝑚𝑜𝑑</m:t>
                    </m:r>
                    <m:r>
                      <a:rPr lang="en-US" altLang="zh-CN" sz="2400" i="1" dirty="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119</m:t>
                    </m:r>
                    <m:r>
                      <a:rPr lang="en-US" altLang="zh-CN" sz="2400" i="1" dirty="0">
                        <a:latin typeface="Cambria Math" panose="02040503050406030204" pitchFamily="18" charset="0"/>
                        <a:ea typeface="宋体" panose="02010600030101010101" pitchFamily="2" charset="-122"/>
                      </a:rPr>
                      <m:t>  </m:t>
                    </m:r>
                  </m:oMath>
                </a14:m>
                <a:endParaRPr lang="en-US" altLang="zh-CN" sz="2400" dirty="0">
                  <a:latin typeface="宋体" panose="02010600030101010101" pitchFamily="2" charset="-122"/>
                  <a:ea typeface="宋体" panose="02010600030101010101" pitchFamily="2" charset="-122"/>
                </a:endParaRPr>
              </a:p>
              <a:p>
                <a:pPr indent="0">
                  <a:buNone/>
                </a:pPr>
                <a:r>
                  <a:rPr lang="en-US" altLang="zh-CN" sz="2400" dirty="0">
                    <a:latin typeface="宋体" panose="02010600030101010101" pitchFamily="2" charset="-122"/>
                    <a:ea typeface="宋体" panose="02010600030101010101" pitchFamily="2" charset="-122"/>
                  </a:rPr>
                  <a:t>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m:t>
                    </m:r>
                    <m:sSup>
                      <m:sSupPr>
                        <m:ctrlPr>
                          <a:rPr lang="en-US" altLang="zh-CN" sz="2400" i="1" dirty="0">
                            <a:latin typeface="Cambria Math" panose="02040503050406030204" pitchFamily="18" charset="0"/>
                            <a:ea typeface="宋体" panose="02010600030101010101" pitchFamily="2" charset="-122"/>
                          </a:rPr>
                        </m:ctrlPr>
                      </m:sSupPr>
                      <m:e>
                        <m:r>
                          <a:rPr lang="en-US" altLang="zh-CN" sz="2400" i="1" dirty="0">
                            <a:latin typeface="Cambria Math" panose="02040503050406030204" pitchFamily="18" charset="0"/>
                            <a:ea typeface="宋体" panose="02010600030101010101" pitchFamily="2" charset="-122"/>
                          </a:rPr>
                          <m:t>(</m:t>
                        </m:r>
                        <m:sSup>
                          <m:sSupPr>
                            <m:ctrlPr>
                              <a:rPr lang="en-US" altLang="zh-CN" sz="2400" i="1" dirty="0" smtClean="0">
                                <a:latin typeface="Cambria Math" panose="02040503050406030204" pitchFamily="18" charset="0"/>
                                <a:ea typeface="宋体" panose="02010600030101010101" pitchFamily="2" charset="-122"/>
                              </a:rPr>
                            </m:ctrlPr>
                          </m:sSupPr>
                          <m:e>
                            <m:r>
                              <a:rPr lang="en-US" altLang="zh-CN" sz="2400" b="0" i="1" dirty="0" smtClean="0">
                                <a:latin typeface="Cambria Math" panose="02040503050406030204" pitchFamily="18" charset="0"/>
                                <a:ea typeface="宋体" panose="02010600030101010101" pitchFamily="2" charset="-122"/>
                              </a:rPr>
                              <m:t>9</m:t>
                            </m:r>
                          </m:e>
                          <m:sup>
                            <m:r>
                              <a:rPr lang="en-US" altLang="zh-CN" sz="2400" b="0" i="1" dirty="0" smtClean="0">
                                <a:latin typeface="Cambria Math" panose="02040503050406030204" pitchFamily="18" charset="0"/>
                                <a:ea typeface="宋体" panose="02010600030101010101" pitchFamily="2" charset="-122"/>
                              </a:rPr>
                              <m:t>−</m:t>
                            </m:r>
                            <m:r>
                              <a:rPr lang="en-US" altLang="zh-CN" sz="2400" b="0" i="1" dirty="0" smtClean="0">
                                <a:latin typeface="Cambria Math" panose="02040503050406030204" pitchFamily="18" charset="0"/>
                                <a:ea typeface="宋体" panose="02010600030101010101" pitchFamily="2" charset="-122"/>
                              </a:rPr>
                              <m:t>1</m:t>
                            </m:r>
                          </m:sup>
                        </m:sSup>
                        <m:r>
                          <a:rPr lang="en-US" altLang="zh-CN" sz="2400" i="1" dirty="0">
                            <a:latin typeface="Cambria Math" panose="02040503050406030204" pitchFamily="18" charset="0"/>
                            <a:ea typeface="宋体" panose="02010600030101010101" pitchFamily="2" charset="-122"/>
                          </a:rPr>
                          <m:t>)</m:t>
                        </m:r>
                      </m:e>
                      <m:sup>
                        <m:r>
                          <a:rPr lang="en-US" altLang="zh-CN" sz="2400" i="1" dirty="0">
                            <a:latin typeface="Cambria Math" panose="02040503050406030204" pitchFamily="18" charset="0"/>
                            <a:ea typeface="宋体" panose="02010600030101010101" pitchFamily="2" charset="-122"/>
                          </a:rPr>
                          <m:t>2</m:t>
                        </m:r>
                      </m:sup>
                    </m:sSup>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32</m:t>
                    </m:r>
                    <m:r>
                      <a:rPr lang="en-US" altLang="zh-CN" sz="2400" i="1" dirty="0">
                        <a:latin typeface="Cambria Math" panose="02040503050406030204" pitchFamily="18" charset="0"/>
                        <a:ea typeface="宋体" panose="02010600030101010101" pitchFamily="2" charset="-122"/>
                      </a:rPr>
                      <m:t>)</m:t>
                    </m:r>
                    <m:r>
                      <a:rPr lang="en-US" altLang="zh-CN" sz="2400" i="1" baseline="30000" dirty="0">
                        <a:latin typeface="Cambria Math" panose="02040503050406030204" pitchFamily="18" charset="0"/>
                        <a:ea typeface="宋体" panose="02010600030101010101" pitchFamily="2" charset="-122"/>
                      </a:rPr>
                      <m:t>3</m:t>
                    </m:r>
                    <m:r>
                      <a:rPr lang="en-US" altLang="zh-CN" sz="2400" i="1" baseline="30000" dirty="0">
                        <a:latin typeface="Cambria Math" panose="02040503050406030204" pitchFamily="18" charset="0"/>
                        <a:ea typeface="宋体" panose="02010600030101010101" pitchFamily="2" charset="-122"/>
                      </a:rPr>
                      <m:t> </m:t>
                    </m:r>
                    <m:r>
                      <a:rPr lang="en-US" altLang="zh-CN" sz="2400" b="0" i="1" baseline="30000" dirty="0" smtClean="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𝑚𝑜𝑑</m:t>
                    </m:r>
                    <m:r>
                      <a:rPr lang="en-US" altLang="zh-CN" sz="2400" i="1" dirty="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119</m:t>
                    </m:r>
                    <m:r>
                      <a:rPr lang="en-US" altLang="zh-CN" sz="2400" i="1" dirty="0">
                        <a:latin typeface="Cambria Math" panose="02040503050406030204" pitchFamily="18" charset="0"/>
                        <a:ea typeface="宋体" panose="02010600030101010101" pitchFamily="2" charset="-122"/>
                      </a:rPr>
                      <m:t> </m:t>
                    </m:r>
                  </m:oMath>
                </a14:m>
                <a:endParaRPr lang="en-US" altLang="zh-CN" sz="2400" dirty="0">
                  <a:latin typeface="宋体" panose="02010600030101010101" pitchFamily="2" charset="-122"/>
                  <a:ea typeface="宋体" panose="02010600030101010101" pitchFamily="2" charset="-122"/>
                </a:endParaRPr>
              </a:p>
              <a:p>
                <a:pPr indent="0"/>
                <a14:m>
                  <m:oMath xmlns:m="http://schemas.openxmlformats.org/officeDocument/2006/math">
                    <m:d>
                      <m:dPr>
                        <m:ctrlPr>
                          <a:rPr lang="en-US" altLang="zh-CN" sz="2400" i="1" dirty="0">
                            <a:latin typeface="Cambria Math" panose="02040503050406030204" pitchFamily="18" charset="0"/>
                            <a:ea typeface="宋体" panose="02010600030101010101" pitchFamily="2" charset="-122"/>
                          </a:rPr>
                        </m:ctrlPr>
                      </m:dPr>
                      <m:e>
                        <m:sSup>
                          <m:sSupPr>
                            <m:ctrlPr>
                              <a:rPr lang="en-US" altLang="zh-CN" sz="2400" i="1" dirty="0">
                                <a:latin typeface="Cambria Math" panose="02040503050406030204" pitchFamily="18" charset="0"/>
                                <a:ea typeface="宋体" panose="02010600030101010101" pitchFamily="2" charset="-122"/>
                              </a:rPr>
                            </m:ctrlPr>
                          </m:sSupPr>
                          <m:e>
                            <m:r>
                              <a:rPr lang="en-US" altLang="zh-CN" sz="2400" i="1" dirty="0">
                                <a:latin typeface="Cambria Math" panose="02040503050406030204" pitchFamily="18" charset="0"/>
                                <a:ea typeface="宋体" panose="02010600030101010101" pitchFamily="2" charset="-122"/>
                              </a:rPr>
                              <m:t>9</m:t>
                            </m:r>
                          </m:e>
                          <m:sup>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m:t>
                            </m:r>
                          </m:sup>
                        </m:sSup>
                      </m:e>
                    </m:d>
                    <m:r>
                      <a:rPr lang="en-US" altLang="zh-CN" sz="2400" b="0" i="1" dirty="0" smtClean="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𝑚𝑜𝑑</m:t>
                    </m:r>
                    <m:r>
                      <a:rPr lang="en-US" altLang="zh-CN" sz="2400" i="1" dirty="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119</m:t>
                    </m:r>
                    <m:r>
                      <a:rPr lang="en-US" altLang="zh-CN" sz="2400" i="1" dirty="0">
                        <a:latin typeface="Cambria Math" panose="02040503050406030204" pitchFamily="18" charset="0"/>
                        <a:ea typeface="宋体" panose="02010600030101010101" pitchFamily="2" charset="-122"/>
                      </a:rPr>
                      <m:t> </m:t>
                    </m:r>
                  </m:oMath>
                </a14:m>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求逆元</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119</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13</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9</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2</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9</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4</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2</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m:t>
                    </m:r>
                  </m:oMath>
                </a14:m>
                <a:endParaRPr lang="en-US" altLang="zh-CN" sz="2400" dirty="0">
                  <a:latin typeface="宋体" panose="02010600030101010101" pitchFamily="2" charset="-122"/>
                  <a:ea typeface="宋体" panose="02010600030101010101" pitchFamily="2" charset="-122"/>
                </a:endParaRPr>
              </a:p>
              <a:p>
                <a:pPr indent="0" eaLnBrk="1" hangingPunct="1"/>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1</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9</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4</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2</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9</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4</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119</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13</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9</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4</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119</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53</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9</m:t>
                    </m:r>
                  </m:oMath>
                </a14:m>
                <a:endParaRPr lang="en-US" altLang="zh-CN" sz="2400" dirty="0">
                  <a:latin typeface="宋体" panose="02010600030101010101" pitchFamily="2" charset="-122"/>
                  <a:ea typeface="宋体" panose="02010600030101010101" pitchFamily="2" charset="-122"/>
                </a:endParaRPr>
              </a:p>
              <a:p>
                <a:pPr indent="0"/>
                <a14:m>
                  <m:oMath xmlns:m="http://schemas.openxmlformats.org/officeDocument/2006/math">
                    <m:d>
                      <m:dPr>
                        <m:ctrlPr>
                          <a:rPr lang="en-US" altLang="zh-CN" sz="2400" i="1" dirty="0">
                            <a:latin typeface="Cambria Math" panose="02040503050406030204" pitchFamily="18" charset="0"/>
                            <a:ea typeface="宋体" panose="02010600030101010101" pitchFamily="2" charset="-122"/>
                          </a:rPr>
                        </m:ctrlPr>
                      </m:dPr>
                      <m:e>
                        <m:sSup>
                          <m:sSupPr>
                            <m:ctrlPr>
                              <a:rPr lang="en-US" altLang="zh-CN" sz="2400" i="1" dirty="0">
                                <a:latin typeface="Cambria Math" panose="02040503050406030204" pitchFamily="18" charset="0"/>
                                <a:ea typeface="宋体" panose="02010600030101010101" pitchFamily="2" charset="-122"/>
                              </a:rPr>
                            </m:ctrlPr>
                          </m:sSupPr>
                          <m:e>
                            <m:r>
                              <a:rPr lang="en-US" altLang="zh-CN" sz="2400" i="1" dirty="0">
                                <a:latin typeface="Cambria Math" panose="02040503050406030204" pitchFamily="18" charset="0"/>
                                <a:ea typeface="宋体" panose="02010600030101010101" pitchFamily="2" charset="-122"/>
                              </a:rPr>
                              <m:t>9</m:t>
                            </m:r>
                          </m:e>
                          <m:sup>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m:t>
                            </m:r>
                          </m:sup>
                        </m:sSup>
                      </m:e>
                    </m:d>
                    <m:r>
                      <a:rPr lang="en-US" altLang="zh-CN" sz="2400" b="0" i="1" dirty="0" smtClean="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𝑚𝑜𝑑</m:t>
                    </m:r>
                    <m:r>
                      <a:rPr lang="en-US" altLang="zh-CN" sz="2400" i="1" dirty="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119</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53</m:t>
                    </m:r>
                    <m:r>
                      <a:rPr lang="en-US" altLang="zh-CN" sz="2400" i="1" dirty="0">
                        <a:latin typeface="Cambria Math" panose="02040503050406030204" pitchFamily="18" charset="0"/>
                        <a:ea typeface="宋体" panose="02010600030101010101" pitchFamily="2" charset="-122"/>
                      </a:rPr>
                      <m:t>, </m:t>
                    </m:r>
                    <m:r>
                      <a:rPr lang="zh-CN" altLang="en-US" sz="2400" i="1" dirty="0">
                        <a:latin typeface="Cambria Math" panose="02040503050406030204" pitchFamily="18" charset="0"/>
                        <a:ea typeface="宋体" panose="02010600030101010101" pitchFamily="2" charset="-122"/>
                      </a:rPr>
                      <m:t>因此</m:t>
                    </m:r>
                    <m:r>
                      <a:rPr lang="en-US" altLang="zh-CN" sz="2400" i="1" dirty="0">
                        <a:latin typeface="Cambria Math" panose="02040503050406030204" pitchFamily="18" charset="0"/>
                        <a:ea typeface="宋体" panose="02010600030101010101" pitchFamily="2" charset="-122"/>
                      </a:rPr>
                      <m:t>𝑃</m:t>
                    </m:r>
                    <m:r>
                      <a:rPr lang="en-US" altLang="zh-CN" sz="2400" i="1" dirty="0">
                        <a:latin typeface="Cambria Math" panose="02040503050406030204" pitchFamily="18" charset="0"/>
                        <a:ea typeface="宋体" panose="02010600030101010101" pitchFamily="2" charset="-122"/>
                      </a:rPr>
                      <m:t>=</m:t>
                    </m:r>
                    <m:sSup>
                      <m:sSupPr>
                        <m:ctrlPr>
                          <a:rPr lang="en-US" altLang="zh-CN" sz="2400" b="0" i="1" dirty="0" smtClean="0">
                            <a:latin typeface="Cambria Math" panose="02040503050406030204" pitchFamily="18" charset="0"/>
                            <a:ea typeface="宋体" panose="02010600030101010101" pitchFamily="2" charset="-122"/>
                          </a:rPr>
                        </m:ctrlPr>
                      </m:sSupPr>
                      <m:e>
                        <m:d>
                          <m:dPr>
                            <m:ctrlPr>
                              <a:rPr lang="en-US" altLang="zh-CN" sz="2400" i="1" dirty="0">
                                <a:latin typeface="Cambria Math" panose="02040503050406030204" pitchFamily="18" charset="0"/>
                                <a:ea typeface="宋体" panose="02010600030101010101" pitchFamily="2" charset="-122"/>
                              </a:rPr>
                            </m:ctrlPr>
                          </m:dPr>
                          <m:e>
                            <m:r>
                              <a:rPr lang="en-US" altLang="zh-CN" sz="2400" i="1" dirty="0">
                                <a:latin typeface="Cambria Math" panose="02040503050406030204" pitchFamily="18" charset="0"/>
                                <a:ea typeface="宋体" panose="02010600030101010101" pitchFamily="2" charset="-122"/>
                              </a:rPr>
                              <m:t>53</m:t>
                            </m:r>
                          </m:e>
                        </m:d>
                      </m:e>
                      <m:sup>
                        <m:r>
                          <a:rPr lang="en-US" altLang="zh-CN" sz="2400" i="1" dirty="0">
                            <a:latin typeface="Cambria Math" panose="02040503050406030204" pitchFamily="18" charset="0"/>
                            <a:ea typeface="宋体" panose="02010600030101010101" pitchFamily="2" charset="-122"/>
                          </a:rPr>
                          <m:t>2</m:t>
                        </m:r>
                      </m:sup>
                    </m:sSup>
                    <m:r>
                      <a:rPr lang="en-US" altLang="zh-CN" sz="2400" i="1" dirty="0">
                        <a:latin typeface="Cambria Math" panose="02040503050406030204" pitchFamily="18" charset="0"/>
                        <a:ea typeface="宋体" panose="02010600030101010101" pitchFamily="2" charset="-122"/>
                      </a:rPr>
                      <m:t>∗</m:t>
                    </m:r>
                    <m:sSup>
                      <m:sSupPr>
                        <m:ctrlPr>
                          <a:rPr lang="en-US" altLang="zh-CN" sz="2400" b="0" i="1" dirty="0" smtClean="0">
                            <a:latin typeface="Cambria Math" panose="02040503050406030204" pitchFamily="18" charset="0"/>
                            <a:ea typeface="宋体" panose="02010600030101010101" pitchFamily="2" charset="-122"/>
                          </a:rPr>
                        </m:ctrlPr>
                      </m:sSupPr>
                      <m:e>
                        <m:d>
                          <m:dPr>
                            <m:ctrlPr>
                              <a:rPr lang="en-US" altLang="zh-CN" sz="2400" i="1" dirty="0">
                                <a:latin typeface="Cambria Math" panose="02040503050406030204" pitchFamily="18" charset="0"/>
                                <a:ea typeface="宋体" panose="02010600030101010101" pitchFamily="2" charset="-122"/>
                              </a:rPr>
                            </m:ctrlPr>
                          </m:dPr>
                          <m:e>
                            <m:r>
                              <a:rPr lang="en-US" altLang="zh-CN" sz="2400" i="1" dirty="0">
                                <a:latin typeface="Cambria Math" panose="02040503050406030204" pitchFamily="18" charset="0"/>
                                <a:ea typeface="宋体" panose="02010600030101010101" pitchFamily="2" charset="-122"/>
                              </a:rPr>
                              <m:t>32</m:t>
                            </m:r>
                          </m:e>
                        </m:d>
                      </m:e>
                      <m:sup>
                        <m:r>
                          <a:rPr lang="en-US" altLang="zh-CN" sz="2400" i="1" dirty="0">
                            <a:latin typeface="Cambria Math" panose="02040503050406030204" pitchFamily="18" charset="0"/>
                            <a:ea typeface="宋体" panose="02010600030101010101" pitchFamily="2" charset="-122"/>
                          </a:rPr>
                          <m:t>3</m:t>
                        </m:r>
                      </m:sup>
                    </m:sSup>
                    <m:r>
                      <a:rPr lang="en-US" altLang="zh-CN" sz="2400" i="1" dirty="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𝑚𝑜𝑑</m:t>
                    </m:r>
                    <m:r>
                      <a:rPr lang="en-US" altLang="zh-CN" sz="2400" i="1" dirty="0">
                        <a:latin typeface="Cambria Math" panose="02040503050406030204" pitchFamily="18" charset="0"/>
                        <a:ea typeface="宋体" panose="02010600030101010101" pitchFamily="2" charset="-122"/>
                      </a:rPr>
                      <m:t> </m:t>
                    </m:r>
                    <m:r>
                      <a:rPr lang="en-US" altLang="zh-CN" sz="2400" i="1" dirty="0">
                        <a:latin typeface="Cambria Math" panose="02040503050406030204" pitchFamily="18" charset="0"/>
                        <a:ea typeface="宋体" panose="02010600030101010101" pitchFamily="2" charset="-122"/>
                      </a:rPr>
                      <m:t>119</m:t>
                    </m:r>
                    <m:r>
                      <a:rPr lang="en-US" altLang="zh-CN" sz="2400" i="1" dirty="0">
                        <a:latin typeface="Cambria Math" panose="02040503050406030204" pitchFamily="18" charset="0"/>
                        <a:ea typeface="宋体" panose="02010600030101010101" pitchFamily="2" charset="-122"/>
                      </a:rPr>
                      <m:t> </m:t>
                    </m:r>
                  </m:oMath>
                </a14:m>
                <a:endParaRPr lang="en-US" altLang="zh-CN" sz="2400" dirty="0">
                  <a:latin typeface="宋体" panose="02010600030101010101" pitchFamily="2" charset="-122"/>
                  <a:ea typeface="宋体" panose="02010600030101010101" pitchFamily="2" charset="-122"/>
                </a:endParaRPr>
              </a:p>
              <a:p>
                <a:pPr indent="0" eaLnBrk="1" hangingPunct="1">
                  <a:buNone/>
                </a:pPr>
                <a:r>
                  <a:rPr lang="en-US" altLang="zh-CN" sz="2400" dirty="0">
                    <a:ea typeface="宋体" panose="02010600030101010101" pitchFamily="2" charset="-122"/>
                  </a:rPr>
                  <a:t>                                                        </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72</m:t>
                    </m:r>
                    <m:r>
                      <a:rPr lang="zh-CN" altLang="en-US"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43</m:t>
                    </m:r>
                    <m:r>
                      <a:rPr lang="en-US" altLang="zh-CN" sz="2400" i="1" dirty="0">
                        <a:latin typeface="Cambria Math" panose="02040503050406030204" pitchFamily="18" charset="0"/>
                        <a:ea typeface="宋体" panose="02010600030101010101" pitchFamily="2" charset="-122"/>
                      </a:rPr>
                      <m:t> </m:t>
                    </m:r>
                    <m:r>
                      <a:rPr lang="en-US" altLang="zh-CN" sz="2400" i="1" dirty="0" smtClean="0">
                        <a:latin typeface="Cambria Math" panose="02040503050406030204" pitchFamily="18" charset="0"/>
                        <a:ea typeface="宋体" panose="02010600030101010101" pitchFamily="2" charset="-122"/>
                      </a:rPr>
                      <m:t>𝑚𝑜𝑑</m:t>
                    </m:r>
                    <m:r>
                      <a:rPr lang="en-US" altLang="zh-CN" sz="2400" i="1" dirty="0" smtClean="0">
                        <a:latin typeface="Cambria Math" panose="02040503050406030204" pitchFamily="18" charset="0"/>
                        <a:ea typeface="宋体" panose="02010600030101010101" pitchFamily="2" charset="-122"/>
                      </a:rPr>
                      <m:t>119</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2</m:t>
                    </m:r>
                  </m:oMath>
                </a14:m>
                <a:endParaRPr lang="en-US" altLang="zh-CN" sz="2400" dirty="0">
                  <a:latin typeface="宋体" panose="02010600030101010101" pitchFamily="2" charset="-122"/>
                  <a:ea typeface="宋体" panose="02010600030101010101" pitchFamily="2" charset="-122"/>
                </a:endParaRPr>
              </a:p>
            </p:txBody>
          </p:sp>
        </mc:Choice>
        <mc:Fallback>
          <p:sp>
            <p:nvSpPr>
              <p:cNvPr id="79875" name="Rectangle 3"/>
              <p:cNvSpPr>
                <a:spLocks noRot="1" noChangeAspect="1" noMove="1" noResize="1" noEditPoints="1" noAdjustHandles="1" noChangeArrowheads="1" noChangeShapeType="1" noTextEdit="1"/>
              </p:cNvSpPr>
              <p:nvPr>
                <p:ph type="body" idx="1"/>
              </p:nvPr>
            </p:nvSpPr>
            <p:spPr>
              <a:xfrm>
                <a:off x="457200" y="853441"/>
                <a:ext cx="8351838" cy="5401056"/>
              </a:xfrm>
              <a:blipFill rotWithShape="1">
                <a:blip r:embed="rId1"/>
                <a:stretch>
                  <a:fillRect t="-71" r="4" b="7"/>
                </a:stretch>
              </a:blipFill>
            </p:spPr>
            <p:txBody>
              <a:bodyPr/>
              <a:lstStyle/>
              <a:p>
                <a:r>
                  <a:rPr lang="zh-CN" altLang="en-US">
                    <a:noFill/>
                  </a:rPr>
                  <a:t> </a:t>
                </a:r>
              </a:p>
            </p:txBody>
          </p:sp>
        </mc:Fallback>
      </mc:AlternateContent>
      <p:sp>
        <p:nvSpPr>
          <p:cNvPr id="84996" name="灯片编号占位符 1"/>
          <p:cNvSpPr>
            <a:spLocks noGrp="1" noChangeArrowheads="1"/>
          </p:cNvSpPr>
          <p:nvPr>
            <p:ph type="sldNum" sz="quarter" idx="10"/>
          </p:nvPr>
        </p:nvSpPr>
        <p:spPr>
          <a:xfrm>
            <a:off x="8712708"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29C6D3E-7E14-4C3B-93F2-3AAD5FC590B3}" type="slidenum">
              <a:rPr lang="zh-CN" altLang="en-US" sz="1400" smtClean="0"/>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8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98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987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98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DEACA05-CBDE-4F9B-8644-35DA2F9E3522}" type="slidenum">
              <a:rPr lang="zh-CN" altLang="en-US" sz="1050"/>
            </a:fld>
            <a:endParaRPr lang="en-US" altLang="zh-CN" sz="1050"/>
          </a:p>
        </p:txBody>
      </p:sp>
      <p:sp>
        <p:nvSpPr>
          <p:cNvPr id="3" name="Rectangle 4"/>
          <p:cNvSpPr txBox="1">
            <a:spLocks noChangeArrowheads="1"/>
          </p:cNvSpPr>
          <p:nvPr/>
        </p:nvSpPr>
        <p:spPr bwMode="auto">
          <a:xfrm>
            <a:off x="1253218" y="946058"/>
            <a:ext cx="5844778" cy="628650"/>
          </a:xfrm>
          <a:prstGeom prst="rect">
            <a:avLst/>
          </a:prstGeom>
          <a:noFill/>
          <a:ln>
            <a:noFill/>
          </a:ln>
          <a:effec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4400" dirty="0">
                <a:solidFill>
                  <a:srgbClr val="FF0000"/>
                </a:solidFill>
                <a:latin typeface="宋体" panose="02010600030101010101" pitchFamily="2" charset="-122"/>
              </a:rPr>
              <a:t>公钥密码体制的原理</a:t>
            </a:r>
            <a:endParaRPr lang="zh-CN" altLang="en-US" sz="4400" dirty="0">
              <a:solidFill>
                <a:srgbClr val="FF0000"/>
              </a:solidFill>
              <a:latin typeface="宋体" panose="02010600030101010101" pitchFamily="2" charset="-122"/>
            </a:endParaRPr>
          </a:p>
        </p:txBody>
      </p:sp>
      <mc:AlternateContent xmlns:mc="http://schemas.openxmlformats.org/markup-compatibility/2006">
        <mc:Choice xmlns:a14="http://schemas.microsoft.com/office/drawing/2010/main" Requires="a14">
          <p:sp>
            <p:nvSpPr>
              <p:cNvPr id="2" name="文本框 1"/>
              <p:cNvSpPr txBox="1"/>
              <p:nvPr/>
            </p:nvSpPr>
            <p:spPr>
              <a:xfrm>
                <a:off x="335756" y="1975268"/>
                <a:ext cx="8415338" cy="2907463"/>
              </a:xfrm>
              <a:prstGeom prst="rect">
                <a:avLst/>
              </a:prstGeom>
              <a:noFill/>
            </p:spPr>
            <p:txBody>
              <a:bodyPr wrap="square" rtlCol="0">
                <a:spAutoFit/>
              </a:bodyPr>
              <a:lstStyle/>
              <a:p>
                <a:pPr>
                  <a:lnSpc>
                    <a:spcPct val="150000"/>
                  </a:lnSpc>
                </a:pPr>
                <a:r>
                  <a:rPr lang="en-US" altLang="zh-CN" sz="2400" dirty="0">
                    <a:latin typeface="Tahoma" panose="020B0604030504040204" pitchFamily="34" charset="0"/>
                    <a:ea typeface="Tahoma" panose="020B0604030504040204" pitchFamily="34" charset="0"/>
                    <a:cs typeface="Tahoma" panose="020B0604030504040204" pitchFamily="34" charset="0"/>
                  </a:rPr>
                  <a:t>Alice</a:t>
                </a:r>
                <a:r>
                  <a:rPr lang="zh-CN" altLang="en-US" sz="2400" dirty="0">
                    <a:latin typeface="宋体" panose="02010600030101010101" pitchFamily="2" charset="-122"/>
                    <a:ea typeface="宋体" panose="02010600030101010101" pitchFamily="2" charset="-122"/>
                  </a:rPr>
                  <a:t>的一对密钥，公钥记为</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𝑃𝐾</m:t>
                        </m:r>
                      </m:e>
                      <m:sub>
                        <m:r>
                          <a:rPr lang="en-US" altLang="zh-CN" sz="2400" i="1">
                            <a:latin typeface="Cambria Math" panose="02040503050406030204" pitchFamily="18" charset="0"/>
                            <a:ea typeface="宋体" panose="02010600030101010101" pitchFamily="2" charset="-122"/>
                          </a:rPr>
                          <m:t>𝐴</m:t>
                        </m:r>
                      </m:sub>
                    </m:sSub>
                  </m:oMath>
                </a14:m>
                <a:r>
                  <a:rPr lang="zh-CN" altLang="en-US" sz="2400" dirty="0">
                    <a:latin typeface="宋体" panose="02010600030101010101" pitchFamily="2" charset="-122"/>
                    <a:ea typeface="宋体" panose="02010600030101010101" pitchFamily="2" charset="-122"/>
                  </a:rPr>
                  <a:t>，私钥记为</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𝑆𝐾</m:t>
                        </m:r>
                      </m:e>
                      <m:sub>
                        <m:r>
                          <a:rPr lang="en-US" altLang="zh-CN" sz="2400" i="1">
                            <a:latin typeface="Cambria Math" panose="02040503050406030204" pitchFamily="18" charset="0"/>
                            <a:ea typeface="宋体" panose="02010600030101010101" pitchFamily="2" charset="-122"/>
                          </a:rPr>
                          <m:t>𝐴</m:t>
                        </m:r>
                      </m:sub>
                    </m:sSub>
                    <m:r>
                      <a:rPr lang="en-US" altLang="zh-CN" sz="2400" i="1">
                        <a:latin typeface="Cambria Math" panose="02040503050406030204" pitchFamily="18" charset="0"/>
                        <a:ea typeface="宋体" panose="02010600030101010101" pitchFamily="2" charset="-122"/>
                      </a:rPr>
                      <m:t> </m:t>
                    </m:r>
                  </m:oMath>
                </a14:m>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Tahoma" panose="020B0604030504040204" pitchFamily="34" charset="0"/>
                    <a:ea typeface="Tahoma" panose="020B0604030504040204" pitchFamily="34" charset="0"/>
                    <a:cs typeface="Tahoma" panose="020B0604030504040204" pitchFamily="34" charset="0"/>
                  </a:rPr>
                  <a:t>Bob</a:t>
                </a:r>
                <a:r>
                  <a:rPr lang="zh-CN" altLang="en-US" sz="2400" dirty="0">
                    <a:latin typeface="宋体" panose="02010600030101010101" pitchFamily="2" charset="-122"/>
                    <a:ea typeface="宋体" panose="02010600030101010101" pitchFamily="2" charset="-122"/>
                  </a:rPr>
                  <a:t>的一对密钥，公钥记为</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𝑃𝐾</m:t>
                        </m:r>
                      </m:e>
                      <m:sub>
                        <m:r>
                          <a:rPr lang="en-US" altLang="zh-CN" sz="2400" i="1">
                            <a:latin typeface="Cambria Math" panose="02040503050406030204" pitchFamily="18" charset="0"/>
                            <a:ea typeface="宋体" panose="02010600030101010101" pitchFamily="2" charset="-122"/>
                          </a:rPr>
                          <m:t>𝐵</m:t>
                        </m:r>
                      </m:sub>
                    </m:sSub>
                    <m:r>
                      <a:rPr lang="en-US" altLang="zh-CN" sz="2400" i="1">
                        <a:latin typeface="Cambria Math" panose="02040503050406030204" pitchFamily="18" charset="0"/>
                        <a:ea typeface="宋体" panose="02010600030101010101" pitchFamily="2" charset="-122"/>
                      </a:rPr>
                      <m:t> </m:t>
                    </m:r>
                  </m:oMath>
                </a14:m>
                <a:r>
                  <a:rPr lang="zh-CN" altLang="en-US" sz="2400" dirty="0">
                    <a:latin typeface="宋体" panose="02010600030101010101" pitchFamily="2" charset="-122"/>
                    <a:ea typeface="宋体" panose="02010600030101010101" pitchFamily="2" charset="-122"/>
                  </a:rPr>
                  <a:t>，私钥记为</a:t>
                </a:r>
                <a14:m>
                  <m:oMath xmlns:m="http://schemas.openxmlformats.org/officeDocument/2006/math">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𝑆𝐾</m:t>
                        </m:r>
                      </m:e>
                      <m:sub>
                        <m:r>
                          <a:rPr lang="en-US" altLang="zh-CN" sz="2400" i="1">
                            <a:latin typeface="Cambria Math" panose="02040503050406030204" pitchFamily="18" charset="0"/>
                            <a:ea typeface="宋体" panose="02010600030101010101" pitchFamily="2" charset="-122"/>
                          </a:rPr>
                          <m:t>𝐵</m:t>
                        </m:r>
                      </m:sub>
                    </m:sSub>
                    <m:r>
                      <a:rPr lang="en-US" altLang="zh-CN" sz="2400" i="1">
                        <a:latin typeface="Cambria Math" panose="02040503050406030204" pitchFamily="18" charset="0"/>
                        <a:ea typeface="宋体" panose="02010600030101010101" pitchFamily="2" charset="-122"/>
                      </a:rPr>
                      <m:t> </m:t>
                    </m:r>
                  </m:oMath>
                </a14:m>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a:lnSpc>
                    <a:spcPct val="150000"/>
                  </a:lnSpc>
                </a:pPr>
                <a:r>
                  <a:rPr lang="en-US" altLang="zh-CN" sz="2400" dirty="0">
                    <a:latin typeface="Tahoma" panose="020B0604030504040204" pitchFamily="34" charset="0"/>
                    <a:ea typeface="Tahoma" panose="020B0604030504040204" pitchFamily="34" charset="0"/>
                    <a:cs typeface="Tahoma" panose="020B0604030504040204" pitchFamily="34" charset="0"/>
                  </a:rPr>
                  <a:t>Alice</a:t>
                </a:r>
                <a:r>
                  <a:rPr lang="zh-CN" altLang="en-US" sz="2400" dirty="0">
                    <a:latin typeface="宋体" panose="02010600030101010101" pitchFamily="2" charset="-122"/>
                    <a:ea typeface="宋体" panose="02010600030101010101" pitchFamily="2" charset="-122"/>
                  </a:rPr>
                  <a:t>给</a:t>
                </a:r>
                <a:r>
                  <a:rPr lang="en-US" altLang="zh-CN" sz="2400" dirty="0">
                    <a:latin typeface="Tahoma" panose="020B0604030504040204" pitchFamily="34" charset="0"/>
                    <a:ea typeface="Tahoma" panose="020B0604030504040204" pitchFamily="34" charset="0"/>
                    <a:cs typeface="Tahoma" panose="020B0604030504040204" pitchFamily="34" charset="0"/>
                  </a:rPr>
                  <a:t>Bob</a:t>
                </a:r>
                <a:r>
                  <a:rPr lang="zh-CN" altLang="en-US" sz="2400" dirty="0">
                    <a:latin typeface="宋体" panose="02010600030101010101" pitchFamily="2" charset="-122"/>
                    <a:ea typeface="宋体" panose="02010600030101010101" pitchFamily="2" charset="-122"/>
                  </a:rPr>
                  <a:t>发送消息</a:t>
                </a:r>
                <a14:m>
                  <m:oMath xmlns:m="http://schemas.openxmlformats.org/officeDocument/2006/math">
                    <m:r>
                      <a:rPr lang="en-US" altLang="zh-CN" sz="2400" i="1" dirty="0">
                        <a:latin typeface="Cambria Math" panose="02040503050406030204" pitchFamily="18" charset="0"/>
                        <a:ea typeface="宋体" panose="02010600030101010101" pitchFamily="2" charset="-122"/>
                      </a:rPr>
                      <m:t>𝑀</m:t>
                    </m:r>
                  </m:oMath>
                </a14:m>
                <a:r>
                  <a:rPr lang="zh-CN" altLang="en-US" sz="2400" dirty="0">
                    <a:latin typeface="宋体" panose="02010600030101010101" pitchFamily="2" charset="-122"/>
                    <a:ea typeface="宋体" panose="02010600030101010101" pitchFamily="2" charset="-122"/>
                  </a:rPr>
                  <a:t>，则加解密过程为：</a:t>
                </a:r>
                <a:endParaRPr lang="zh-CN" altLang="en-US" sz="2400" dirty="0">
                  <a:latin typeface="宋体" panose="02010600030101010101" pitchFamily="2" charset="-122"/>
                  <a:ea typeface="宋体" panose="02010600030101010101" pitchFamily="2" charset="-122"/>
                </a:endParaRPr>
              </a:p>
              <a:p>
                <a:pPr marL="257175" indent="-257175">
                  <a:lnSpc>
                    <a:spcPct val="150000"/>
                  </a:lnSpc>
                  <a:buFont typeface="+mj-lt"/>
                  <a:buAutoNum type="arabicPeriod"/>
                </a:pPr>
                <a:r>
                  <a:rPr lang="en-US" altLang="zh-CN" sz="2400" dirty="0">
                    <a:latin typeface="Tahoma" panose="020B0604030504040204" pitchFamily="34" charset="0"/>
                    <a:ea typeface="Tahoma" panose="020B0604030504040204" pitchFamily="34" charset="0"/>
                    <a:cs typeface="Tahoma" panose="020B0604030504040204" pitchFamily="34" charset="0"/>
                  </a:rPr>
                  <a:t>Alice</a:t>
                </a:r>
                <a:r>
                  <a:rPr lang="zh-CN" altLang="en-US" sz="2400" dirty="0">
                    <a:latin typeface="宋体" panose="02010600030101010101" pitchFamily="2" charset="-122"/>
                    <a:ea typeface="宋体" panose="02010600030101010101" pitchFamily="2" charset="-122"/>
                  </a:rPr>
                  <a:t>计算</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rPr>
                      <m:t>C</m:t>
                    </m:r>
                    <m:r>
                      <a:rPr lang="en-US" altLang="zh-CN" sz="2400">
                        <a:latin typeface="Cambria Math" panose="02040503050406030204" pitchFamily="18" charset="0"/>
                        <a:ea typeface="宋体" panose="02010600030101010101" pitchFamily="2" charset="-122"/>
                      </a:rPr>
                      <m:t>=</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𝐸</m:t>
                        </m:r>
                      </m:e>
                      <m:sub>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𝑃𝐾</m:t>
                            </m:r>
                          </m:e>
                          <m:sub>
                            <m:r>
                              <a:rPr lang="en-US" altLang="zh-CN" sz="2400" i="1">
                                <a:latin typeface="Cambria Math" panose="02040503050406030204" pitchFamily="18" charset="0"/>
                                <a:ea typeface="宋体" panose="02010600030101010101" pitchFamily="2" charset="-122"/>
                              </a:rPr>
                              <m:t>𝐵</m:t>
                            </m:r>
                          </m:sub>
                        </m:sSub>
                      </m:sub>
                    </m:sSub>
                    <m:r>
                      <a:rPr lang="en-US" altLang="zh-CN" sz="2400" i="1">
                        <a:latin typeface="Cambria Math" panose="02040503050406030204" pitchFamily="18" charset="0"/>
                        <a:ea typeface="宋体" panose="02010600030101010101" pitchFamily="2" charset="-122"/>
                      </a:rPr>
                      <m:t>(</m:t>
                    </m:r>
                    <m:r>
                      <a:rPr lang="en-US" altLang="zh-CN" sz="2400" i="1">
                        <a:latin typeface="Cambria Math" panose="02040503050406030204" pitchFamily="18" charset="0"/>
                        <a:ea typeface="宋体" panose="02010600030101010101" pitchFamily="2" charset="-122"/>
                      </a:rPr>
                      <m:t>𝑀</m:t>
                    </m:r>
                    <m:r>
                      <a:rPr lang="en-US" altLang="zh-CN" sz="2400" i="1">
                        <a:latin typeface="Cambria Math" panose="02040503050406030204" pitchFamily="18" charset="0"/>
                        <a:ea typeface="宋体" panose="02010600030101010101" pitchFamily="2" charset="-122"/>
                      </a:rPr>
                      <m:t>) </m:t>
                    </m:r>
                  </m:oMath>
                </a14:m>
                <a:r>
                  <a:rPr lang="zh-CN" altLang="en-US" sz="2400" dirty="0">
                    <a:latin typeface="宋体" panose="02010600030101010101" pitchFamily="2" charset="-122"/>
                    <a:ea typeface="宋体" panose="02010600030101010101" pitchFamily="2" charset="-122"/>
                  </a:rPr>
                  <a:t>并发送给</a:t>
                </a:r>
                <a:r>
                  <a:rPr lang="en-US" altLang="zh-CN" sz="2400" dirty="0">
                    <a:latin typeface="Tahoma" panose="020B0604030504040204" pitchFamily="34" charset="0"/>
                    <a:ea typeface="Tahoma" panose="020B0604030504040204" pitchFamily="34" charset="0"/>
                    <a:cs typeface="Tahoma" panose="020B0604030504040204" pitchFamily="34" charset="0"/>
                  </a:rPr>
                  <a:t>Bob</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257175" indent="-257175">
                  <a:lnSpc>
                    <a:spcPct val="150000"/>
                  </a:lnSpc>
                  <a:buFont typeface="+mj-lt"/>
                  <a:buAutoNum type="arabicPeriod"/>
                </a:pPr>
                <a:r>
                  <a:rPr lang="en-US" altLang="zh-CN" sz="2400" dirty="0">
                    <a:latin typeface="Tahoma" panose="020B0604030504040204" pitchFamily="34" charset="0"/>
                    <a:ea typeface="Tahoma" panose="020B0604030504040204" pitchFamily="34" charset="0"/>
                    <a:cs typeface="Tahoma" panose="020B0604030504040204" pitchFamily="34" charset="0"/>
                  </a:rPr>
                  <a:t>Bob</a:t>
                </a:r>
                <a:r>
                  <a:rPr lang="zh-CN" altLang="en-US" sz="2400" dirty="0">
                    <a:latin typeface="宋体" panose="02010600030101010101" pitchFamily="2" charset="-122"/>
                    <a:ea typeface="宋体" panose="02010600030101010101" pitchFamily="2" charset="-122"/>
                  </a:rPr>
                  <a:t>解密得</a:t>
                </a:r>
                <a14:m>
                  <m:oMath xmlns:m="http://schemas.openxmlformats.org/officeDocument/2006/math">
                    <m:r>
                      <m:rPr>
                        <m:sty m:val="p"/>
                      </m:rPr>
                      <a:rPr lang="en-US" altLang="zh-CN" sz="2400">
                        <a:latin typeface="Cambria Math" panose="02040503050406030204" pitchFamily="18" charset="0"/>
                        <a:ea typeface="宋体" panose="02010600030101010101" pitchFamily="2" charset="-122"/>
                      </a:rPr>
                      <m:t>M</m:t>
                    </m:r>
                    <m:r>
                      <a:rPr lang="en-US" altLang="zh-CN" sz="2400">
                        <a:latin typeface="Cambria Math" panose="02040503050406030204" pitchFamily="18" charset="0"/>
                        <a:ea typeface="宋体" panose="02010600030101010101" pitchFamily="2" charset="-122"/>
                      </a:rPr>
                      <m:t>=</m:t>
                    </m:r>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𝐷</m:t>
                        </m:r>
                      </m:e>
                      <m:sub>
                        <m:sSub>
                          <m:sSubPr>
                            <m:ctrlPr>
                              <a:rPr lang="en-US" altLang="zh-CN" sz="2400" i="1">
                                <a:latin typeface="Cambria Math" panose="02040503050406030204" pitchFamily="18" charset="0"/>
                                <a:ea typeface="宋体" panose="02010600030101010101" pitchFamily="2" charset="-122"/>
                              </a:rPr>
                            </m:ctrlPr>
                          </m:sSubPr>
                          <m:e>
                            <m:r>
                              <a:rPr lang="en-US" altLang="zh-CN" sz="2400" i="1">
                                <a:latin typeface="Cambria Math" panose="02040503050406030204" pitchFamily="18" charset="0"/>
                                <a:ea typeface="宋体" panose="02010600030101010101" pitchFamily="2" charset="-122"/>
                              </a:rPr>
                              <m:t>𝑆𝐾</m:t>
                            </m:r>
                          </m:e>
                          <m:sub>
                            <m:r>
                              <a:rPr lang="en-US" altLang="zh-CN" sz="2400" i="1">
                                <a:latin typeface="Cambria Math" panose="02040503050406030204" pitchFamily="18" charset="0"/>
                                <a:ea typeface="宋体" panose="02010600030101010101" pitchFamily="2" charset="-122"/>
                              </a:rPr>
                              <m:t>𝐵</m:t>
                            </m:r>
                          </m:sub>
                        </m:sSub>
                      </m:sub>
                    </m:sSub>
                    <m:r>
                      <a:rPr lang="en-US" altLang="zh-CN" sz="2400" i="1">
                        <a:latin typeface="Cambria Math" panose="02040503050406030204" pitchFamily="18" charset="0"/>
                        <a:ea typeface="宋体" panose="02010600030101010101" pitchFamily="2" charset="-122"/>
                      </a:rPr>
                      <m:t>(</m:t>
                    </m:r>
                    <m:r>
                      <a:rPr lang="en-US" altLang="zh-CN" sz="2400" i="1">
                        <a:latin typeface="Cambria Math" panose="02040503050406030204" pitchFamily="18" charset="0"/>
                        <a:ea typeface="宋体" panose="02010600030101010101" pitchFamily="2" charset="-122"/>
                      </a:rPr>
                      <m:t>𝐶</m:t>
                    </m:r>
                    <m:r>
                      <a:rPr lang="en-US" altLang="zh-CN" sz="2400" i="1">
                        <a:latin typeface="Cambria Math" panose="02040503050406030204" pitchFamily="18" charset="0"/>
                        <a:ea typeface="宋体" panose="02010600030101010101" pitchFamily="2" charset="-122"/>
                      </a:rPr>
                      <m:t>) </m:t>
                    </m:r>
                  </m:oMath>
                </a14:m>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335756" y="1975268"/>
                <a:ext cx="8415338" cy="2907463"/>
              </a:xfrm>
              <a:prstGeom prst="rect">
                <a:avLst/>
              </a:prstGeom>
              <a:blipFill rotWithShape="1">
                <a:blip r:embed="rId1"/>
                <a:stretch>
                  <a:fillRect l="-6" t="-14" r="2" b="7"/>
                </a:stretch>
              </a:blipFill>
            </p:spPr>
            <p:txBody>
              <a:bodyPr/>
              <a:lstStyle/>
              <a:p>
                <a:r>
                  <a:rPr lang="zh-CN" altLang="en-US">
                    <a:noFill/>
                  </a:rPr>
                  <a:t> </a:t>
                </a:r>
              </a:p>
            </p:txBody>
          </p:sp>
        </mc:Fallback>
      </mc:AlternateContent>
      <p:sp>
        <p:nvSpPr>
          <p:cNvPr id="5" name="文本框 4"/>
          <p:cNvSpPr txBox="1"/>
          <p:nvPr/>
        </p:nvSpPr>
        <p:spPr>
          <a:xfrm>
            <a:off x="400050" y="5283291"/>
            <a:ext cx="7986712" cy="461665"/>
          </a:xfrm>
          <a:prstGeom prst="rect">
            <a:avLst/>
          </a:prstGeom>
          <a:noFill/>
        </p:spPr>
        <p:txBody>
          <a:bodyPr wrap="square" rtlCol="0">
            <a:spAutoFit/>
          </a:bodyPr>
          <a:lstStyle/>
          <a:p>
            <a:r>
              <a:rPr lang="zh-CN" altLang="en-US" sz="2400" b="1" dirty="0">
                <a:solidFill>
                  <a:srgbClr val="FF0000"/>
                </a:solidFill>
                <a:latin typeface="宋体" panose="02010600030101010101" pitchFamily="2" charset="-122"/>
                <a:ea typeface="宋体" panose="02010600030101010101" pitchFamily="2" charset="-122"/>
              </a:rPr>
              <a:t>克服了对称密码体制中通信双方必须预先共享密钥的缺点。</a:t>
            </a:r>
            <a:endParaRPr lang="zh-CN" altLang="en-US" sz="2400" b="1" dirty="0">
              <a:solidFill>
                <a:srgbClr val="FF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6B5936A3-85F3-4657-83F6-E91DF8F68842}" type="slidenum">
              <a:rPr lang="en-US" altLang="zh-CN" sz="1400"/>
            </a:fld>
            <a:endParaRPr lang="en-US" altLang="zh-CN" sz="1400"/>
          </a:p>
        </p:txBody>
      </p:sp>
      <p:sp>
        <p:nvSpPr>
          <p:cNvPr id="86019" name="Rectangle 3"/>
          <p:cNvSpPr>
            <a:spLocks noGrp="1" noChangeArrowheads="1"/>
          </p:cNvSpPr>
          <p:nvPr>
            <p:ph type="body" idx="4294967295"/>
          </p:nvPr>
        </p:nvSpPr>
        <p:spPr>
          <a:xfrm>
            <a:off x="457200" y="1341438"/>
            <a:ext cx="8229600" cy="5248275"/>
          </a:xfrm>
        </p:spPr>
        <p:txBody>
          <a:bodyPr/>
          <a:lstStyle/>
          <a:p>
            <a:pPr eaLnBrk="1" hangingPunct="1"/>
            <a:r>
              <a:rPr lang="en-US" altLang="zh-CN" sz="2400" dirty="0">
                <a:latin typeface="Arial" panose="020B0604020202020204" pitchFamily="34" charset="0"/>
                <a:cs typeface="Arial" panose="020B0604020202020204" pitchFamily="34" charset="0"/>
              </a:rPr>
              <a:t>Diffie-Hellman key distribution scheme </a:t>
            </a:r>
            <a:r>
              <a:rPr lang="zh-CN" altLang="en-US" sz="2400" dirty="0">
                <a:latin typeface="宋体" panose="02010600030101010101" pitchFamily="2" charset="-122"/>
                <a:ea typeface="宋体" panose="02010600030101010101" pitchFamily="2" charset="-122"/>
                <a:cs typeface="Arial" panose="020B0604020202020204" pitchFamily="34" charset="0"/>
              </a:rPr>
              <a:t>的变形</a:t>
            </a:r>
            <a:endParaRPr lang="zh-CN" altLang="en-US" sz="2400" dirty="0">
              <a:latin typeface="宋体" panose="02010600030101010101" pitchFamily="2" charset="-122"/>
              <a:ea typeface="宋体" panose="02010600030101010101" pitchFamily="2" charset="-122"/>
              <a:cs typeface="Arial" panose="020B0604020202020204" pitchFamily="34" charset="0"/>
            </a:endParaRPr>
          </a:p>
          <a:p>
            <a:pPr eaLnBrk="1" hangingPunct="1"/>
            <a:r>
              <a:rPr lang="zh-CN" altLang="en-US" sz="2400" dirty="0">
                <a:latin typeface="宋体" panose="02010600030101010101" pitchFamily="2" charset="-122"/>
                <a:ea typeface="宋体" panose="02010600030101010101" pitchFamily="2" charset="-122"/>
                <a:cs typeface="Arial" panose="020B0604020202020204" pitchFamily="34" charset="0"/>
              </a:rPr>
              <a:t>能够用于安全交换密钥</a:t>
            </a:r>
            <a:endParaRPr lang="zh-CN" altLang="en-US" sz="2400" dirty="0">
              <a:latin typeface="宋体" panose="02010600030101010101" pitchFamily="2" charset="-122"/>
              <a:ea typeface="宋体" panose="02010600030101010101" pitchFamily="2" charset="-122"/>
              <a:cs typeface="Arial" panose="020B0604020202020204" pitchFamily="34" charset="0"/>
            </a:endParaRPr>
          </a:p>
          <a:p>
            <a:pPr eaLnBrk="1" hangingPunct="1"/>
            <a:r>
              <a:rPr lang="en-US" altLang="zh-CN" sz="2400" dirty="0">
                <a:latin typeface="Arial" panose="020B0604020202020204" pitchFamily="34" charset="0"/>
                <a:cs typeface="Arial" panose="020B0604020202020204" pitchFamily="34" charset="0"/>
              </a:rPr>
              <a:t>Published in 1985 by </a:t>
            </a:r>
            <a:r>
              <a:rPr lang="en-US" altLang="zh-CN" sz="2400" dirty="0" err="1">
                <a:latin typeface="Arial" panose="020B0604020202020204" pitchFamily="34" charset="0"/>
                <a:cs typeface="Arial" panose="020B0604020202020204" pitchFamily="34" charset="0"/>
              </a:rPr>
              <a:t>ElGamal</a:t>
            </a:r>
            <a:r>
              <a:rPr lang="en-US" altLang="zh-CN" sz="2400" dirty="0">
                <a:latin typeface="Arial" panose="020B0604020202020204" pitchFamily="34" charset="0"/>
                <a:cs typeface="Arial" panose="020B0604020202020204" pitchFamily="34" charset="0"/>
              </a:rPr>
              <a:t>: </a:t>
            </a:r>
            <a:endParaRPr lang="en-US" altLang="zh-CN" sz="2400" dirty="0">
              <a:latin typeface="Arial" panose="020B0604020202020204" pitchFamily="34" charset="0"/>
              <a:cs typeface="Arial" panose="020B0604020202020204" pitchFamily="34" charset="0"/>
            </a:endParaRPr>
          </a:p>
          <a:p>
            <a:pPr eaLnBrk="1" hangingPunct="1"/>
            <a:r>
              <a:rPr lang="en-US" altLang="zh-CN" sz="2400" i="1" dirty="0">
                <a:latin typeface="Arial" panose="020B0604020202020204" pitchFamily="34" charset="0"/>
                <a:cs typeface="Arial" panose="020B0604020202020204" pitchFamily="34" charset="0"/>
              </a:rPr>
              <a:t>T. </a:t>
            </a:r>
            <a:r>
              <a:rPr lang="en-US" altLang="zh-CN" sz="2400" i="1" dirty="0" err="1">
                <a:latin typeface="Arial" panose="020B0604020202020204" pitchFamily="34" charset="0"/>
                <a:cs typeface="Arial" panose="020B0604020202020204" pitchFamily="34" charset="0"/>
              </a:rPr>
              <a:t>ElGamal</a:t>
            </a:r>
            <a:r>
              <a:rPr lang="en-US" altLang="zh-CN" sz="2400" i="1" dirty="0">
                <a:latin typeface="Arial" panose="020B0604020202020204" pitchFamily="34" charset="0"/>
                <a:cs typeface="Arial" panose="020B0604020202020204" pitchFamily="34" charset="0"/>
              </a:rPr>
              <a:t>, "A Public Key Cryptosystem and a Signature Scheme Based on Discrete Logarithms", IEEE Trans. on Information Theory, vol IT-31(4), pp469-472, July 1985.</a:t>
            </a:r>
            <a:r>
              <a:rPr lang="en-US" altLang="zh-CN" sz="2400" dirty="0">
                <a:latin typeface="Arial" panose="020B0604020202020204" pitchFamily="34" charset="0"/>
                <a:cs typeface="Arial" panose="020B0604020202020204" pitchFamily="34" charset="0"/>
              </a:rPr>
              <a:t> </a:t>
            </a:r>
            <a:endParaRPr lang="en-US" altLang="zh-CN" sz="2400" dirty="0">
              <a:latin typeface="Arial" panose="020B0604020202020204" pitchFamily="34" charset="0"/>
              <a:cs typeface="Arial" panose="020B0604020202020204" pitchFamily="34" charset="0"/>
            </a:endParaRPr>
          </a:p>
          <a:p>
            <a:pPr eaLnBrk="1" hangingPunct="1"/>
            <a:r>
              <a:rPr lang="zh-CN" altLang="en-US" sz="2400" dirty="0">
                <a:latin typeface="宋体" panose="02010600030101010101" pitchFamily="2" charset="-122"/>
                <a:ea typeface="宋体" panose="02010600030101010101" pitchFamily="2" charset="-122"/>
                <a:cs typeface="Arial" panose="020B0604020202020204" pitchFamily="34" charset="0"/>
              </a:rPr>
              <a:t>安全性基于循环群上的离散对数问题的困难性</a:t>
            </a:r>
            <a:r>
              <a:rPr lang="en-US" altLang="zh-CN" sz="2400" dirty="0">
                <a:latin typeface="宋体" panose="02010600030101010101" pitchFamily="2" charset="-122"/>
                <a:ea typeface="宋体" panose="02010600030101010101" pitchFamily="2" charset="-122"/>
                <a:cs typeface="Arial" panose="020B0604020202020204" pitchFamily="34" charset="0"/>
              </a:rPr>
              <a:t>. </a:t>
            </a:r>
            <a:endParaRPr lang="en-US" altLang="zh-CN" sz="2400" dirty="0">
              <a:latin typeface="宋体" panose="02010600030101010101" pitchFamily="2" charset="-122"/>
              <a:ea typeface="宋体" panose="02010600030101010101" pitchFamily="2" charset="-122"/>
              <a:cs typeface="Arial" panose="020B0604020202020204" pitchFamily="34" charset="0"/>
            </a:endParaRPr>
          </a:p>
          <a:p>
            <a:pPr eaLnBrk="1" hangingPunct="1"/>
            <a:r>
              <a:rPr lang="zh-CN" altLang="en-US" sz="2400" dirty="0">
                <a:latin typeface="宋体" panose="02010600030101010101" pitchFamily="2" charset="-122"/>
                <a:ea typeface="宋体" panose="02010600030101010101" pitchFamily="2" charset="-122"/>
                <a:cs typeface="Arial" panose="020B0604020202020204" pitchFamily="34" charset="0"/>
              </a:rPr>
              <a:t>缺点：增加了传送信息长度（</a:t>
            </a:r>
            <a:r>
              <a:rPr lang="en-US" altLang="zh-CN" sz="2400" dirty="0">
                <a:latin typeface="宋体" panose="02010600030101010101" pitchFamily="2" charset="-122"/>
                <a:ea typeface="宋体" panose="02010600030101010101" pitchFamily="2" charset="-122"/>
                <a:cs typeface="Arial" panose="020B0604020202020204" pitchFamily="34" charset="0"/>
              </a:rPr>
              <a:t>2</a:t>
            </a:r>
            <a:r>
              <a:rPr lang="zh-CN" altLang="en-US" sz="2400" dirty="0">
                <a:latin typeface="宋体" panose="02010600030101010101" pitchFamily="2" charset="-122"/>
                <a:ea typeface="宋体" panose="02010600030101010101" pitchFamily="2" charset="-122"/>
                <a:cs typeface="Arial" panose="020B0604020202020204" pitchFamily="34" charset="0"/>
              </a:rPr>
              <a:t>倍） </a:t>
            </a:r>
            <a:endParaRPr lang="zh-CN" altLang="en-US" sz="2400" dirty="0">
              <a:latin typeface="宋体" panose="02010600030101010101" pitchFamily="2" charset="-122"/>
              <a:ea typeface="宋体" panose="02010600030101010101" pitchFamily="2" charset="-122"/>
              <a:cs typeface="Arial" panose="020B0604020202020204" pitchFamily="34" charset="0"/>
            </a:endParaRPr>
          </a:p>
        </p:txBody>
      </p:sp>
      <p:sp>
        <p:nvSpPr>
          <p:cNvPr id="79876" name="Rectangle 5"/>
          <p:cNvSpPr>
            <a:spLocks noChangeArrowheads="1"/>
          </p:cNvSpPr>
          <p:nvPr/>
        </p:nvSpPr>
        <p:spPr bwMode="auto">
          <a:xfrm>
            <a:off x="323850" y="268288"/>
            <a:ext cx="5943600" cy="685800"/>
          </a:xfrm>
          <a:prstGeom prst="rect">
            <a:avLst/>
          </a:prstGeom>
          <a:noFill/>
          <a:ln>
            <a:noFill/>
          </a:ln>
        </p:spPr>
        <p:txBody>
          <a:bodyPr anchor="b"/>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defRPr/>
            </a:pPr>
            <a:r>
              <a:rPr lang="en-US" altLang="zh-CN" sz="4400" b="1" dirty="0" err="1">
                <a:solidFill>
                  <a:srgbClr val="FF0000"/>
                </a:solidFill>
                <a:latin typeface="宋体" panose="02010600030101010101" pitchFamily="2" charset="-122"/>
              </a:rPr>
              <a:t>ElGamal</a:t>
            </a:r>
            <a:r>
              <a:rPr lang="zh-CN" altLang="en-US" sz="4400" b="1" dirty="0">
                <a:solidFill>
                  <a:srgbClr val="FF0000"/>
                </a:solidFill>
                <a:latin typeface="宋体" panose="02010600030101010101" pitchFamily="2" charset="-122"/>
              </a:rPr>
              <a:t>算法</a:t>
            </a:r>
            <a:endParaRPr lang="zh-CN" altLang="en-US" sz="4400" b="1" dirty="0">
              <a:solidFill>
                <a:srgbClr val="FF0000"/>
              </a:solidFill>
              <a:latin typeface="宋体" panose="02010600030101010101" pitchFamily="2"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Grp="1" noChangeArrowheads="1"/>
          </p:cNvSpPr>
          <p:nvPr>
            <p:ph type="title"/>
          </p:nvPr>
        </p:nvSpPr>
        <p:spPr>
          <a:xfrm>
            <a:off x="468313" y="157163"/>
            <a:ext cx="7793037" cy="838200"/>
          </a:xfrm>
        </p:spPr>
        <p:txBody>
          <a:bodyPr>
            <a:normAutofit/>
          </a:bodyPr>
          <a:lstStyle/>
          <a:p>
            <a:pPr eaLnBrk="1" hangingPunct="1"/>
            <a:r>
              <a:rPr lang="zh-CN" altLang="en-US" dirty="0">
                <a:solidFill>
                  <a:srgbClr val="FF0000"/>
                </a:solidFill>
                <a:latin typeface="宋体" panose="02010600030101010101" pitchFamily="2" charset="-122"/>
                <a:ea typeface="宋体" panose="02010600030101010101" pitchFamily="2" charset="-122"/>
              </a:rPr>
              <a:t>离散对数</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87043" name="Rectangle 3"/>
              <p:cNvSpPr>
                <a:spLocks noGrp="1" noChangeArrowheads="1"/>
              </p:cNvSpPr>
              <p:nvPr>
                <p:ph type="body" idx="4294967295"/>
              </p:nvPr>
            </p:nvSpPr>
            <p:spPr>
              <a:xfrm>
                <a:off x="420624" y="1486694"/>
                <a:ext cx="8302752" cy="4378325"/>
              </a:xfrm>
            </p:spPr>
            <p:txBody>
              <a:bodyPr>
                <a:noAutofit/>
              </a:bodyPr>
              <a:lstStyle/>
              <a:p>
                <a:pPr marL="0" indent="0" eaLnBrk="1" hangingPunct="1">
                  <a:lnSpc>
                    <a:spcPct val="100000"/>
                  </a:lnSpc>
                  <a:buFont typeface="Wingdings" panose="05000000000000000000" pitchFamily="2" charset="2"/>
                  <a:buNone/>
                </a:pPr>
                <a:r>
                  <a:rPr lang="zh-CN" altLang="en-US" dirty="0">
                    <a:latin typeface="Arial" panose="020B0604020202020204" pitchFamily="34" charset="0"/>
                    <a:ea typeface="宋体" panose="02010600030101010101" pitchFamily="2" charset="-122"/>
                    <a:cs typeface="Arial" panose="020B0604020202020204" pitchFamily="34" charset="0"/>
                  </a:rPr>
                  <a:t>由欧拉定理，对</a:t>
                </a:r>
                <a14:m>
                  <m:oMath xmlns:m="http://schemas.openxmlformats.org/officeDocument/2006/math">
                    <m:r>
                      <m:rPr>
                        <m:sty m:val="p"/>
                      </m:rPr>
                      <a:rPr lang="en-US" altLang="zh-CN" i="1" dirty="0" smtClean="0">
                        <a:latin typeface="Cambria Math" panose="02040503050406030204" pitchFamily="18" charset="0"/>
                        <a:ea typeface="宋体" panose="02010600030101010101" pitchFamily="2" charset="-122"/>
                        <a:cs typeface="Arial" panose="020B0604020202020204" pitchFamily="34" charset="0"/>
                      </a:rPr>
                      <m:t>gcd</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err="1">
                        <a:latin typeface="Cambria Math" panose="02040503050406030204" pitchFamily="18" charset="0"/>
                        <a:ea typeface="宋体" panose="02010600030101010101" pitchFamily="2" charset="-122"/>
                        <a:cs typeface="Arial" panose="020B0604020202020204" pitchFamily="34" charset="0"/>
                      </a:rPr>
                      <m:t>𝑎</m:t>
                    </m:r>
                    <m:r>
                      <a:rPr lang="en-US" altLang="zh-CN" i="1" dirty="0" err="1">
                        <a:latin typeface="Cambria Math" panose="02040503050406030204" pitchFamily="18" charset="0"/>
                        <a:ea typeface="宋体" panose="02010600030101010101" pitchFamily="2" charset="-122"/>
                        <a:cs typeface="Arial" panose="020B0604020202020204" pitchFamily="34" charset="0"/>
                      </a:rPr>
                      <m:t>,</m:t>
                    </m:r>
                    <m:r>
                      <a:rPr lang="en-US" altLang="zh-CN" i="1" dirty="0" err="1">
                        <a:latin typeface="Cambria Math" panose="02040503050406030204" pitchFamily="18" charset="0"/>
                        <a:ea typeface="宋体" panose="02010600030101010101" pitchFamily="2" charset="-122"/>
                        <a:cs typeface="Arial" panose="020B0604020202020204" pitchFamily="34" charset="0"/>
                      </a:rPr>
                      <m:t>𝑚</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1</m:t>
                    </m:r>
                  </m:oMath>
                </a14:m>
                <a:r>
                  <a:rPr lang="en-US" altLang="zh-CN" dirty="0">
                    <a:latin typeface="Arial" panose="020B0604020202020204" pitchFamily="34" charset="0"/>
                    <a:ea typeface="宋体" panose="02010600030101010101" pitchFamily="2" charset="-122"/>
                    <a:cs typeface="Arial" panose="020B0604020202020204" pitchFamily="34" charset="0"/>
                  </a:rPr>
                  <a:t>,</a:t>
                </a:r>
                <a:r>
                  <a:rPr lang="zh-CN" altLang="en-US" dirty="0">
                    <a:latin typeface="Arial" panose="020B0604020202020204" pitchFamily="34" charset="0"/>
                    <a:ea typeface="宋体" panose="02010600030101010101" pitchFamily="2" charset="-122"/>
                    <a:cs typeface="Arial" panose="020B0604020202020204" pitchFamily="34" charset="0"/>
                  </a:rPr>
                  <a:t>有</a:t>
                </a:r>
                <a14:m>
                  <m:oMath xmlns:m="http://schemas.openxmlformats.org/officeDocument/2006/math">
                    <m:sSup>
                      <m:sSupPr>
                        <m:ctrlPr>
                          <a:rPr lang="en-US" altLang="zh-CN" i="1" dirty="0" smtClean="0">
                            <a:latin typeface="Cambria Math" panose="02040503050406030204" pitchFamily="18" charset="0"/>
                            <a:ea typeface="宋体" panose="02010600030101010101" pitchFamily="2" charset="-122"/>
                            <a:cs typeface="Arial" panose="020B0604020202020204" pitchFamily="34" charset="0"/>
                          </a:rPr>
                        </m:ctrlPr>
                      </m:sSupPr>
                      <m:e>
                        <m:r>
                          <a:rPr lang="en-US" altLang="zh-CN" b="0" i="1" dirty="0" smtClean="0">
                            <a:latin typeface="Cambria Math" panose="02040503050406030204" pitchFamily="18" charset="0"/>
                            <a:ea typeface="宋体" panose="02010600030101010101" pitchFamily="2" charset="-122"/>
                            <a:cs typeface="Arial" panose="020B0604020202020204" pitchFamily="34" charset="0"/>
                          </a:rPr>
                          <m:t>𝑎</m:t>
                        </m:r>
                      </m:e>
                      <m:sup>
                        <m:r>
                          <a:rPr lang="zh-CN" altLang="en-US" i="1" dirty="0" smtClean="0">
                            <a:latin typeface="Cambria Math" panose="02040503050406030204" pitchFamily="18" charset="0"/>
                            <a:ea typeface="宋体" panose="02010600030101010101" pitchFamily="2" charset="-122"/>
                            <a:cs typeface="Arial" panose="020B0604020202020204" pitchFamily="34" charset="0"/>
                          </a:rPr>
                          <m:t>𝜑</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𝑚</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m:t>
                        </m:r>
                      </m:sup>
                    </m:sSup>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1</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𝑚𝑜𝑑</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𝑚</m:t>
                    </m:r>
                    <m:r>
                      <a:rPr lang="en-US" altLang="zh-CN" i="1" dirty="0">
                        <a:latin typeface="Cambria Math" panose="02040503050406030204" pitchFamily="18" charset="0"/>
                        <a:ea typeface="宋体" panose="02010600030101010101" pitchFamily="2" charset="-122"/>
                        <a:cs typeface="Arial" panose="020B0604020202020204" pitchFamily="34" charset="0"/>
                      </a:rPr>
                      <m:t>)</m:t>
                    </m:r>
                  </m:oMath>
                </a14:m>
                <a:r>
                  <a:rPr lang="zh-CN" altLang="en-US" dirty="0">
                    <a:latin typeface="Arial" panose="020B0604020202020204" pitchFamily="34" charset="0"/>
                    <a:ea typeface="宋体" panose="02010600030101010101" pitchFamily="2" charset="-122"/>
                    <a:cs typeface="Arial" panose="020B0604020202020204" pitchFamily="34" charset="0"/>
                  </a:rPr>
                  <a:t>，下面考虑更一般的形式，</a:t>
                </a:r>
                <a:endParaRPr lang="en-US" altLang="zh-CN" dirty="0">
                  <a:latin typeface="Arial" panose="020B0604020202020204" pitchFamily="34" charset="0"/>
                  <a:ea typeface="宋体" panose="02010600030101010101" pitchFamily="2" charset="-122"/>
                  <a:cs typeface="Arial" panose="020B0604020202020204" pitchFamily="34" charset="0"/>
                </a:endParaRPr>
              </a:p>
              <a:p>
                <a:pPr marL="0" indent="0" eaLnBrk="1" hangingPunct="1">
                  <a:lnSpc>
                    <a:spcPct val="100000"/>
                  </a:lnSpc>
                  <a:buFont typeface="Wingdings" panose="05000000000000000000" pitchFamily="2" charset="2"/>
                  <a:buNone/>
                </a:pPr>
                <a:endParaRPr lang="zh-CN" altLang="en-US" b="1" dirty="0">
                  <a:latin typeface="Arial" panose="020B0604020202020204" pitchFamily="34" charset="0"/>
                  <a:ea typeface="宋体" panose="02010600030101010101" pitchFamily="2" charset="-122"/>
                  <a:cs typeface="Arial" panose="020B0604020202020204" pitchFamily="34" charset="0"/>
                </a:endParaRPr>
              </a:p>
              <a:p>
                <a:pPr marL="0" indent="0" eaLnBrk="1" hangingPunct="1">
                  <a:lnSpc>
                    <a:spcPct val="100000"/>
                  </a:lnSpc>
                  <a:buFont typeface="Wingdings" panose="05000000000000000000" pitchFamily="2" charset="2"/>
                  <a:buNone/>
                </a:pPr>
                <a:r>
                  <a:rPr lang="zh-CN" altLang="en-US" dirty="0">
                    <a:latin typeface="Arial" panose="020B0604020202020204" pitchFamily="34" charset="0"/>
                    <a:ea typeface="宋体" panose="02010600030101010101" pitchFamily="2" charset="-122"/>
                    <a:cs typeface="Arial" panose="020B0604020202020204" pitchFamily="34" charset="0"/>
                  </a:rPr>
                  <a:t>定义 </a:t>
                </a:r>
                <a:r>
                  <a:rPr lang="zh-CN" altLang="en-US" dirty="0">
                    <a:solidFill>
                      <a:srgbClr val="00CC99"/>
                    </a:solidFill>
                    <a:latin typeface="Arial" panose="020B0604020202020204" pitchFamily="34" charset="0"/>
                    <a:ea typeface="宋体" panose="02010600030101010101" pitchFamily="2" charset="-122"/>
                    <a:cs typeface="Arial" panose="020B0604020202020204" pitchFamily="34" charset="0"/>
                  </a:rPr>
                  <a:t>指数</a:t>
                </a:r>
                <a:r>
                  <a:rPr lang="zh-CN" altLang="en-US" dirty="0">
                    <a:latin typeface="Arial" panose="020B0604020202020204" pitchFamily="34" charset="0"/>
                    <a:ea typeface="宋体" panose="02010600030101010101" pitchFamily="2" charset="-122"/>
                    <a:cs typeface="Arial" panose="020B0604020202020204" pitchFamily="34" charset="0"/>
                  </a:rPr>
                  <a:t>：设</a:t>
                </a:r>
                <a14:m>
                  <m:oMath xmlns:m="http://schemas.openxmlformats.org/officeDocument/2006/math">
                    <m:r>
                      <m:rPr>
                        <m:sty m:val="p"/>
                      </m:rPr>
                      <a:rPr lang="en-US" altLang="zh-CN" i="1" dirty="0" smtClean="0">
                        <a:latin typeface="Cambria Math" panose="02040503050406030204" pitchFamily="18" charset="0"/>
                        <a:ea typeface="宋体" panose="02010600030101010101" pitchFamily="2" charset="-122"/>
                        <a:cs typeface="Arial" panose="020B0604020202020204" pitchFamily="34" charset="0"/>
                      </a:rPr>
                      <m:t>gcd</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err="1">
                        <a:latin typeface="Cambria Math" panose="02040503050406030204" pitchFamily="18" charset="0"/>
                        <a:ea typeface="宋体" panose="02010600030101010101" pitchFamily="2" charset="-122"/>
                        <a:cs typeface="Arial" panose="020B0604020202020204" pitchFamily="34" charset="0"/>
                      </a:rPr>
                      <m:t>𝑎</m:t>
                    </m:r>
                    <m:r>
                      <a:rPr lang="en-US" altLang="zh-CN" i="1" dirty="0" err="1">
                        <a:latin typeface="Cambria Math" panose="02040503050406030204" pitchFamily="18" charset="0"/>
                        <a:ea typeface="宋体" panose="02010600030101010101" pitchFamily="2" charset="-122"/>
                        <a:cs typeface="Arial" panose="020B0604020202020204" pitchFamily="34" charset="0"/>
                      </a:rPr>
                      <m:t>,</m:t>
                    </m:r>
                    <m:r>
                      <a:rPr lang="en-US" altLang="zh-CN" i="1" dirty="0" err="1">
                        <a:latin typeface="Cambria Math" panose="02040503050406030204" pitchFamily="18" charset="0"/>
                        <a:ea typeface="宋体" panose="02010600030101010101" pitchFamily="2" charset="-122"/>
                        <a:cs typeface="Arial" panose="020B0604020202020204" pitchFamily="34" charset="0"/>
                      </a:rPr>
                      <m:t>𝑚</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1</m:t>
                    </m:r>
                  </m:oMath>
                </a14:m>
                <a:r>
                  <a:rPr lang="zh-CN" altLang="en-US" dirty="0">
                    <a:latin typeface="Arial" panose="020B0604020202020204" pitchFamily="34" charset="0"/>
                    <a:ea typeface="宋体" panose="02010600030101010101" pitchFamily="2" charset="-122"/>
                    <a:cs typeface="Arial" panose="020B0604020202020204" pitchFamily="34" charset="0"/>
                  </a:rPr>
                  <a:t>，使</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𝑎</m:t>
                    </m:r>
                    <m:r>
                      <a:rPr lang="en-US" altLang="zh-CN" i="1" baseline="30000" dirty="0">
                        <a:latin typeface="Cambria Math" panose="02040503050406030204" pitchFamily="18" charset="0"/>
                        <a:ea typeface="宋体" panose="02010600030101010101" pitchFamily="2" charset="-122"/>
                        <a:cs typeface="Arial" panose="020B0604020202020204" pitchFamily="34" charset="0"/>
                      </a:rPr>
                      <m:t>𝑛</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1</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𝑚𝑜𝑑</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𝑚</m:t>
                    </m:r>
                    <m:r>
                      <a:rPr lang="en-US" altLang="zh-CN" i="1" dirty="0">
                        <a:latin typeface="Cambria Math" panose="02040503050406030204" pitchFamily="18" charset="0"/>
                        <a:ea typeface="宋体" panose="02010600030101010101" pitchFamily="2" charset="-122"/>
                        <a:cs typeface="Arial" panose="020B0604020202020204" pitchFamily="34" charset="0"/>
                      </a:rPr>
                      <m:t>)</m:t>
                    </m:r>
                  </m:oMath>
                </a14:m>
                <a:r>
                  <a:rPr lang="zh-CN" altLang="en-US" dirty="0">
                    <a:latin typeface="Arial" panose="020B0604020202020204" pitchFamily="34" charset="0"/>
                    <a:ea typeface="宋体" panose="02010600030101010101" pitchFamily="2" charset="-122"/>
                    <a:cs typeface="Arial" panose="020B0604020202020204" pitchFamily="34" charset="0"/>
                  </a:rPr>
                  <a:t>成立的最小正整数</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𝑛</m:t>
                    </m:r>
                  </m:oMath>
                </a14:m>
                <a:r>
                  <a:rPr lang="zh-CN" altLang="en-US" dirty="0">
                    <a:latin typeface="Arial" panose="020B0604020202020204" pitchFamily="34" charset="0"/>
                    <a:ea typeface="宋体" panose="02010600030101010101" pitchFamily="2" charset="-122"/>
                    <a:cs typeface="Arial" panose="020B0604020202020204" pitchFamily="34" charset="0"/>
                  </a:rPr>
                  <a:t>称为</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𝑎</m:t>
                    </m:r>
                  </m:oMath>
                </a14:m>
                <a:r>
                  <a:rPr lang="zh-CN" altLang="en-US" dirty="0">
                    <a:latin typeface="Arial" panose="020B0604020202020204" pitchFamily="34" charset="0"/>
                    <a:ea typeface="宋体" panose="02010600030101010101" pitchFamily="2" charset="-122"/>
                    <a:cs typeface="Arial" panose="020B0604020202020204" pitchFamily="34" charset="0"/>
                  </a:rPr>
                  <a:t>对模</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𝑚</m:t>
                    </m:r>
                  </m:oMath>
                </a14:m>
                <a:r>
                  <a:rPr lang="zh-CN" altLang="en-US" dirty="0">
                    <a:latin typeface="Arial" panose="020B0604020202020204" pitchFamily="34" charset="0"/>
                    <a:ea typeface="宋体" panose="02010600030101010101" pitchFamily="2" charset="-122"/>
                    <a:cs typeface="Arial" panose="020B0604020202020204" pitchFamily="34" charset="0"/>
                  </a:rPr>
                  <a:t>的指数或阶、或</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𝑎</m:t>
                    </m:r>
                  </m:oMath>
                </a14:m>
                <a:r>
                  <a:rPr lang="zh-CN" altLang="en-US" dirty="0">
                    <a:latin typeface="Arial" panose="020B0604020202020204" pitchFamily="34" charset="0"/>
                    <a:ea typeface="宋体" panose="02010600030101010101" pitchFamily="2" charset="-122"/>
                    <a:cs typeface="Arial" panose="020B0604020202020204" pitchFamily="34" charset="0"/>
                  </a:rPr>
                  <a:t>所产生的周期长，记为</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𝛿</m:t>
                    </m:r>
                    <m:r>
                      <a:rPr lang="en-US" altLang="zh-CN" i="1" baseline="-25000" dirty="0" err="1">
                        <a:latin typeface="Cambria Math" panose="02040503050406030204" pitchFamily="18" charset="0"/>
                        <a:ea typeface="宋体" panose="02010600030101010101" pitchFamily="2" charset="-122"/>
                        <a:cs typeface="Arial" panose="020B0604020202020204" pitchFamily="34" charset="0"/>
                      </a:rPr>
                      <m:t>𝑚</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𝑎</m:t>
                    </m:r>
                    <m:r>
                      <a:rPr lang="en-US" altLang="zh-CN" i="1" dirty="0">
                        <a:latin typeface="Cambria Math" panose="02040503050406030204" pitchFamily="18" charset="0"/>
                        <a:ea typeface="宋体" panose="02010600030101010101" pitchFamily="2" charset="-122"/>
                        <a:cs typeface="Arial" panose="020B0604020202020204" pitchFamily="34" charset="0"/>
                      </a:rPr>
                      <m:t>)</m:t>
                    </m:r>
                  </m:oMath>
                </a14:m>
                <a:r>
                  <a:rPr lang="zh-CN" altLang="en-US" dirty="0">
                    <a:latin typeface="Arial" panose="020B0604020202020204" pitchFamily="34" charset="0"/>
                    <a:ea typeface="宋体" panose="02010600030101010101" pitchFamily="2" charset="-122"/>
                    <a:cs typeface="Arial" panose="020B0604020202020204" pitchFamily="34" charset="0"/>
                  </a:rPr>
                  <a:t>。</a:t>
                </a:r>
                <a:endParaRPr lang="en-US" altLang="zh-CN" dirty="0">
                  <a:latin typeface="Arial" panose="020B0604020202020204" pitchFamily="34" charset="0"/>
                  <a:ea typeface="宋体" panose="02010600030101010101" pitchFamily="2" charset="-122"/>
                  <a:cs typeface="Arial" panose="020B0604020202020204" pitchFamily="34" charset="0"/>
                </a:endParaRPr>
              </a:p>
              <a:p>
                <a:pPr marL="0" indent="0" eaLnBrk="1" hangingPunct="1">
                  <a:lnSpc>
                    <a:spcPct val="100000"/>
                  </a:lnSpc>
                  <a:buFont typeface="Wingdings" panose="05000000000000000000" pitchFamily="2" charset="2"/>
                  <a:buNone/>
                </a:pPr>
                <a:endParaRPr lang="zh-CN" altLang="en-US" dirty="0">
                  <a:latin typeface="Arial" panose="020B0604020202020204" pitchFamily="34" charset="0"/>
                  <a:ea typeface="宋体" panose="02010600030101010101" pitchFamily="2" charset="-122"/>
                  <a:cs typeface="Arial" panose="020B0604020202020204" pitchFamily="34" charset="0"/>
                </a:endParaRPr>
              </a:p>
              <a:p>
                <a:pPr marL="0" indent="0">
                  <a:lnSpc>
                    <a:spcPct val="100000"/>
                  </a:lnSpc>
                  <a:buNone/>
                </a:pPr>
                <a:r>
                  <a:rPr lang="zh-CN" altLang="en-US" dirty="0">
                    <a:latin typeface="Arial" panose="020B0604020202020204" pitchFamily="34" charset="0"/>
                    <a:ea typeface="宋体" panose="02010600030101010101" pitchFamily="2" charset="-122"/>
                    <a:cs typeface="Arial" panose="020B0604020202020204" pitchFamily="34" charset="0"/>
                  </a:rPr>
                  <a:t>定义 </a:t>
                </a:r>
                <a:r>
                  <a:rPr lang="zh-CN" altLang="en-US" dirty="0">
                    <a:solidFill>
                      <a:srgbClr val="00CC99"/>
                    </a:solidFill>
                    <a:latin typeface="Arial" panose="020B0604020202020204" pitchFamily="34" charset="0"/>
                    <a:ea typeface="宋体" panose="02010600030101010101" pitchFamily="2" charset="-122"/>
                    <a:cs typeface="Arial" panose="020B0604020202020204" pitchFamily="34" charset="0"/>
                  </a:rPr>
                  <a:t>本原根</a:t>
                </a:r>
                <a:r>
                  <a:rPr lang="zh-CN" altLang="en-US" dirty="0">
                    <a:latin typeface="Arial" panose="020B0604020202020204" pitchFamily="34" charset="0"/>
                    <a:ea typeface="宋体" panose="02010600030101010101" pitchFamily="2" charset="-122"/>
                    <a:cs typeface="Arial" panose="020B0604020202020204" pitchFamily="34" charset="0"/>
                  </a:rPr>
                  <a:t>： 如果</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𝛿</m:t>
                    </m:r>
                    <m:r>
                      <a:rPr lang="en-US" altLang="zh-CN" i="1" baseline="-25000" dirty="0" err="1">
                        <a:latin typeface="Cambria Math" panose="02040503050406030204" pitchFamily="18" charset="0"/>
                        <a:ea typeface="宋体" panose="02010600030101010101" pitchFamily="2" charset="-122"/>
                        <a:cs typeface="Arial" panose="020B0604020202020204" pitchFamily="34" charset="0"/>
                      </a:rPr>
                      <m:t>𝑚</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𝑎</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zh-CN" altLang="en-US" i="1" dirty="0">
                        <a:latin typeface="Cambria Math" panose="02040503050406030204" pitchFamily="18" charset="0"/>
                        <a:ea typeface="宋体" panose="02010600030101010101" pitchFamily="2" charset="-122"/>
                        <a:cs typeface="Arial" panose="020B0604020202020204" pitchFamily="34" charset="0"/>
                      </a:rPr>
                      <m:t>𝜑</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𝑚</m:t>
                    </m:r>
                  </m:oMath>
                </a14:m>
                <a:r>
                  <a:rPr lang="en-US" altLang="zh-CN" dirty="0">
                    <a:latin typeface="Arial" panose="020B0604020202020204" pitchFamily="34" charset="0"/>
                    <a:ea typeface="宋体" panose="02010600030101010101" pitchFamily="2" charset="-122"/>
                    <a:cs typeface="Arial" panose="020B0604020202020204" pitchFamily="34" charset="0"/>
                  </a:rPr>
                  <a:t>)</a:t>
                </a:r>
                <a:r>
                  <a:rPr lang="zh-CN" altLang="en-US" dirty="0">
                    <a:latin typeface="Arial" panose="020B0604020202020204" pitchFamily="34" charset="0"/>
                    <a:ea typeface="宋体" panose="02010600030101010101" pitchFamily="2" charset="-122"/>
                    <a:cs typeface="Arial" panose="020B0604020202020204" pitchFamily="34" charset="0"/>
                  </a:rPr>
                  <a:t>，则称</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𝑎</m:t>
                    </m:r>
                  </m:oMath>
                </a14:m>
                <a:r>
                  <a:rPr lang="zh-CN" altLang="en-US" dirty="0">
                    <a:latin typeface="Arial" panose="020B0604020202020204" pitchFamily="34" charset="0"/>
                    <a:ea typeface="宋体" panose="02010600030101010101" pitchFamily="2" charset="-122"/>
                    <a:cs typeface="Arial" panose="020B0604020202020204" pitchFamily="34" charset="0"/>
                  </a:rPr>
                  <a:t>是模</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𝑚</m:t>
                    </m:r>
                  </m:oMath>
                </a14:m>
                <a:r>
                  <a:rPr lang="zh-CN" altLang="en-US" dirty="0">
                    <a:latin typeface="Arial" panose="020B0604020202020204" pitchFamily="34" charset="0"/>
                    <a:ea typeface="宋体" panose="02010600030101010101" pitchFamily="2" charset="-122"/>
                    <a:cs typeface="Arial" panose="020B0604020202020204" pitchFamily="34" charset="0"/>
                  </a:rPr>
                  <a:t>的本原根。</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mc:Choice>
        <mc:Fallback>
          <p:sp>
            <p:nvSpPr>
              <p:cNvPr id="87043" name="Rectangle 3"/>
              <p:cNvSpPr>
                <a:spLocks noRot="1" noChangeAspect="1" noMove="1" noResize="1" noEditPoints="1" noAdjustHandles="1" noChangeArrowheads="1" noChangeShapeType="1" noTextEdit="1"/>
              </p:cNvSpPr>
              <p:nvPr>
                <p:ph type="body" idx="4294967295"/>
              </p:nvPr>
            </p:nvSpPr>
            <p:spPr>
              <a:xfrm>
                <a:off x="420624" y="1486694"/>
                <a:ext cx="8302752" cy="4378325"/>
              </a:xfrm>
              <a:blipFill rotWithShape="1">
                <a:blip r:embed="rId1"/>
                <a:stretch>
                  <a:fillRect l="-3" t="-4" r="-1900" b="-1200"/>
                </a:stretch>
              </a:blipFill>
            </p:spPr>
            <p:txBody>
              <a:bodyPr/>
              <a:lstStyle/>
              <a:p>
                <a:r>
                  <a:rPr lang="zh-CN" altLang="en-US">
                    <a:noFill/>
                  </a:rPr>
                  <a:t> </a:t>
                </a:r>
              </a:p>
            </p:txBody>
          </p:sp>
        </mc:Fallback>
      </mc:AlternateContent>
      <p:sp>
        <p:nvSpPr>
          <p:cNvPr id="87044" name="灯片编号占位符 1"/>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F2C21B4-F5B7-4774-8128-33F996592B94}" type="slidenum">
              <a:rPr lang="zh-CN" altLang="en-US" sz="1400" smtClean="0"/>
            </a:fld>
            <a:endParaRPr lang="en-US" altLang="zh-CN"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88" y="225425"/>
            <a:ext cx="9158287" cy="640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1138" name="Rectangle 3"/>
              <p:cNvSpPr>
                <a:spLocks noGrp="1" noChangeArrowheads="1"/>
              </p:cNvSpPr>
              <p:nvPr>
                <p:ph type="body" idx="4294967295"/>
              </p:nvPr>
            </p:nvSpPr>
            <p:spPr>
              <a:xfrm>
                <a:off x="457200" y="1166813"/>
                <a:ext cx="8229600" cy="4524375"/>
              </a:xfrm>
            </p:spPr>
            <p:txBody>
              <a:bodyPr>
                <a:normAutofit fontScale="92500"/>
              </a:bodyPr>
              <a:lstStyle/>
              <a:p>
                <a:pPr eaLnBrk="1" hangingPunct="1">
                  <a:lnSpc>
                    <a:spcPct val="100000"/>
                  </a:lnSpc>
                  <a:buFont typeface="Wingdings" panose="05000000000000000000" pitchFamily="2" charset="2"/>
                  <a:buNone/>
                </a:pPr>
                <a:r>
                  <a:rPr lang="zh-CN" altLang="en-US" sz="2800" dirty="0">
                    <a:latin typeface="宋体" panose="02010600030101010101" pitchFamily="2" charset="-122"/>
                    <a:ea typeface="宋体" panose="02010600030101010101" pitchFamily="2" charset="-122"/>
                  </a:rPr>
                  <a:t>从上表中可以看出： </a:t>
                </a:r>
                <a:endParaRPr lang="zh-CN" altLang="en-US" sz="2800" dirty="0">
                  <a:latin typeface="宋体" panose="02010600030101010101" pitchFamily="2" charset="-122"/>
                  <a:ea typeface="宋体" panose="02010600030101010101" pitchFamily="2" charset="-122"/>
                </a:endParaRPr>
              </a:p>
              <a:p>
                <a:pPr>
                  <a:lnSpc>
                    <a:spcPct val="100000"/>
                  </a:lnSpc>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）阶为</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2</m:t>
                    </m:r>
                  </m:oMath>
                </a14:m>
                <a:r>
                  <a:rPr lang="zh-CN" altLang="en-US" sz="2800" dirty="0">
                    <a:latin typeface="宋体" panose="02010600030101010101" pitchFamily="2" charset="-122"/>
                    <a:ea typeface="宋体" panose="02010600030101010101" pitchFamily="2" charset="-122"/>
                  </a:rPr>
                  <a:t>元素有</a:t>
                </a:r>
                <a14:m>
                  <m:oMath xmlns:m="http://schemas.openxmlformats.org/officeDocument/2006/math">
                    <m:r>
                      <a:rPr lang="zh-CN" altLang="en-US" i="1" dirty="0">
                        <a:latin typeface="Cambria Math" panose="02040503050406030204" pitchFamily="18" charset="0"/>
                        <a:ea typeface="宋体" panose="02010600030101010101" pitchFamily="2" charset="-122"/>
                        <a:cs typeface="Arial" panose="020B0604020202020204" pitchFamily="34" charset="0"/>
                      </a:rPr>
                      <m:t>𝜑</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2</m:t>
                    </m:r>
                    <m:r>
                      <m:rPr>
                        <m:nor/>
                      </m:rPr>
                      <a:rPr lang="en-US" altLang="zh-CN" dirty="0">
                        <a:latin typeface="Arial" panose="020B0604020202020204" pitchFamily="34" charset="0"/>
                        <a:ea typeface="宋体" panose="02010600030101010101" pitchFamily="2" charset="-122"/>
                        <a:cs typeface="Arial" panose="020B0604020202020204" pitchFamily="34" charset="0"/>
                      </a:rPr>
                      <m:t>)</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1</m:t>
                    </m:r>
                  </m:oMath>
                </a14:m>
                <a:r>
                  <a:rPr lang="zh-CN" altLang="en-US" sz="2800" dirty="0">
                    <a:latin typeface="宋体" panose="02010600030101010101" pitchFamily="2" charset="-122"/>
                    <a:ea typeface="宋体" panose="02010600030101010101" pitchFamily="2" charset="-122"/>
                  </a:rPr>
                  <a:t>个；</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12</m:t>
                    </m:r>
                  </m:oMath>
                </a14:m>
                <a:r>
                  <a:rPr lang="zh-CN" altLang="en-US" sz="2800" dirty="0">
                    <a:latin typeface="宋体" panose="02010600030101010101" pitchFamily="2" charset="-122"/>
                    <a:ea typeface="宋体" panose="02010600030101010101" pitchFamily="2" charset="-122"/>
                  </a:rPr>
                  <a:t>模</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13</m:t>
                    </m:r>
                  </m:oMath>
                </a14:m>
                <a:r>
                  <a:rPr lang="zh-CN" altLang="en-US" sz="2800" dirty="0">
                    <a:latin typeface="宋体" panose="02010600030101010101" pitchFamily="2" charset="-122"/>
                    <a:ea typeface="宋体" panose="02010600030101010101" pitchFamily="2" charset="-122"/>
                  </a:rPr>
                  <a:t>的阶为</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2</m:t>
                    </m:r>
                  </m:oMath>
                </a14:m>
                <a:r>
                  <a:rPr lang="zh-CN" altLang="en-US" sz="2800" dirty="0">
                    <a:latin typeface="宋体" panose="02010600030101010101" pitchFamily="2" charset="-122"/>
                    <a:ea typeface="宋体" panose="02010600030101010101" pitchFamily="2" charset="-122"/>
                  </a:rPr>
                  <a:t>。 </a:t>
                </a:r>
                <a:endParaRPr lang="zh-CN" altLang="en-US" sz="2800" dirty="0">
                  <a:latin typeface="宋体" panose="02010600030101010101" pitchFamily="2" charset="-122"/>
                  <a:ea typeface="宋体" panose="02010600030101010101" pitchFamily="2" charset="-122"/>
                </a:endParaRPr>
              </a:p>
              <a:p>
                <a:pPr>
                  <a:lnSpc>
                    <a:spcPct val="100000"/>
                  </a:lnSpc>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）阶为</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3</m:t>
                    </m:r>
                  </m:oMath>
                </a14:m>
                <a:r>
                  <a:rPr lang="zh-CN" altLang="en-US" sz="2800" dirty="0">
                    <a:latin typeface="宋体" panose="02010600030101010101" pitchFamily="2" charset="-122"/>
                    <a:ea typeface="宋体" panose="02010600030101010101" pitchFamily="2" charset="-122"/>
                  </a:rPr>
                  <a:t>元素有</a:t>
                </a:r>
                <a14:m>
                  <m:oMath xmlns:m="http://schemas.openxmlformats.org/officeDocument/2006/math">
                    <m:r>
                      <a:rPr lang="zh-CN" altLang="en-US" i="1" dirty="0">
                        <a:latin typeface="Cambria Math" panose="02040503050406030204" pitchFamily="18" charset="0"/>
                        <a:ea typeface="宋体" panose="02010600030101010101" pitchFamily="2" charset="-122"/>
                        <a:cs typeface="Arial" panose="020B0604020202020204" pitchFamily="34" charset="0"/>
                      </a:rPr>
                      <m:t>𝜑</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3</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2</m:t>
                    </m:r>
                  </m:oMath>
                </a14:m>
                <a:r>
                  <a:rPr lang="zh-CN" altLang="en-US" sz="2800" dirty="0">
                    <a:latin typeface="宋体" panose="02010600030101010101" pitchFamily="2" charset="-122"/>
                    <a:ea typeface="宋体" panose="02010600030101010101" pitchFamily="2" charset="-122"/>
                  </a:rPr>
                  <a:t>个；</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3</m:t>
                    </m:r>
                    <m:r>
                      <a:rPr lang="zh-CN" altLang="en-US"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9</m:t>
                    </m:r>
                  </m:oMath>
                </a14:m>
                <a:r>
                  <a:rPr lang="zh-CN" altLang="en-US" sz="2800" dirty="0">
                    <a:latin typeface="宋体" panose="02010600030101010101" pitchFamily="2" charset="-122"/>
                    <a:ea typeface="宋体" panose="02010600030101010101" pitchFamily="2" charset="-122"/>
                  </a:rPr>
                  <a:t>模</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13</m:t>
                    </m:r>
                  </m:oMath>
                </a14:m>
                <a:r>
                  <a:rPr lang="zh-CN" altLang="en-US" sz="2800" dirty="0">
                    <a:latin typeface="宋体" panose="02010600030101010101" pitchFamily="2" charset="-122"/>
                    <a:ea typeface="宋体" panose="02010600030101010101" pitchFamily="2" charset="-122"/>
                  </a:rPr>
                  <a:t>的阶为</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3</m:t>
                    </m:r>
                  </m:oMath>
                </a14:m>
                <a:r>
                  <a:rPr lang="zh-CN" altLang="en-US" sz="2800" dirty="0">
                    <a:latin typeface="宋体" panose="02010600030101010101" pitchFamily="2" charset="-122"/>
                    <a:ea typeface="宋体" panose="02010600030101010101" pitchFamily="2" charset="-122"/>
                  </a:rPr>
                  <a:t>。 </a:t>
                </a:r>
                <a:endParaRPr lang="zh-CN" altLang="en-US" sz="2800" dirty="0">
                  <a:latin typeface="宋体" panose="02010600030101010101" pitchFamily="2" charset="-122"/>
                  <a:ea typeface="宋体" panose="02010600030101010101" pitchFamily="2" charset="-122"/>
                </a:endParaRPr>
              </a:p>
              <a:p>
                <a:pPr>
                  <a:lnSpc>
                    <a:spcPct val="100000"/>
                  </a:lnSpc>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3</a:t>
                </a:r>
                <a:r>
                  <a:rPr lang="zh-CN" altLang="en-US" sz="2800" dirty="0">
                    <a:latin typeface="宋体" panose="02010600030101010101" pitchFamily="2" charset="-122"/>
                    <a:ea typeface="宋体" panose="02010600030101010101" pitchFamily="2" charset="-122"/>
                  </a:rPr>
                  <a:t>）阶为</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4</m:t>
                    </m:r>
                  </m:oMath>
                </a14:m>
                <a:r>
                  <a:rPr lang="zh-CN" altLang="en-US" sz="2800" dirty="0">
                    <a:latin typeface="宋体" panose="02010600030101010101" pitchFamily="2" charset="-122"/>
                    <a:ea typeface="宋体" panose="02010600030101010101" pitchFamily="2" charset="-122"/>
                  </a:rPr>
                  <a:t>元素有</a:t>
                </a:r>
                <a14:m>
                  <m:oMath xmlns:m="http://schemas.openxmlformats.org/officeDocument/2006/math">
                    <m:r>
                      <a:rPr lang="zh-CN" altLang="en-US" i="1" dirty="0">
                        <a:latin typeface="Cambria Math" panose="02040503050406030204" pitchFamily="18" charset="0"/>
                        <a:ea typeface="宋体" panose="02010600030101010101" pitchFamily="2" charset="-122"/>
                        <a:cs typeface="Arial" panose="020B0604020202020204" pitchFamily="34" charset="0"/>
                      </a:rPr>
                      <m:t>𝜑</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4</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2</m:t>
                    </m:r>
                  </m:oMath>
                </a14:m>
                <a:r>
                  <a:rPr lang="zh-CN" altLang="en-US" sz="2800" dirty="0">
                    <a:latin typeface="宋体" panose="02010600030101010101" pitchFamily="2" charset="-122"/>
                    <a:ea typeface="宋体" panose="02010600030101010101" pitchFamily="2" charset="-122"/>
                  </a:rPr>
                  <a:t>个；</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5</m:t>
                    </m:r>
                    <m:r>
                      <a:rPr lang="zh-CN" altLang="en-US"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8</m:t>
                    </m:r>
                  </m:oMath>
                </a14:m>
                <a:r>
                  <a:rPr lang="zh-CN" altLang="en-US" sz="2800" dirty="0">
                    <a:latin typeface="宋体" panose="02010600030101010101" pitchFamily="2" charset="-122"/>
                    <a:ea typeface="宋体" panose="02010600030101010101" pitchFamily="2" charset="-122"/>
                  </a:rPr>
                  <a:t>模</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13</m:t>
                    </m:r>
                  </m:oMath>
                </a14:m>
                <a:r>
                  <a:rPr lang="zh-CN" altLang="en-US" sz="2800" dirty="0">
                    <a:latin typeface="宋体" panose="02010600030101010101" pitchFamily="2" charset="-122"/>
                    <a:ea typeface="宋体" panose="02010600030101010101" pitchFamily="2" charset="-122"/>
                  </a:rPr>
                  <a:t>的阶为</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4</m:t>
                    </m:r>
                  </m:oMath>
                </a14:m>
                <a:r>
                  <a:rPr lang="zh-CN" altLang="en-US"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a:p>
                <a:pPr>
                  <a:lnSpc>
                    <a:spcPct val="100000"/>
                  </a:lnSpc>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4</a:t>
                </a:r>
                <a:r>
                  <a:rPr lang="zh-CN" altLang="en-US" sz="2800" dirty="0">
                    <a:latin typeface="宋体" panose="02010600030101010101" pitchFamily="2" charset="-122"/>
                    <a:ea typeface="宋体" panose="02010600030101010101" pitchFamily="2" charset="-122"/>
                  </a:rPr>
                  <a:t>）阶为</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6</m:t>
                    </m:r>
                  </m:oMath>
                </a14:m>
                <a:r>
                  <a:rPr lang="zh-CN" altLang="en-US" sz="2800" dirty="0">
                    <a:latin typeface="宋体" panose="02010600030101010101" pitchFamily="2" charset="-122"/>
                    <a:ea typeface="宋体" panose="02010600030101010101" pitchFamily="2" charset="-122"/>
                  </a:rPr>
                  <a:t>元素有</a:t>
                </a:r>
                <a14:m>
                  <m:oMath xmlns:m="http://schemas.openxmlformats.org/officeDocument/2006/math">
                    <m:r>
                      <a:rPr lang="zh-CN" altLang="en-US" i="1" dirty="0">
                        <a:latin typeface="Cambria Math" panose="02040503050406030204" pitchFamily="18" charset="0"/>
                        <a:ea typeface="宋体" panose="02010600030101010101" pitchFamily="2" charset="-122"/>
                        <a:cs typeface="Arial" panose="020B0604020202020204" pitchFamily="34" charset="0"/>
                      </a:rPr>
                      <m:t>𝜑</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6</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2</m:t>
                    </m:r>
                  </m:oMath>
                </a14:m>
                <a:r>
                  <a:rPr lang="zh-CN" altLang="en-US" sz="2800" dirty="0">
                    <a:latin typeface="宋体" panose="02010600030101010101" pitchFamily="2" charset="-122"/>
                    <a:ea typeface="宋体" panose="02010600030101010101" pitchFamily="2" charset="-122"/>
                  </a:rPr>
                  <a:t>个；</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4</m:t>
                    </m:r>
                    <m:r>
                      <a:rPr lang="zh-CN" altLang="en-US"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10</m:t>
                    </m:r>
                  </m:oMath>
                </a14:m>
                <a:r>
                  <a:rPr lang="zh-CN" altLang="en-US" sz="2800" dirty="0">
                    <a:latin typeface="宋体" panose="02010600030101010101" pitchFamily="2" charset="-122"/>
                    <a:ea typeface="宋体" panose="02010600030101010101" pitchFamily="2" charset="-122"/>
                  </a:rPr>
                  <a:t>模</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13</m:t>
                    </m:r>
                  </m:oMath>
                </a14:m>
                <a:r>
                  <a:rPr lang="zh-CN" altLang="en-US" sz="2800" dirty="0">
                    <a:latin typeface="宋体" panose="02010600030101010101" pitchFamily="2" charset="-122"/>
                    <a:ea typeface="宋体" panose="02010600030101010101" pitchFamily="2" charset="-122"/>
                  </a:rPr>
                  <a:t>的阶为</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6</m:t>
                    </m:r>
                  </m:oMath>
                </a14:m>
                <a:r>
                  <a:rPr lang="zh-CN" altLang="en-US" sz="2800" dirty="0">
                    <a:latin typeface="宋体" panose="02010600030101010101" pitchFamily="2" charset="-122"/>
                    <a:ea typeface="宋体" panose="02010600030101010101" pitchFamily="2" charset="-122"/>
                  </a:rPr>
                  <a:t>。 </a:t>
                </a:r>
                <a:endParaRPr lang="zh-CN" altLang="en-US" sz="2800" dirty="0">
                  <a:latin typeface="宋体" panose="02010600030101010101" pitchFamily="2" charset="-122"/>
                  <a:ea typeface="宋体" panose="02010600030101010101" pitchFamily="2" charset="-122"/>
                </a:endParaRPr>
              </a:p>
              <a:p>
                <a:pPr>
                  <a:lnSpc>
                    <a:spcPct val="100000"/>
                  </a:lnSpc>
                  <a:buNone/>
                </a:pP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）阶为</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12</m:t>
                    </m:r>
                  </m:oMath>
                </a14:m>
                <a:r>
                  <a:rPr lang="zh-CN" altLang="en-US" sz="2800" dirty="0">
                    <a:latin typeface="宋体" panose="02010600030101010101" pitchFamily="2" charset="-122"/>
                    <a:ea typeface="宋体" panose="02010600030101010101" pitchFamily="2" charset="-122"/>
                  </a:rPr>
                  <a:t>元素有</a:t>
                </a:r>
                <a14:m>
                  <m:oMath xmlns:m="http://schemas.openxmlformats.org/officeDocument/2006/math">
                    <m:r>
                      <a:rPr lang="zh-CN" altLang="en-US" i="1" dirty="0">
                        <a:latin typeface="Cambria Math" panose="02040503050406030204" pitchFamily="18" charset="0"/>
                        <a:ea typeface="宋体" panose="02010600030101010101" pitchFamily="2" charset="-122"/>
                        <a:cs typeface="Arial" panose="020B0604020202020204" pitchFamily="34" charset="0"/>
                      </a:rPr>
                      <m:t>𝜑</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12</m:t>
                    </m:r>
                    <m:r>
                      <a:rPr lang="en-US" altLang="zh-CN" sz="2800" i="1" dirty="0">
                        <a:latin typeface="Cambria Math" panose="02040503050406030204" pitchFamily="18" charset="0"/>
                        <a:ea typeface="宋体" panose="02010600030101010101" pitchFamily="2" charset="-122"/>
                      </a:rPr>
                      <m:t>)=</m:t>
                    </m:r>
                    <m:r>
                      <a:rPr lang="zh-CN" altLang="en-US" i="1" dirty="0">
                        <a:latin typeface="Cambria Math" panose="02040503050406030204" pitchFamily="18" charset="0"/>
                        <a:ea typeface="宋体" panose="02010600030101010101" pitchFamily="2" charset="-122"/>
                        <a:cs typeface="Arial" panose="020B0604020202020204" pitchFamily="34" charset="0"/>
                      </a:rPr>
                      <m:t>𝜑</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3</m:t>
                    </m:r>
                    <m:r>
                      <a:rPr lang="en-US" altLang="zh-CN" sz="2800" i="1" dirty="0">
                        <a:latin typeface="Cambria Math" panose="02040503050406030204" pitchFamily="18" charset="0"/>
                        <a:ea typeface="宋体" panose="02010600030101010101" pitchFamily="2" charset="-122"/>
                      </a:rPr>
                      <m:t>)</m:t>
                    </m:r>
                    <m:r>
                      <a:rPr lang="zh-CN" altLang="en-US" i="1" dirty="0">
                        <a:latin typeface="Cambria Math" panose="02040503050406030204" pitchFamily="18" charset="0"/>
                        <a:ea typeface="宋体" panose="02010600030101010101" pitchFamily="2" charset="-122"/>
                        <a:cs typeface="Arial" panose="020B0604020202020204" pitchFamily="34" charset="0"/>
                      </a:rPr>
                      <m:t>𝜑</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2</m:t>
                    </m:r>
                    <m:r>
                      <a:rPr lang="en-US" altLang="zh-CN" sz="2800" i="1" baseline="30000" dirty="0">
                        <a:latin typeface="Cambria Math" panose="02040503050406030204" pitchFamily="18" charset="0"/>
                        <a:ea typeface="宋体" panose="02010600030101010101" pitchFamily="2" charset="-122"/>
                      </a:rPr>
                      <m:t>2</m:t>
                    </m:r>
                    <m:r>
                      <a:rPr lang="en-US" altLang="zh-CN" sz="2800" i="1" dirty="0">
                        <a:latin typeface="Cambria Math" panose="02040503050406030204" pitchFamily="18" charset="0"/>
                        <a:ea typeface="宋体" panose="02010600030101010101" pitchFamily="2" charset="-122"/>
                      </a:rPr>
                      <m:t>)=</m:t>
                    </m:r>
                    <m:r>
                      <a:rPr lang="en-US" altLang="zh-CN" sz="2800" i="1" dirty="0">
                        <a:latin typeface="Cambria Math" panose="02040503050406030204" pitchFamily="18" charset="0"/>
                        <a:ea typeface="宋体" panose="02010600030101010101" pitchFamily="2" charset="-122"/>
                      </a:rPr>
                      <m:t>4</m:t>
                    </m:r>
                  </m:oMath>
                </a14:m>
                <a:r>
                  <a:rPr lang="zh-CN" altLang="en-US" sz="2800" dirty="0">
                    <a:latin typeface="宋体" panose="02010600030101010101" pitchFamily="2" charset="-122"/>
                    <a:ea typeface="宋体" panose="02010600030101010101" pitchFamily="2" charset="-122"/>
                  </a:rPr>
                  <a:t>个；</a:t>
                </a:r>
                <a:endParaRPr lang="zh-CN" altLang="en-US" sz="2800" dirty="0">
                  <a:latin typeface="宋体" panose="02010600030101010101" pitchFamily="2" charset="-122"/>
                  <a:ea typeface="宋体" panose="02010600030101010101" pitchFamily="2" charset="-122"/>
                </a:endParaRPr>
              </a:p>
              <a:p>
                <a:pPr marL="828040" lvl="1" indent="0">
                  <a:lnSpc>
                    <a:spcPct val="100000"/>
                  </a:lnSpc>
                  <a:buNone/>
                </a:pPr>
                <a14:m>
                  <m:oMath xmlns:m="http://schemas.openxmlformats.org/officeDocument/2006/math">
                    <m:r>
                      <a:rPr lang="en-US" altLang="zh-CN" sz="3000" i="1" dirty="0" smtClean="0">
                        <a:latin typeface="Cambria Math" panose="02040503050406030204" pitchFamily="18" charset="0"/>
                        <a:ea typeface="宋体" panose="02010600030101010101" pitchFamily="2" charset="-122"/>
                      </a:rPr>
                      <m:t>2</m:t>
                    </m:r>
                    <m:r>
                      <a:rPr lang="zh-CN" altLang="en-US" sz="3000" i="1" dirty="0" smtClean="0">
                        <a:latin typeface="Cambria Math" panose="02040503050406030204" pitchFamily="18" charset="0"/>
                        <a:ea typeface="宋体" panose="02010600030101010101" pitchFamily="2" charset="-122"/>
                      </a:rPr>
                      <m:t>，</m:t>
                    </m:r>
                    <m:r>
                      <a:rPr lang="en-US" altLang="zh-CN" sz="3000" i="1" dirty="0" smtClean="0">
                        <a:latin typeface="Cambria Math" panose="02040503050406030204" pitchFamily="18" charset="0"/>
                        <a:ea typeface="宋体" panose="02010600030101010101" pitchFamily="2" charset="-122"/>
                      </a:rPr>
                      <m:t>6</m:t>
                    </m:r>
                    <m:r>
                      <a:rPr lang="zh-CN" altLang="en-US" sz="3000" i="1" dirty="0" smtClean="0">
                        <a:latin typeface="Cambria Math" panose="02040503050406030204" pitchFamily="18" charset="0"/>
                        <a:ea typeface="宋体" panose="02010600030101010101" pitchFamily="2" charset="-122"/>
                      </a:rPr>
                      <m:t>，</m:t>
                    </m:r>
                    <m:r>
                      <a:rPr lang="en-US" altLang="zh-CN" sz="3000" i="1" dirty="0" smtClean="0">
                        <a:latin typeface="Cambria Math" panose="02040503050406030204" pitchFamily="18" charset="0"/>
                        <a:ea typeface="宋体" panose="02010600030101010101" pitchFamily="2" charset="-122"/>
                      </a:rPr>
                      <m:t>7</m:t>
                    </m:r>
                    <m:r>
                      <a:rPr lang="zh-CN" altLang="en-US" sz="3000" i="1" dirty="0" smtClean="0">
                        <a:latin typeface="Cambria Math" panose="02040503050406030204" pitchFamily="18" charset="0"/>
                        <a:ea typeface="宋体" panose="02010600030101010101" pitchFamily="2" charset="-122"/>
                      </a:rPr>
                      <m:t>，</m:t>
                    </m:r>
                    <m:r>
                      <a:rPr lang="en-US" altLang="zh-CN" sz="3000" i="1" dirty="0" smtClean="0">
                        <a:latin typeface="Cambria Math" panose="02040503050406030204" pitchFamily="18" charset="0"/>
                        <a:ea typeface="宋体" panose="02010600030101010101" pitchFamily="2" charset="-122"/>
                      </a:rPr>
                      <m:t>11</m:t>
                    </m:r>
                  </m:oMath>
                </a14:m>
                <a:r>
                  <a:rPr lang="zh-CN" altLang="en-US" sz="3000" dirty="0">
                    <a:latin typeface="宋体" panose="02010600030101010101" pitchFamily="2" charset="-122"/>
                    <a:ea typeface="宋体" panose="02010600030101010101" pitchFamily="2" charset="-122"/>
                  </a:rPr>
                  <a:t>模</a:t>
                </a:r>
                <a14:m>
                  <m:oMath xmlns:m="http://schemas.openxmlformats.org/officeDocument/2006/math">
                    <m:r>
                      <a:rPr lang="en-US" altLang="zh-CN" sz="3000" i="1" dirty="0" smtClean="0">
                        <a:latin typeface="Cambria Math" panose="02040503050406030204" pitchFamily="18" charset="0"/>
                        <a:ea typeface="宋体" panose="02010600030101010101" pitchFamily="2" charset="-122"/>
                      </a:rPr>
                      <m:t>13</m:t>
                    </m:r>
                  </m:oMath>
                </a14:m>
                <a:r>
                  <a:rPr lang="zh-CN" altLang="en-US" sz="3000" dirty="0">
                    <a:latin typeface="宋体" panose="02010600030101010101" pitchFamily="2" charset="-122"/>
                    <a:ea typeface="宋体" panose="02010600030101010101" pitchFamily="2" charset="-122"/>
                  </a:rPr>
                  <a:t>的阶为</a:t>
                </a:r>
                <a:r>
                  <a:rPr lang="en-US" altLang="zh-CN" sz="3000" dirty="0">
                    <a:latin typeface="宋体" panose="02010600030101010101" pitchFamily="2" charset="-122"/>
                    <a:ea typeface="宋体" panose="02010600030101010101" pitchFamily="2" charset="-122"/>
                  </a:rPr>
                  <a:t>12</a:t>
                </a:r>
                <a:r>
                  <a:rPr lang="zh-CN" altLang="en-US" sz="3000" dirty="0">
                    <a:latin typeface="宋体" panose="02010600030101010101" pitchFamily="2" charset="-122"/>
                    <a:ea typeface="宋体" panose="02010600030101010101" pitchFamily="2" charset="-122"/>
                  </a:rPr>
                  <a:t>，等于</a:t>
                </a:r>
                <a14:m>
                  <m:oMath xmlns:m="http://schemas.openxmlformats.org/officeDocument/2006/math">
                    <m:r>
                      <a:rPr lang="zh-CN" altLang="en-US" sz="3000" i="1" dirty="0">
                        <a:latin typeface="Cambria Math" panose="02040503050406030204" pitchFamily="18" charset="0"/>
                        <a:ea typeface="宋体" panose="02010600030101010101" pitchFamily="2" charset="-122"/>
                        <a:cs typeface="Arial" panose="020B0604020202020204" pitchFamily="34" charset="0"/>
                      </a:rPr>
                      <m:t>𝜑</m:t>
                    </m:r>
                    <m:r>
                      <a:rPr lang="en-US" altLang="zh-CN" sz="3000" i="1" dirty="0">
                        <a:latin typeface="Cambria Math" panose="02040503050406030204" pitchFamily="18" charset="0"/>
                        <a:ea typeface="宋体" panose="02010600030101010101" pitchFamily="2" charset="-122"/>
                      </a:rPr>
                      <m:t>(</m:t>
                    </m:r>
                    <m:r>
                      <a:rPr lang="en-US" altLang="zh-CN" sz="3000" i="1" dirty="0">
                        <a:latin typeface="Cambria Math" panose="02040503050406030204" pitchFamily="18" charset="0"/>
                        <a:ea typeface="宋体" panose="02010600030101010101" pitchFamily="2" charset="-122"/>
                      </a:rPr>
                      <m:t>13</m:t>
                    </m:r>
                    <m:r>
                      <a:rPr lang="en-US" altLang="zh-CN" sz="3000" i="1" dirty="0">
                        <a:latin typeface="Cambria Math" panose="02040503050406030204" pitchFamily="18" charset="0"/>
                        <a:ea typeface="宋体" panose="02010600030101010101" pitchFamily="2" charset="-122"/>
                      </a:rPr>
                      <m:t>)</m:t>
                    </m:r>
                  </m:oMath>
                </a14:m>
                <a:r>
                  <a:rPr lang="zh-CN" altLang="en-US" sz="3000" dirty="0">
                    <a:latin typeface="宋体" panose="02010600030101010101" pitchFamily="2" charset="-122"/>
                    <a:ea typeface="宋体" panose="02010600030101010101" pitchFamily="2" charset="-122"/>
                  </a:rPr>
                  <a:t>，所以</a:t>
                </a:r>
                <a14:m>
                  <m:oMath xmlns:m="http://schemas.openxmlformats.org/officeDocument/2006/math">
                    <m:r>
                      <a:rPr lang="en-US" altLang="zh-CN" sz="3000" i="1" dirty="0" smtClean="0">
                        <a:latin typeface="Cambria Math" panose="02040503050406030204" pitchFamily="18" charset="0"/>
                        <a:ea typeface="宋体" panose="02010600030101010101" pitchFamily="2" charset="-122"/>
                      </a:rPr>
                      <m:t>2</m:t>
                    </m:r>
                    <m:r>
                      <a:rPr lang="zh-CN" altLang="en-US" sz="3000" i="1" dirty="0">
                        <a:latin typeface="Cambria Math" panose="02040503050406030204" pitchFamily="18" charset="0"/>
                        <a:ea typeface="宋体" panose="02010600030101010101" pitchFamily="2" charset="-122"/>
                      </a:rPr>
                      <m:t>，</m:t>
                    </m:r>
                    <m:r>
                      <a:rPr lang="en-US" altLang="zh-CN" sz="3000" i="1" dirty="0">
                        <a:latin typeface="Cambria Math" panose="02040503050406030204" pitchFamily="18" charset="0"/>
                        <a:ea typeface="宋体" panose="02010600030101010101" pitchFamily="2" charset="-122"/>
                      </a:rPr>
                      <m:t>6</m:t>
                    </m:r>
                    <m:r>
                      <a:rPr lang="zh-CN" altLang="en-US" sz="3000" i="1" dirty="0">
                        <a:latin typeface="Cambria Math" panose="02040503050406030204" pitchFamily="18" charset="0"/>
                        <a:ea typeface="宋体" panose="02010600030101010101" pitchFamily="2" charset="-122"/>
                      </a:rPr>
                      <m:t>，</m:t>
                    </m:r>
                    <m:r>
                      <a:rPr lang="en-US" altLang="zh-CN" sz="3000" i="1" dirty="0">
                        <a:latin typeface="Cambria Math" panose="02040503050406030204" pitchFamily="18" charset="0"/>
                        <a:ea typeface="宋体" panose="02010600030101010101" pitchFamily="2" charset="-122"/>
                      </a:rPr>
                      <m:t>7</m:t>
                    </m:r>
                    <m:r>
                      <a:rPr lang="zh-CN" altLang="en-US" sz="3000" i="1" dirty="0">
                        <a:latin typeface="Cambria Math" panose="02040503050406030204" pitchFamily="18" charset="0"/>
                        <a:ea typeface="宋体" panose="02010600030101010101" pitchFamily="2" charset="-122"/>
                      </a:rPr>
                      <m:t>，</m:t>
                    </m:r>
                    <m:r>
                      <a:rPr lang="en-US" altLang="zh-CN" sz="3000" i="1" dirty="0">
                        <a:latin typeface="Cambria Math" panose="02040503050406030204" pitchFamily="18" charset="0"/>
                        <a:ea typeface="宋体" panose="02010600030101010101" pitchFamily="2" charset="-122"/>
                      </a:rPr>
                      <m:t>11</m:t>
                    </m:r>
                  </m:oMath>
                </a14:m>
                <a:r>
                  <a:rPr lang="zh-CN" altLang="en-US" sz="3000" dirty="0">
                    <a:latin typeface="宋体" panose="02010600030101010101" pitchFamily="2" charset="-122"/>
                    <a:ea typeface="宋体" panose="02010600030101010101" pitchFamily="2" charset="-122"/>
                  </a:rPr>
                  <a:t>是模</a:t>
                </a:r>
                <a14:m>
                  <m:oMath xmlns:m="http://schemas.openxmlformats.org/officeDocument/2006/math">
                    <m:r>
                      <a:rPr lang="en-US" altLang="zh-CN" sz="3000" i="1" dirty="0" smtClean="0">
                        <a:latin typeface="Cambria Math" panose="02040503050406030204" pitchFamily="18" charset="0"/>
                        <a:ea typeface="宋体" panose="02010600030101010101" pitchFamily="2" charset="-122"/>
                      </a:rPr>
                      <m:t>13</m:t>
                    </m:r>
                  </m:oMath>
                </a14:m>
                <a:r>
                  <a:rPr lang="zh-CN" altLang="en-US" sz="3000" dirty="0">
                    <a:latin typeface="宋体" panose="02010600030101010101" pitchFamily="2" charset="-122"/>
                    <a:ea typeface="宋体" panose="02010600030101010101" pitchFamily="2" charset="-122"/>
                  </a:rPr>
                  <a:t>的本原根</a:t>
                </a:r>
                <a:r>
                  <a:rPr lang="en-US" altLang="zh-CN" sz="3000" dirty="0">
                    <a:latin typeface="宋体" panose="02010600030101010101" pitchFamily="2" charset="-122"/>
                    <a:ea typeface="宋体" panose="02010600030101010101" pitchFamily="2" charset="-122"/>
                  </a:rPr>
                  <a:t>.</a:t>
                </a:r>
                <a:endParaRPr lang="en-US" altLang="zh-CN" sz="3000" dirty="0">
                  <a:latin typeface="宋体" panose="02010600030101010101" pitchFamily="2" charset="-122"/>
                  <a:ea typeface="宋体" panose="02010600030101010101" pitchFamily="2" charset="-122"/>
                </a:endParaRPr>
              </a:p>
            </p:txBody>
          </p:sp>
        </mc:Choice>
        <mc:Fallback>
          <p:sp>
            <p:nvSpPr>
              <p:cNvPr id="91138" name="Rectangle 3"/>
              <p:cNvSpPr>
                <a:spLocks noRot="1" noChangeAspect="1" noMove="1" noResize="1" noEditPoints="1" noAdjustHandles="1" noChangeArrowheads="1" noChangeShapeType="1" noTextEdit="1"/>
              </p:cNvSpPr>
              <p:nvPr>
                <p:ph type="body" idx="4294967295"/>
              </p:nvPr>
            </p:nvSpPr>
            <p:spPr>
              <a:xfrm>
                <a:off x="457200" y="1166813"/>
                <a:ext cx="8229600" cy="4524375"/>
              </a:xfrm>
              <a:blipFill rotWithShape="1">
                <a:blip r:embed="rId1"/>
                <a:stretch>
                  <a:fillRect t="-7" b="7"/>
                </a:stretch>
              </a:blipFill>
            </p:spPr>
            <p:txBody>
              <a:bodyPr/>
              <a:lstStyle/>
              <a:p>
                <a:r>
                  <a:rPr lang="zh-CN" altLang="en-US">
                    <a:noFill/>
                  </a:rPr>
                  <a:t> </a:t>
                </a:r>
              </a:p>
            </p:txBody>
          </p:sp>
        </mc:Fallback>
      </mc:AlternateContent>
      <p:sp>
        <p:nvSpPr>
          <p:cNvPr id="91139" name="Rectangle 2"/>
          <p:cNvSpPr txBox="1">
            <a:spLocks noChangeArrowheads="1"/>
          </p:cNvSpPr>
          <p:nvPr/>
        </p:nvSpPr>
        <p:spPr bwMode="auto">
          <a:xfrm>
            <a:off x="228600" y="157163"/>
            <a:ext cx="77930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4400">
                <a:solidFill>
                  <a:srgbClr val="FF0000"/>
                </a:solidFill>
              </a:rPr>
              <a:t>离散对数</a:t>
            </a:r>
            <a:endParaRPr lang="zh-CN" altLang="zh-CN" sz="4400">
              <a:solidFill>
                <a:srgbClr val="FF0000"/>
              </a:solidFill>
            </a:endParaRPr>
          </a:p>
        </p:txBody>
      </p:sp>
      <p:sp>
        <p:nvSpPr>
          <p:cNvPr id="91140" name="灯片编号占位符 1"/>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FE72E67-B4FB-4504-9221-6BD2CA1EECE6}" type="slidenum">
              <a:rPr lang="zh-CN" altLang="en-US" sz="1400" smtClean="0"/>
            </a:fld>
            <a:endParaRPr lang="en-US" altLang="zh-CN" sz="1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3186" name="Rectangle 3"/>
              <p:cNvSpPr>
                <a:spLocks noGrp="1" noChangeArrowheads="1"/>
              </p:cNvSpPr>
              <p:nvPr>
                <p:ph idx="1"/>
              </p:nvPr>
            </p:nvSpPr>
            <p:spPr>
              <a:xfrm>
                <a:off x="0" y="1738852"/>
                <a:ext cx="9144000" cy="3380295"/>
              </a:xfrm>
            </p:spPr>
            <p:txBody>
              <a:bodyPr>
                <a:normAutofit fontScale="92500"/>
              </a:bodyPr>
              <a:lstStyle/>
              <a:p>
                <a:pPr indent="0">
                  <a:buNone/>
                </a:pPr>
                <a:r>
                  <a:rPr lang="zh-CN" altLang="en-US" dirty="0">
                    <a:latin typeface="Arial" panose="020B0604020202020204" pitchFamily="34" charset="0"/>
                    <a:ea typeface="宋体" panose="02010600030101010101" pitchFamily="2" charset="-122"/>
                    <a:cs typeface="Arial" panose="020B0604020202020204" pitchFamily="34" charset="0"/>
                  </a:rPr>
                  <a:t>若</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𝑎</m:t>
                    </m:r>
                  </m:oMath>
                </a14:m>
                <a:r>
                  <a:rPr lang="zh-CN" altLang="en-US" dirty="0">
                    <a:latin typeface="Arial" panose="020B0604020202020204" pitchFamily="34" charset="0"/>
                    <a:ea typeface="宋体" panose="02010600030101010101" pitchFamily="2" charset="-122"/>
                    <a:cs typeface="Arial" panose="020B0604020202020204" pitchFamily="34" charset="0"/>
                  </a:rPr>
                  <a:t>和</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𝑝</m:t>
                    </m:r>
                  </m:oMath>
                </a14:m>
                <a:r>
                  <a:rPr lang="zh-CN" altLang="en-US" dirty="0">
                    <a:latin typeface="Arial" panose="020B0604020202020204" pitchFamily="34" charset="0"/>
                    <a:ea typeface="宋体" panose="02010600030101010101" pitchFamily="2" charset="-122"/>
                    <a:cs typeface="Arial" panose="020B0604020202020204" pitchFamily="34" charset="0"/>
                  </a:rPr>
                  <a:t>互素，且</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𝑎</m:t>
                    </m:r>
                  </m:oMath>
                </a14:m>
                <a:r>
                  <a:rPr lang="zh-CN" altLang="en-US" dirty="0">
                    <a:latin typeface="Arial" panose="020B0604020202020204" pitchFamily="34" charset="0"/>
                    <a:ea typeface="宋体" panose="02010600030101010101" pitchFamily="2" charset="-122"/>
                    <a:cs typeface="Arial" panose="020B0604020202020204" pitchFamily="34" charset="0"/>
                  </a:rPr>
                  <a:t>为</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𝑝</m:t>
                    </m:r>
                  </m:oMath>
                </a14:m>
                <a:r>
                  <a:rPr lang="zh-CN" altLang="en-US" dirty="0">
                    <a:latin typeface="Arial" panose="020B0604020202020204" pitchFamily="34" charset="0"/>
                    <a:ea typeface="宋体" panose="02010600030101010101" pitchFamily="2" charset="-122"/>
                    <a:cs typeface="Arial" panose="020B0604020202020204" pitchFamily="34" charset="0"/>
                  </a:rPr>
                  <a:t>的本原根，则其幂：</a:t>
                </a:r>
                <a14:m>
                  <m:oMath xmlns:m="http://schemas.openxmlformats.org/officeDocument/2006/math">
                    <m:sSup>
                      <m:sSupPr>
                        <m:ctrlPr>
                          <a:rPr lang="en-US" altLang="zh-CN" i="1" dirty="0">
                            <a:latin typeface="Cambria Math" panose="02040503050406030204" pitchFamily="18" charset="0"/>
                            <a:ea typeface="宋体" panose="02010600030101010101" pitchFamily="2" charset="-122"/>
                            <a:cs typeface="Arial" panose="020B0604020202020204" pitchFamily="34" charset="0"/>
                          </a:rPr>
                        </m:ctrlPr>
                      </m:sSupPr>
                      <m:e>
                        <m:r>
                          <a:rPr lang="en-US" altLang="zh-CN" i="1" dirty="0">
                            <a:latin typeface="Cambria Math" panose="02040503050406030204" pitchFamily="18" charset="0"/>
                            <a:ea typeface="宋体" panose="02010600030101010101" pitchFamily="2" charset="-122"/>
                            <a:cs typeface="Arial" panose="020B0604020202020204" pitchFamily="34" charset="0"/>
                          </a:rPr>
                          <m:t>𝑎</m:t>
                        </m:r>
                      </m:e>
                      <m:sup>
                        <m:r>
                          <a:rPr lang="en-US" altLang="zh-CN" i="1" dirty="0" smtClean="0">
                            <a:latin typeface="Cambria Math" panose="02040503050406030204" pitchFamily="18" charset="0"/>
                            <a:ea typeface="宋体" panose="02010600030101010101" pitchFamily="2" charset="-122"/>
                            <a:cs typeface="Arial" panose="020B0604020202020204" pitchFamily="34" charset="0"/>
                          </a:rPr>
                          <m:t>1</m:t>
                        </m:r>
                      </m:sup>
                    </m:sSup>
                    <m:r>
                      <a:rPr lang="en-US" altLang="zh-CN" b="0" i="1" dirty="0" smtClean="0">
                        <a:latin typeface="Cambria Math" panose="02040503050406030204" pitchFamily="18" charset="0"/>
                        <a:ea typeface="宋体" panose="02010600030101010101" pitchFamily="2" charset="-122"/>
                        <a:cs typeface="Arial" panose="020B0604020202020204" pitchFamily="34" charset="0"/>
                      </a:rPr>
                      <m:t>,</m:t>
                    </m:r>
                    <m:sSup>
                      <m:sSupPr>
                        <m:ctrlPr>
                          <a:rPr lang="en-US" altLang="zh-CN" i="1" dirty="0">
                            <a:latin typeface="Cambria Math" panose="02040503050406030204" pitchFamily="18" charset="0"/>
                            <a:ea typeface="宋体" panose="02010600030101010101" pitchFamily="2" charset="-122"/>
                            <a:cs typeface="Arial" panose="020B0604020202020204" pitchFamily="34" charset="0"/>
                          </a:rPr>
                        </m:ctrlPr>
                      </m:sSupPr>
                      <m:e>
                        <m:r>
                          <a:rPr lang="en-US" altLang="zh-CN" i="1" dirty="0">
                            <a:latin typeface="Cambria Math" panose="02040503050406030204" pitchFamily="18" charset="0"/>
                            <a:ea typeface="宋体" panose="02010600030101010101" pitchFamily="2" charset="-122"/>
                            <a:cs typeface="Arial" panose="020B0604020202020204" pitchFamily="34" charset="0"/>
                          </a:rPr>
                          <m:t>𝑎</m:t>
                        </m:r>
                      </m:e>
                      <m:sup>
                        <m:r>
                          <a:rPr lang="en-US" altLang="zh-CN" b="0" i="1" dirty="0" smtClean="0">
                            <a:latin typeface="Cambria Math" panose="02040503050406030204" pitchFamily="18" charset="0"/>
                            <a:ea typeface="宋体" panose="02010600030101010101" pitchFamily="2" charset="-122"/>
                            <a:cs typeface="Arial" panose="020B0604020202020204" pitchFamily="34" charset="0"/>
                          </a:rPr>
                          <m:t>2</m:t>
                        </m:r>
                      </m:sup>
                    </m:sSup>
                    <m:r>
                      <a:rPr lang="en-US" altLang="zh-CN" b="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Cambria Math" panose="02040503050406030204" pitchFamily="18" charset="0"/>
                        <a:cs typeface="Arial" panose="020B0604020202020204" pitchFamily="34" charset="0"/>
                      </a:rPr>
                      <m:t>⋯</m:t>
                    </m:r>
                    <m:r>
                      <a:rPr lang="en-US" altLang="zh-CN" b="0" i="1" dirty="0"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altLang="zh-CN" i="1" dirty="0" smtClean="0">
                            <a:latin typeface="Cambria Math" panose="02040503050406030204" pitchFamily="18" charset="0"/>
                            <a:ea typeface="宋体" panose="02010600030101010101" pitchFamily="2" charset="-122"/>
                            <a:cs typeface="Arial" panose="020B0604020202020204" pitchFamily="34" charset="0"/>
                          </a:rPr>
                        </m:ctrlPr>
                      </m:sSupPr>
                      <m:e>
                        <m:r>
                          <a:rPr lang="en-US" altLang="zh-CN" b="0" i="1" dirty="0" smtClean="0">
                            <a:latin typeface="Cambria Math" panose="02040503050406030204" pitchFamily="18" charset="0"/>
                            <a:ea typeface="宋体" panose="02010600030101010101" pitchFamily="2" charset="-122"/>
                            <a:cs typeface="Arial" panose="020B0604020202020204" pitchFamily="34" charset="0"/>
                          </a:rPr>
                          <m:t>𝑎</m:t>
                        </m:r>
                      </m:e>
                      <m:sup>
                        <m:r>
                          <a:rPr lang="zh-CN" altLang="en-US" i="1" dirty="0" smtClean="0">
                            <a:latin typeface="Cambria Math" panose="02040503050406030204" pitchFamily="18" charset="0"/>
                            <a:ea typeface="宋体" panose="02010600030101010101" pitchFamily="2" charset="-122"/>
                            <a:cs typeface="Arial" panose="020B0604020202020204" pitchFamily="34" charset="0"/>
                          </a:rPr>
                          <m:t>𝜑</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𝑝</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m:t>
                        </m:r>
                      </m:sup>
                    </m:sSup>
                  </m:oMath>
                </a14:m>
                <a:r>
                  <a:rPr lang="zh-CN" altLang="en-US" dirty="0">
                    <a:latin typeface="Arial" panose="020B0604020202020204" pitchFamily="34" charset="0"/>
                    <a:ea typeface="宋体" panose="02010600030101010101" pitchFamily="2" charset="-122"/>
                    <a:cs typeface="Arial" panose="020B0604020202020204" pitchFamily="34" charset="0"/>
                  </a:rPr>
                  <a:t>模</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𝑝</m:t>
                    </m:r>
                  </m:oMath>
                </a14:m>
                <a:r>
                  <a:rPr lang="zh-CN" altLang="en-US" dirty="0">
                    <a:latin typeface="Arial" panose="020B0604020202020204" pitchFamily="34" charset="0"/>
                    <a:ea typeface="宋体" panose="02010600030101010101" pitchFamily="2" charset="-122"/>
                    <a:cs typeface="Arial" panose="020B0604020202020204" pitchFamily="34" charset="0"/>
                  </a:rPr>
                  <a:t>两两不同余，且均与</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𝑝</m:t>
                    </m:r>
                  </m:oMath>
                </a14:m>
                <a:r>
                  <a:rPr lang="zh-CN" altLang="en-US" dirty="0">
                    <a:latin typeface="Arial" panose="020B0604020202020204" pitchFamily="34" charset="0"/>
                    <a:ea typeface="宋体" panose="02010600030101010101" pitchFamily="2" charset="-122"/>
                    <a:cs typeface="Arial" panose="020B0604020202020204" pitchFamily="34" charset="0"/>
                  </a:rPr>
                  <a:t>互素。</a:t>
                </a:r>
                <a:endParaRPr lang="zh-CN" altLang="en-US" dirty="0">
                  <a:latin typeface="Arial" panose="020B0604020202020204" pitchFamily="34" charset="0"/>
                  <a:ea typeface="宋体" panose="02010600030101010101" pitchFamily="2" charset="-122"/>
                  <a:cs typeface="Arial" panose="020B0604020202020204" pitchFamily="34" charset="0"/>
                </a:endParaRPr>
              </a:p>
              <a:p>
                <a:pPr indent="0" eaLnBrk="1" hangingPunct="1">
                  <a:buFont typeface="Wingdings" panose="05000000000000000000" pitchFamily="2" charset="2"/>
                  <a:buNone/>
                </a:pPr>
                <a:r>
                  <a:rPr lang="zh-CN" altLang="en-US" dirty="0">
                    <a:latin typeface="Arial" panose="020B0604020202020204" pitchFamily="34" charset="0"/>
                    <a:ea typeface="宋体" panose="02010600030101010101" pitchFamily="2" charset="-122"/>
                    <a:cs typeface="Arial" panose="020B0604020202020204" pitchFamily="34" charset="0"/>
                  </a:rPr>
                  <a:t>特别的，如果</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𝑝</m:t>
                    </m:r>
                  </m:oMath>
                </a14:m>
                <a:r>
                  <a:rPr lang="zh-CN" altLang="en-US" dirty="0">
                    <a:latin typeface="Arial" panose="020B0604020202020204" pitchFamily="34" charset="0"/>
                    <a:ea typeface="宋体" panose="02010600030101010101" pitchFamily="2" charset="-122"/>
                    <a:cs typeface="Arial" panose="020B0604020202020204" pitchFamily="34" charset="0"/>
                  </a:rPr>
                  <a:t>为素数，则对其本原根</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𝑎</m:t>
                    </m:r>
                  </m:oMath>
                </a14:m>
                <a:r>
                  <a:rPr lang="zh-CN" altLang="en-US" dirty="0">
                    <a:latin typeface="Arial" panose="020B0604020202020204" pitchFamily="34" charset="0"/>
                    <a:ea typeface="宋体" panose="02010600030101010101" pitchFamily="2" charset="-122"/>
                    <a:cs typeface="Arial" panose="020B0604020202020204" pitchFamily="34" charset="0"/>
                  </a:rPr>
                  <a:t>，</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𝑎</m:t>
                    </m:r>
                  </m:oMath>
                </a14:m>
                <a:r>
                  <a:rPr lang="zh-CN" altLang="en-US" dirty="0">
                    <a:latin typeface="Arial" panose="020B0604020202020204" pitchFamily="34" charset="0"/>
                    <a:ea typeface="宋体" panose="02010600030101010101" pitchFamily="2" charset="-122"/>
                    <a:cs typeface="Arial" panose="020B0604020202020204" pitchFamily="34" charset="0"/>
                  </a:rPr>
                  <a:t>的</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1</m:t>
                    </m:r>
                  </m:oMath>
                </a14:m>
                <a:r>
                  <a:rPr lang="zh-CN" altLang="en-US" dirty="0">
                    <a:latin typeface="Arial" panose="020B0604020202020204" pitchFamily="34" charset="0"/>
                    <a:ea typeface="宋体" panose="02010600030101010101" pitchFamily="2" charset="-122"/>
                    <a:cs typeface="Arial" panose="020B0604020202020204" pitchFamily="34" charset="0"/>
                  </a:rPr>
                  <a:t>到</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r>
                      <a:rPr lang="en-US" altLang="zh-CN" i="1" dirty="0" smtClean="0">
                        <a:latin typeface="Cambria Math" panose="02040503050406030204" pitchFamily="18" charset="0"/>
                        <a:ea typeface="宋体" panose="02010600030101010101" pitchFamily="2" charset="-122"/>
                        <a:cs typeface="Arial" panose="020B0604020202020204" pitchFamily="34" charset="0"/>
                      </a:rPr>
                      <m:t>𝑝</m:t>
                    </m:r>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r>
                      <a:rPr lang="en-US" altLang="zh-CN" i="1" dirty="0" smtClean="0">
                        <a:latin typeface="Cambria Math" panose="02040503050406030204" pitchFamily="18" charset="0"/>
                        <a:ea typeface="宋体" panose="02010600030101010101" pitchFamily="2" charset="-122"/>
                        <a:cs typeface="Arial" panose="020B0604020202020204" pitchFamily="34" charset="0"/>
                      </a:rPr>
                      <m:t>1</m:t>
                    </m:r>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oMath>
                </a14:m>
                <a:r>
                  <a:rPr lang="zh-CN" altLang="en-US" dirty="0">
                    <a:latin typeface="Arial" panose="020B0604020202020204" pitchFamily="34" charset="0"/>
                    <a:ea typeface="宋体" panose="02010600030101010101" pitchFamily="2" charset="-122"/>
                    <a:cs typeface="Arial" panose="020B0604020202020204" pitchFamily="34" charset="0"/>
                  </a:rPr>
                  <a:t>的各次幂恰好可产生</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1</m:t>
                    </m:r>
                  </m:oMath>
                </a14:m>
                <a:r>
                  <a:rPr lang="zh-CN" altLang="en-US" dirty="0">
                    <a:latin typeface="Arial" panose="020B0604020202020204" pitchFamily="34" charset="0"/>
                    <a:ea typeface="宋体" panose="02010600030101010101" pitchFamily="2" charset="-122"/>
                    <a:cs typeface="Arial" panose="020B0604020202020204" pitchFamily="34" charset="0"/>
                  </a:rPr>
                  <a:t>到</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r>
                      <a:rPr lang="en-US" altLang="zh-CN" i="1" dirty="0" smtClean="0">
                        <a:latin typeface="Cambria Math" panose="02040503050406030204" pitchFamily="18" charset="0"/>
                        <a:ea typeface="宋体" panose="02010600030101010101" pitchFamily="2" charset="-122"/>
                        <a:cs typeface="Arial" panose="020B0604020202020204" pitchFamily="34" charset="0"/>
                      </a:rPr>
                      <m:t>𝑝</m:t>
                    </m:r>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r>
                      <a:rPr lang="en-US" altLang="zh-CN" i="1" dirty="0" smtClean="0">
                        <a:latin typeface="Cambria Math" panose="02040503050406030204" pitchFamily="18" charset="0"/>
                        <a:ea typeface="宋体" panose="02010600030101010101" pitchFamily="2" charset="-122"/>
                        <a:cs typeface="Arial" panose="020B0604020202020204" pitchFamily="34" charset="0"/>
                      </a:rPr>
                      <m:t>1</m:t>
                    </m:r>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oMath>
                </a14:m>
                <a:r>
                  <a:rPr lang="zh-CN" altLang="en-US" dirty="0">
                    <a:latin typeface="Arial" panose="020B0604020202020204" pitchFamily="34" charset="0"/>
                    <a:ea typeface="宋体" panose="02010600030101010101" pitchFamily="2" charset="-122"/>
                    <a:cs typeface="Arial" panose="020B0604020202020204" pitchFamily="34" charset="0"/>
                  </a:rPr>
                  <a:t>每个整数一次且仅一次。</a:t>
                </a:r>
                <a:endParaRPr lang="en-US" altLang="zh-CN" dirty="0">
                  <a:latin typeface="Arial" panose="020B0604020202020204" pitchFamily="34" charset="0"/>
                  <a:ea typeface="宋体" panose="02010600030101010101" pitchFamily="2" charset="-122"/>
                  <a:cs typeface="Arial" panose="020B0604020202020204" pitchFamily="34" charset="0"/>
                </a:endParaRPr>
              </a:p>
              <a:p>
                <a:pPr indent="0">
                  <a:buFontTx/>
                  <a:buNone/>
                </a:pPr>
                <a:r>
                  <a:rPr lang="zh-CN" altLang="en-US" dirty="0">
                    <a:latin typeface="Arial" panose="020B0604020202020204" pitchFamily="34" charset="0"/>
                    <a:ea typeface="宋体" panose="02010600030101010101" pitchFamily="2" charset="-122"/>
                    <a:cs typeface="Arial" panose="020B0604020202020204" pitchFamily="34" charset="0"/>
                  </a:rPr>
                  <a:t>即</a:t>
                </a:r>
                <a:endParaRPr lang="en-US" altLang="zh-CN" dirty="0">
                  <a:latin typeface="Arial" panose="020B0604020202020204" pitchFamily="34" charset="0"/>
                  <a:ea typeface="宋体" panose="02010600030101010101" pitchFamily="2" charset="-122"/>
                  <a:cs typeface="Arial" panose="020B0604020202020204" pitchFamily="34" charset="0"/>
                </a:endParaRPr>
              </a:p>
              <a:p>
                <a:pPr indent="0">
                  <a:buFontTx/>
                  <a:buNone/>
                </a:pP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r>
                      <a:rPr lang="en-US" altLang="zh-CN" i="1" dirty="0" smtClean="0">
                        <a:latin typeface="Cambria Math" panose="02040503050406030204" pitchFamily="18" charset="0"/>
                        <a:ea typeface="宋体" panose="02010600030101010101" pitchFamily="2" charset="-122"/>
                        <a:cs typeface="Arial" panose="020B0604020202020204" pitchFamily="34" charset="0"/>
                      </a:rPr>
                      <m:t>𝑎</m:t>
                    </m:r>
                    <m:r>
                      <a:rPr lang="en-US" altLang="zh-CN" i="1" dirty="0" smtClean="0">
                        <a:latin typeface="Cambria Math" panose="02040503050406030204" pitchFamily="18" charset="0"/>
                        <a:ea typeface="宋体" panose="02010600030101010101" pitchFamily="2" charset="-122"/>
                        <a:cs typeface="Arial" panose="020B0604020202020204" pitchFamily="34" charset="0"/>
                      </a:rPr>
                      <m:t> </m:t>
                    </m:r>
                    <m:r>
                      <a:rPr lang="en-US" altLang="zh-CN" i="1" dirty="0" smtClean="0">
                        <a:latin typeface="Cambria Math" panose="02040503050406030204" pitchFamily="18" charset="0"/>
                        <a:ea typeface="宋体" panose="02010600030101010101" pitchFamily="2" charset="-122"/>
                        <a:cs typeface="Arial" panose="020B0604020202020204" pitchFamily="34" charset="0"/>
                      </a:rPr>
                      <m:t>𝑚𝑜𝑑</m:t>
                    </m:r>
                    <m:r>
                      <a:rPr lang="en-US" altLang="zh-CN" i="1" dirty="0" smtClean="0">
                        <a:latin typeface="Cambria Math" panose="02040503050406030204" pitchFamily="18" charset="0"/>
                        <a:ea typeface="宋体" panose="02010600030101010101" pitchFamily="2" charset="-122"/>
                        <a:cs typeface="Arial" panose="020B0604020202020204" pitchFamily="34" charset="0"/>
                      </a:rPr>
                      <m:t> </m:t>
                    </m:r>
                    <m:r>
                      <a:rPr lang="en-US" altLang="zh-CN" i="1" dirty="0" smtClean="0">
                        <a:latin typeface="Cambria Math" panose="02040503050406030204" pitchFamily="18" charset="0"/>
                        <a:ea typeface="宋体" panose="02010600030101010101" pitchFamily="2" charset="-122"/>
                        <a:cs typeface="Arial" panose="020B0604020202020204" pitchFamily="34" charset="0"/>
                      </a:rPr>
                      <m:t>𝑝</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𝑎</m:t>
                    </m:r>
                    <m:r>
                      <a:rPr lang="en-US" altLang="zh-CN" i="1" baseline="30000" dirty="0">
                        <a:latin typeface="Cambria Math" panose="02040503050406030204" pitchFamily="18" charset="0"/>
                        <a:ea typeface="宋体" panose="02010600030101010101" pitchFamily="2" charset="-122"/>
                        <a:cs typeface="Arial" panose="020B0604020202020204" pitchFamily="34" charset="0"/>
                      </a:rPr>
                      <m:t>2</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𝑚𝑜𝑑</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𝑝</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m:t>
                    </m:r>
                    <m:sSup>
                      <m:sSupPr>
                        <m:ctrlPr>
                          <a:rPr lang="en-US" altLang="zh-CN" i="1" dirty="0">
                            <a:latin typeface="Cambria Math" panose="02040503050406030204" pitchFamily="18" charset="0"/>
                            <a:ea typeface="宋体" panose="02010600030101010101" pitchFamily="2" charset="-122"/>
                            <a:cs typeface="Arial" panose="020B0604020202020204" pitchFamily="34" charset="0"/>
                          </a:rPr>
                        </m:ctrlPr>
                      </m:sSupPr>
                      <m:e>
                        <m:r>
                          <a:rPr lang="en-US" altLang="zh-CN" i="1" dirty="0">
                            <a:latin typeface="Cambria Math" panose="02040503050406030204" pitchFamily="18" charset="0"/>
                            <a:ea typeface="宋体" panose="02010600030101010101" pitchFamily="2" charset="-122"/>
                            <a:cs typeface="Arial" panose="020B0604020202020204" pitchFamily="34" charset="0"/>
                          </a:rPr>
                          <m:t>𝑎</m:t>
                        </m:r>
                      </m:e>
                      <m:sup>
                        <m:r>
                          <a:rPr lang="en-US" altLang="zh-CN" b="0" i="1" dirty="0" smtClean="0">
                            <a:latin typeface="Cambria Math" panose="02040503050406030204" pitchFamily="18" charset="0"/>
                            <a:ea typeface="宋体" panose="02010600030101010101" pitchFamily="2" charset="-122"/>
                            <a:cs typeface="Arial" panose="020B0604020202020204" pitchFamily="34" charset="0"/>
                          </a:rPr>
                          <m:t>𝑝</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1</m:t>
                        </m:r>
                      </m:sup>
                    </m:sSup>
                    <m:r>
                      <a:rPr lang="en-US" altLang="zh-CN" b="0" i="1" dirty="0" smtClean="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𝑚𝑜𝑑</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𝑝</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1</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2</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𝑝</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1</m:t>
                    </m:r>
                    <m:r>
                      <a:rPr lang="en-US" altLang="zh-CN" i="1" dirty="0">
                        <a:latin typeface="Cambria Math" panose="02040503050406030204" pitchFamily="18" charset="0"/>
                        <a:ea typeface="宋体" panose="02010600030101010101" pitchFamily="2" charset="-122"/>
                        <a:cs typeface="Arial" panose="020B0604020202020204" pitchFamily="34" charset="0"/>
                      </a:rPr>
                      <m:t>}=</m:t>
                    </m:r>
                    <m:sSubSup>
                      <m:sSubSupPr>
                        <m:ctrlPr>
                          <a:rPr lang="en-US" altLang="zh-CN" i="1" dirty="0" smtClean="0">
                            <a:latin typeface="Cambria Math" panose="02040503050406030204" pitchFamily="18" charset="0"/>
                            <a:ea typeface="宋体" panose="02010600030101010101" pitchFamily="2" charset="-122"/>
                            <a:cs typeface="Arial" panose="020B0604020202020204" pitchFamily="34" charset="0"/>
                          </a:rPr>
                        </m:ctrlPr>
                      </m:sSubSupPr>
                      <m:e>
                        <m:r>
                          <a:rPr lang="en-US" altLang="zh-CN" b="0" i="1" dirty="0" smtClean="0">
                            <a:latin typeface="Cambria Math" panose="02040503050406030204" pitchFamily="18" charset="0"/>
                            <a:ea typeface="宋体" panose="02010600030101010101" pitchFamily="2" charset="-122"/>
                            <a:cs typeface="Arial" panose="020B0604020202020204" pitchFamily="34" charset="0"/>
                          </a:rPr>
                          <m:t>𝑍</m:t>
                        </m:r>
                      </m:e>
                      <m:sub>
                        <m:r>
                          <a:rPr lang="en-US" altLang="zh-CN" b="0" i="1" dirty="0" smtClean="0">
                            <a:latin typeface="Cambria Math" panose="02040503050406030204" pitchFamily="18" charset="0"/>
                            <a:ea typeface="宋体" panose="02010600030101010101" pitchFamily="2" charset="-122"/>
                            <a:cs typeface="Arial" panose="020B0604020202020204" pitchFamily="34" charset="0"/>
                          </a:rPr>
                          <m:t>𝑝</m:t>
                        </m:r>
                      </m:sub>
                      <m:sup>
                        <m:r>
                          <a:rPr lang="en-US" altLang="zh-CN" b="0" i="1" dirty="0" smtClean="0">
                            <a:latin typeface="Cambria Math" panose="02040503050406030204" pitchFamily="18" charset="0"/>
                            <a:ea typeface="宋体" panose="02010600030101010101" pitchFamily="2" charset="-122"/>
                            <a:cs typeface="Arial" panose="020B0604020202020204" pitchFamily="34" charset="0"/>
                          </a:rPr>
                          <m:t>∗</m:t>
                        </m:r>
                      </m:sup>
                    </m:sSubSup>
                  </m:oMath>
                </a14:m>
                <a:r>
                  <a:rPr lang="zh-CN" altLang="en-US" dirty="0">
                    <a:latin typeface="Arial" panose="020B0604020202020204" pitchFamily="34" charset="0"/>
                    <a:ea typeface="宋体" panose="02010600030101010101" pitchFamily="2" charset="-122"/>
                    <a:cs typeface="Arial" panose="020B0604020202020204" pitchFamily="34" charset="0"/>
                  </a:rPr>
                  <a:t> </a:t>
                </a:r>
                <a:endParaRPr lang="en-US" altLang="zh-CN" dirty="0">
                  <a:latin typeface="Arial" panose="020B0604020202020204" pitchFamily="34" charset="0"/>
                  <a:ea typeface="宋体" panose="02010600030101010101" pitchFamily="2" charset="-122"/>
                  <a:cs typeface="Arial" panose="020B0604020202020204" pitchFamily="34" charset="0"/>
                </a:endParaRPr>
              </a:p>
              <a:p>
                <a:pPr eaLnBrk="1" hangingPunct="1">
                  <a:buFont typeface="Wingdings" panose="05000000000000000000" pitchFamily="2" charset="2"/>
                  <a:buNone/>
                </a:pPr>
                <a:endParaRPr lang="zh-CN" altLang="en-US" dirty="0"/>
              </a:p>
              <a:p>
                <a:pPr eaLnBrk="1" hangingPunct="1"/>
                <a:endParaRPr lang="en-US" altLang="zh-CN" dirty="0"/>
              </a:p>
            </p:txBody>
          </p:sp>
        </mc:Choice>
        <mc:Fallback>
          <p:sp>
            <p:nvSpPr>
              <p:cNvPr id="93186" name="Rectangle 3"/>
              <p:cNvSpPr>
                <a:spLocks noRot="1" noChangeAspect="1" noMove="1" noResize="1" noEditPoints="1" noAdjustHandles="1" noChangeArrowheads="1" noChangeShapeType="1" noTextEdit="1"/>
              </p:cNvSpPr>
              <p:nvPr>
                <p:ph idx="1"/>
              </p:nvPr>
            </p:nvSpPr>
            <p:spPr>
              <a:xfrm>
                <a:off x="0" y="1738852"/>
                <a:ext cx="9144000" cy="3380295"/>
              </a:xfrm>
              <a:blipFill rotWithShape="1">
                <a:blip r:embed="rId1"/>
                <a:stretch>
                  <a:fillRect t="-7" b="-6037"/>
                </a:stretch>
              </a:blipFill>
            </p:spPr>
            <p:txBody>
              <a:bodyPr/>
              <a:lstStyle/>
              <a:p>
                <a:r>
                  <a:rPr lang="zh-CN" altLang="en-US">
                    <a:noFill/>
                  </a:rPr>
                  <a:t> </a:t>
                </a:r>
              </a:p>
            </p:txBody>
          </p:sp>
        </mc:Fallback>
      </mc:AlternateContent>
      <p:sp>
        <p:nvSpPr>
          <p:cNvPr id="93187" name="Rectangle 2"/>
          <p:cNvSpPr>
            <a:spLocks noGrp="1" noChangeArrowheads="1"/>
          </p:cNvSpPr>
          <p:nvPr>
            <p:ph type="title"/>
          </p:nvPr>
        </p:nvSpPr>
        <p:spPr>
          <a:xfrm>
            <a:off x="371475" y="201613"/>
            <a:ext cx="7793038" cy="838200"/>
          </a:xfrm>
        </p:spPr>
        <p:txBody>
          <a:bodyPr/>
          <a:lstStyle/>
          <a:p>
            <a:pPr eaLnBrk="1" hangingPunct="1"/>
            <a:r>
              <a:rPr lang="zh-CN" altLang="en-US" dirty="0">
                <a:solidFill>
                  <a:srgbClr val="FF0000"/>
                </a:solidFill>
                <a:latin typeface="宋体" panose="02010600030101010101" pitchFamily="2" charset="-122"/>
                <a:ea typeface="宋体" panose="02010600030101010101" pitchFamily="2" charset="-122"/>
              </a:rPr>
              <a:t>离散对数</a:t>
            </a:r>
            <a:endParaRPr lang="zh-CN" altLang="zh-CN" dirty="0">
              <a:solidFill>
                <a:srgbClr val="FF0000"/>
              </a:solidFill>
              <a:latin typeface="宋体" panose="02010600030101010101" pitchFamily="2" charset="-122"/>
              <a:ea typeface="宋体" panose="02010600030101010101" pitchFamily="2" charset="-122"/>
            </a:endParaRPr>
          </a:p>
        </p:txBody>
      </p:sp>
      <p:sp>
        <p:nvSpPr>
          <p:cNvPr id="93188" name="灯片编号占位符 1"/>
          <p:cNvSpPr>
            <a:spLocks noGrp="1" noChangeArrowheads="1"/>
          </p:cNvSpPr>
          <p:nvPr>
            <p:ph type="sldNum" sz="quarter" idx="10"/>
          </p:nvPr>
        </p:nvSpPr>
        <p:spPr>
          <a:xfrm>
            <a:off x="8687562"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2F9D8FB-09DE-4F02-BD0A-C390C7D7C5CA}" type="slidenum">
              <a:rPr lang="zh-CN" altLang="en-US" sz="1400" smtClean="0"/>
            </a:fld>
            <a:endParaRPr lang="en-US" altLang="zh-CN" sz="140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0" y="-15875"/>
            <a:ext cx="7793038" cy="852488"/>
          </a:xfrm>
        </p:spPr>
        <p:txBody>
          <a:bodyPr/>
          <a:lstStyle/>
          <a:p>
            <a:pPr eaLnBrk="1" hangingPunct="1"/>
            <a:r>
              <a:rPr lang="zh-CN" altLang="en-US" dirty="0">
                <a:solidFill>
                  <a:srgbClr val="FF0000"/>
                </a:solidFill>
                <a:latin typeface="宋体" panose="02010600030101010101" pitchFamily="2" charset="-122"/>
                <a:ea typeface="宋体" panose="02010600030101010101" pitchFamily="2" charset="-122"/>
              </a:rPr>
              <a:t>离散对数</a:t>
            </a:r>
            <a:endParaRPr lang="zh-CN" altLang="zh-CN"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221186" name="Rectangle 2"/>
              <p:cNvSpPr>
                <a:spLocks noGrp="1" noChangeArrowheads="1"/>
              </p:cNvSpPr>
              <p:nvPr>
                <p:ph idx="1"/>
              </p:nvPr>
            </p:nvSpPr>
            <p:spPr>
              <a:xfrm>
                <a:off x="714375" y="1196975"/>
                <a:ext cx="8229600" cy="5257800"/>
              </a:xfrm>
            </p:spPr>
            <p:txBody>
              <a:bodyPr>
                <a:normAutofit/>
              </a:bodyPr>
              <a:lstStyle/>
              <a:p>
                <a:pPr>
                  <a:lnSpc>
                    <a:spcPct val="90000"/>
                  </a:lnSpc>
                  <a:buFont typeface="Wingdings" panose="05000000000000000000" pitchFamily="2" charset="2"/>
                  <a:buNone/>
                </a:pPr>
                <a:r>
                  <a:rPr lang="zh-CN" altLang="en-US" sz="2800" dirty="0">
                    <a:latin typeface="Arial" panose="020B0604020202020204" pitchFamily="34" charset="0"/>
                    <a:ea typeface="宋体" panose="02010600030101010101" pitchFamily="2" charset="-122"/>
                    <a:cs typeface="Arial" panose="020B0604020202020204" pitchFamily="34" charset="0"/>
                  </a:rPr>
                  <a:t>对某素数</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𝑝</m:t>
                    </m:r>
                  </m:oMath>
                </a14:m>
                <a:r>
                  <a:rPr lang="zh-CN" altLang="en-US" sz="2800" dirty="0">
                    <a:latin typeface="Arial" panose="020B0604020202020204" pitchFamily="34" charset="0"/>
                    <a:ea typeface="宋体" panose="02010600030101010101" pitchFamily="2" charset="-122"/>
                    <a:cs typeface="Arial" panose="020B0604020202020204" pitchFamily="34" charset="0"/>
                  </a:rPr>
                  <a:t>的本原根</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𝑎</m:t>
                    </m:r>
                    <m:r>
                      <a:rPr lang="zh-CN" altLang="en-US" sz="2800" i="1" dirty="0">
                        <a:latin typeface="Cambria Math" panose="02040503050406030204" pitchFamily="18" charset="0"/>
                        <a:ea typeface="宋体" panose="02010600030101010101" pitchFamily="2" charset="-122"/>
                        <a:cs typeface="Arial" panose="020B0604020202020204" pitchFamily="34" charset="0"/>
                      </a:rPr>
                      <m:t>，</m:t>
                    </m:r>
                    <m:r>
                      <a:rPr lang="en-US" altLang="zh-CN" sz="2800" i="1" dirty="0">
                        <a:latin typeface="Cambria Math" panose="02040503050406030204" pitchFamily="18" charset="0"/>
                        <a:ea typeface="宋体" panose="02010600030101010101" pitchFamily="2" charset="-122"/>
                        <a:cs typeface="Arial" panose="020B0604020202020204" pitchFamily="34" charset="0"/>
                      </a:rPr>
                      <m:t>𝑎</m:t>
                    </m:r>
                  </m:oMath>
                </a14:m>
                <a:r>
                  <a:rPr lang="zh-CN" altLang="en-US" sz="2800" dirty="0">
                    <a:latin typeface="Arial" panose="020B0604020202020204" pitchFamily="34" charset="0"/>
                    <a:ea typeface="宋体" panose="02010600030101010101" pitchFamily="2" charset="-122"/>
                    <a:cs typeface="Arial" panose="020B0604020202020204" pitchFamily="34" charset="0"/>
                  </a:rPr>
                  <a:t>的</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1</m:t>
                    </m:r>
                  </m:oMath>
                </a14:m>
                <a:r>
                  <a:rPr lang="zh-CN" altLang="en-US" sz="2800" dirty="0">
                    <a:latin typeface="Arial" panose="020B0604020202020204" pitchFamily="34" charset="0"/>
                    <a:ea typeface="宋体" panose="02010600030101010101" pitchFamily="2" charset="-122"/>
                    <a:cs typeface="Arial" panose="020B0604020202020204" pitchFamily="34" charset="0"/>
                  </a:rPr>
                  <a:t>到</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𝑝</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1</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oMath>
                </a14:m>
                <a:r>
                  <a:rPr lang="zh-CN" altLang="en-US" sz="2800" dirty="0">
                    <a:latin typeface="Arial" panose="020B0604020202020204" pitchFamily="34" charset="0"/>
                    <a:ea typeface="宋体" panose="02010600030101010101" pitchFamily="2" charset="-122"/>
                    <a:cs typeface="Arial" panose="020B0604020202020204" pitchFamily="34" charset="0"/>
                  </a:rPr>
                  <a:t>的各次幂恰好能产生</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1</m:t>
                    </m:r>
                  </m:oMath>
                </a14:m>
                <a:r>
                  <a:rPr lang="zh-CN" altLang="en-US" sz="2800" dirty="0">
                    <a:latin typeface="Arial" panose="020B0604020202020204" pitchFamily="34" charset="0"/>
                    <a:ea typeface="宋体" panose="02010600030101010101" pitchFamily="2" charset="-122"/>
                    <a:cs typeface="Arial" panose="020B0604020202020204" pitchFamily="34" charset="0"/>
                  </a:rPr>
                  <a:t>到</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𝑝</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1</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oMath>
                </a14:m>
                <a:r>
                  <a:rPr lang="zh-CN" altLang="en-US" sz="2800" dirty="0">
                    <a:latin typeface="Arial" panose="020B0604020202020204" pitchFamily="34" charset="0"/>
                    <a:ea typeface="宋体" panose="02010600030101010101" pitchFamily="2" charset="-122"/>
                    <a:cs typeface="Arial" panose="020B0604020202020204" pitchFamily="34" charset="0"/>
                  </a:rPr>
                  <a:t>的每个整数一次且一次</a:t>
                </a:r>
                <a:endParaRPr lang="en-US" altLang="zh-CN" sz="2800" dirty="0">
                  <a:latin typeface="Arial" panose="020B0604020202020204" pitchFamily="34" charset="0"/>
                  <a:ea typeface="宋体" panose="02010600030101010101" pitchFamily="2" charset="-122"/>
                  <a:cs typeface="Arial" panose="020B0604020202020204" pitchFamily="34" charset="0"/>
                </a:endParaRPr>
              </a:p>
              <a:p>
                <a:pPr>
                  <a:lnSpc>
                    <a:spcPct val="90000"/>
                  </a:lnSpc>
                  <a:buFont typeface="Wingdings" panose="05000000000000000000" pitchFamily="2" charset="2"/>
                  <a:buNone/>
                </a:pPr>
                <a:r>
                  <a:rPr lang="zh-CN" altLang="en-US" sz="2800" dirty="0">
                    <a:latin typeface="Arial" panose="020B0604020202020204" pitchFamily="34" charset="0"/>
                    <a:ea typeface="宋体" panose="02010600030101010101" pitchFamily="2" charset="-122"/>
                    <a:cs typeface="Arial" panose="020B0604020202020204" pitchFamily="34" charset="0"/>
                  </a:rPr>
                  <a:t>对何整数</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𝑏</m:t>
                    </m:r>
                    <m:r>
                      <a:rPr lang="zh-CN" altLang="en-US" sz="2800" i="1" dirty="0">
                        <a:latin typeface="Cambria Math" panose="02040503050406030204" pitchFamily="18" charset="0"/>
                        <a:ea typeface="宋体" panose="02010600030101010101" pitchFamily="2" charset="-122"/>
                        <a:cs typeface="Arial" panose="020B0604020202020204" pitchFamily="34" charset="0"/>
                      </a:rPr>
                      <m:t>，</m:t>
                    </m:r>
                    <m:r>
                      <a:rPr lang="en-US" altLang="zh-CN" sz="2800" i="1" dirty="0">
                        <a:latin typeface="Cambria Math" panose="02040503050406030204" pitchFamily="18" charset="0"/>
                        <a:ea typeface="宋体" panose="02010600030101010101" pitchFamily="2" charset="-122"/>
                        <a:cs typeface="Arial" panose="020B0604020202020204" pitchFamily="34" charset="0"/>
                      </a:rPr>
                      <m:t>0</m:t>
                    </m:r>
                    <m:r>
                      <a:rPr lang="en-US" altLang="zh-CN" sz="2800" b="0" i="1" dirty="0" smtClean="0">
                        <a:latin typeface="Cambria Math" panose="02040503050406030204" pitchFamily="18" charset="0"/>
                        <a:ea typeface="宋体" panose="02010600030101010101" pitchFamily="2" charset="-122"/>
                        <a:cs typeface="Arial" panose="020B0604020202020204" pitchFamily="34" charset="0"/>
                      </a:rPr>
                      <m:t>&lt;</m:t>
                    </m:r>
                    <m:r>
                      <a:rPr lang="en-US" altLang="zh-CN" sz="2800" i="1" dirty="0">
                        <a:latin typeface="Cambria Math" panose="02040503050406030204" pitchFamily="18" charset="0"/>
                        <a:ea typeface="宋体" panose="02010600030101010101" pitchFamily="2" charset="-122"/>
                        <a:cs typeface="Arial" panose="020B0604020202020204" pitchFamily="34" charset="0"/>
                      </a:rPr>
                      <m:t>𝑏</m:t>
                    </m:r>
                    <m:r>
                      <a:rPr lang="en-US" altLang="zh-CN" sz="2800" i="1" dirty="0">
                        <a:latin typeface="Cambria Math" panose="02040503050406030204" pitchFamily="18" charset="0"/>
                        <a:ea typeface="宋体" panose="02010600030101010101" pitchFamily="2" charset="-122"/>
                        <a:cs typeface="Arial" panose="020B0604020202020204" pitchFamily="34" charset="0"/>
                      </a:rPr>
                      <m:t>≤</m:t>
                    </m:r>
                    <m:r>
                      <a:rPr lang="en-US" altLang="zh-CN" sz="2800" i="1" dirty="0">
                        <a:latin typeface="Cambria Math" panose="02040503050406030204" pitchFamily="18" charset="0"/>
                        <a:ea typeface="宋体" panose="02010600030101010101" pitchFamily="2" charset="-122"/>
                        <a:cs typeface="Arial" panose="020B0604020202020204" pitchFamily="34" charset="0"/>
                      </a:rPr>
                      <m:t>𝑝</m:t>
                    </m:r>
                    <m:r>
                      <a:rPr lang="en-US" altLang="zh-CN" sz="2800" i="1" dirty="0">
                        <a:latin typeface="Cambria Math" panose="02040503050406030204" pitchFamily="18" charset="0"/>
                        <a:ea typeface="宋体" panose="02010600030101010101" pitchFamily="2" charset="-122"/>
                        <a:cs typeface="Arial" panose="020B0604020202020204" pitchFamily="34" charset="0"/>
                      </a:rPr>
                      <m:t>−</m:t>
                    </m:r>
                    <m:r>
                      <a:rPr lang="en-US" altLang="zh-CN" sz="2800" i="1" dirty="0">
                        <a:latin typeface="Cambria Math" panose="02040503050406030204" pitchFamily="18" charset="0"/>
                        <a:ea typeface="宋体" panose="02010600030101010101" pitchFamily="2" charset="-122"/>
                        <a:cs typeface="Arial" panose="020B0604020202020204" pitchFamily="34" charset="0"/>
                      </a:rPr>
                      <m:t>1</m:t>
                    </m:r>
                  </m:oMath>
                </a14:m>
                <a:r>
                  <a:rPr lang="zh-CN" altLang="en-US" sz="2800" dirty="0">
                    <a:latin typeface="Arial" panose="020B0604020202020204" pitchFamily="34" charset="0"/>
                    <a:ea typeface="宋体" panose="02010600030101010101" pitchFamily="2" charset="-122"/>
                    <a:cs typeface="Arial" panose="020B0604020202020204" pitchFamily="34" charset="0"/>
                  </a:rPr>
                  <a:t>，必定有：</a:t>
                </a:r>
                <a:endParaRPr lang="en-US" altLang="zh-CN" sz="2800" dirty="0">
                  <a:latin typeface="Arial" panose="020B0604020202020204" pitchFamily="34" charset="0"/>
                  <a:ea typeface="宋体" panose="02010600030101010101" pitchFamily="2" charset="-122"/>
                  <a:cs typeface="Arial" panose="020B0604020202020204" pitchFamily="34" charset="0"/>
                </a:endParaRPr>
              </a:p>
              <a:p>
                <a:pPr algn="ctr">
                  <a:lnSpc>
                    <a:spcPct val="90000"/>
                  </a:lnSpc>
                  <a:buFont typeface="Wingdings" panose="05000000000000000000" pitchFamily="2" charset="2"/>
                  <a:buNone/>
                </a:pP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𝑏</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i="1" dirty="0" err="1">
                        <a:latin typeface="Cambria Math" panose="02040503050406030204" pitchFamily="18" charset="0"/>
                        <a:ea typeface="宋体" panose="02010600030101010101" pitchFamily="2" charset="-122"/>
                        <a:cs typeface="Arial" panose="020B0604020202020204" pitchFamily="34" charset="0"/>
                      </a:rPr>
                      <m:t>𝑎</m:t>
                    </m:r>
                    <m:r>
                      <a:rPr lang="en-US" altLang="zh-CN" sz="2800" i="1" baseline="30000" dirty="0" err="1">
                        <a:latin typeface="Cambria Math" panose="02040503050406030204" pitchFamily="18" charset="0"/>
                        <a:ea typeface="宋体" panose="02010600030101010101" pitchFamily="2" charset="-122"/>
                        <a:cs typeface="Arial" panose="020B0604020202020204" pitchFamily="34" charset="0"/>
                      </a:rPr>
                      <m:t>𝑟</m:t>
                    </m:r>
                    <m:r>
                      <a:rPr lang="en-US" altLang="zh-CN" sz="2800" i="1" baseline="30000" dirty="0">
                        <a:latin typeface="Cambria Math" panose="02040503050406030204" pitchFamily="18" charset="0"/>
                        <a:ea typeface="宋体" panose="02010600030101010101" pitchFamily="2" charset="-122"/>
                        <a:cs typeface="Arial" panose="020B0604020202020204" pitchFamily="34" charset="0"/>
                      </a:rPr>
                      <m:t> </m:t>
                    </m:r>
                    <m:r>
                      <a:rPr lang="en-US" altLang="zh-CN" sz="2800" i="1" dirty="0">
                        <a:latin typeface="Cambria Math" panose="02040503050406030204" pitchFamily="18" charset="0"/>
                        <a:ea typeface="宋体" panose="02010600030101010101" pitchFamily="2" charset="-122"/>
                        <a:cs typeface="Arial" panose="020B0604020202020204" pitchFamily="34" charset="0"/>
                      </a:rPr>
                      <m:t>𝑚𝑜𝑑</m:t>
                    </m:r>
                    <m:r>
                      <a:rPr lang="en-US" altLang="zh-CN" sz="2800" i="1" dirty="0">
                        <a:latin typeface="Cambria Math" panose="02040503050406030204" pitchFamily="18" charset="0"/>
                        <a:ea typeface="宋体" panose="02010600030101010101" pitchFamily="2" charset="-122"/>
                        <a:cs typeface="Arial" panose="020B0604020202020204" pitchFamily="34" charset="0"/>
                      </a:rPr>
                      <m:t> </m:t>
                    </m:r>
                    <m:r>
                      <a:rPr lang="en-US" altLang="zh-CN" sz="2800" i="1" dirty="0">
                        <a:latin typeface="Cambria Math" panose="02040503050406030204" pitchFamily="18" charset="0"/>
                        <a:ea typeface="宋体" panose="02010600030101010101" pitchFamily="2" charset="-122"/>
                        <a:cs typeface="Arial" panose="020B0604020202020204" pitchFamily="34" charset="0"/>
                      </a:rPr>
                      <m:t>𝑝</m:t>
                    </m:r>
                  </m:oMath>
                </a14:m>
                <a:r>
                  <a:rPr lang="zh-CN" altLang="en-US" sz="2800" dirty="0">
                    <a:latin typeface="Arial" panose="020B0604020202020204" pitchFamily="34" charset="0"/>
                    <a:ea typeface="宋体" panose="02010600030101010101" pitchFamily="2" charset="-122"/>
                    <a:cs typeface="Arial" panose="020B0604020202020204" pitchFamily="34" charset="0"/>
                  </a:rPr>
                  <a:t>，</a:t>
                </a:r>
                <a:endParaRPr lang="en-US" altLang="zh-CN" sz="2800" dirty="0">
                  <a:latin typeface="Arial" panose="020B0604020202020204" pitchFamily="34" charset="0"/>
                  <a:ea typeface="宋体" panose="02010600030101010101" pitchFamily="2" charset="-122"/>
                  <a:cs typeface="Arial" panose="020B0604020202020204" pitchFamily="34" charset="0"/>
                </a:endParaRPr>
              </a:p>
              <a:p>
                <a:pPr>
                  <a:lnSpc>
                    <a:spcPct val="90000"/>
                  </a:lnSpc>
                  <a:buFont typeface="Wingdings" panose="05000000000000000000" pitchFamily="2" charset="2"/>
                  <a:buNone/>
                </a:pPr>
                <a:r>
                  <a:rPr lang="zh-CN" altLang="en-US" sz="2800" dirty="0">
                    <a:latin typeface="Arial" panose="020B0604020202020204" pitchFamily="34" charset="0"/>
                    <a:ea typeface="宋体" panose="02010600030101010101" pitchFamily="2" charset="-122"/>
                    <a:cs typeface="Arial" panose="020B0604020202020204" pitchFamily="34" charset="0"/>
                  </a:rPr>
                  <a:t>其中</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0</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𝑟</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𝑝</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1</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oMath>
                </a14:m>
                <a:r>
                  <a:rPr lang="zh-CN" altLang="en-US" sz="2800" dirty="0">
                    <a:latin typeface="Arial" panose="020B0604020202020204" pitchFamily="34" charset="0"/>
                    <a:ea typeface="宋体" panose="02010600030101010101" pitchFamily="2" charset="-122"/>
                    <a:cs typeface="Arial" panose="020B0604020202020204" pitchFamily="34" charset="0"/>
                  </a:rPr>
                  <a:t>，只考虑非零元素，</a:t>
                </a:r>
                <a:endParaRPr lang="en-US" altLang="zh-CN" sz="2800" dirty="0">
                  <a:latin typeface="Arial" panose="020B0604020202020204" pitchFamily="34" charset="0"/>
                  <a:ea typeface="宋体" panose="02010600030101010101" pitchFamily="2" charset="-122"/>
                  <a:cs typeface="Arial" panose="020B0604020202020204" pitchFamily="34" charset="0"/>
                </a:endParaRPr>
              </a:p>
              <a:p>
                <a:pPr eaLnBrk="1" hangingPunct="1">
                  <a:lnSpc>
                    <a:spcPct val="90000"/>
                  </a:lnSpc>
                  <a:buFont typeface="Wingdings" panose="05000000000000000000" pitchFamily="2" charset="2"/>
                  <a:buNone/>
                </a:pPr>
                <a:r>
                  <a:rPr lang="zh-CN" altLang="en-US" sz="2800" dirty="0">
                    <a:latin typeface="Arial" panose="020B0604020202020204" pitchFamily="34" charset="0"/>
                    <a:ea typeface="宋体" panose="02010600030101010101" pitchFamily="2" charset="-122"/>
                    <a:cs typeface="Arial" panose="020B0604020202020204" pitchFamily="34" charset="0"/>
                  </a:rPr>
                  <a:t>因此对任意非零整数</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𝑏</m:t>
                    </m:r>
                  </m:oMath>
                </a14:m>
                <a:r>
                  <a:rPr lang="zh-CN" altLang="en-US" sz="2800" dirty="0">
                    <a:latin typeface="Arial" panose="020B0604020202020204" pitchFamily="34" charset="0"/>
                    <a:ea typeface="宋体" panose="02010600030101010101" pitchFamily="2" charset="-122"/>
                    <a:cs typeface="Arial" panose="020B0604020202020204" pitchFamily="34" charset="0"/>
                  </a:rPr>
                  <a:t>、素数</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𝑝</m:t>
                    </m:r>
                  </m:oMath>
                </a14:m>
                <a:r>
                  <a:rPr lang="zh-CN" altLang="en-US" sz="2800" dirty="0">
                    <a:latin typeface="Arial" panose="020B0604020202020204" pitchFamily="34" charset="0"/>
                    <a:ea typeface="宋体" panose="02010600030101010101" pitchFamily="2" charset="-122"/>
                    <a:cs typeface="Arial" panose="020B0604020202020204" pitchFamily="34" charset="0"/>
                  </a:rPr>
                  <a:t>的本原根</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𝑎</m:t>
                    </m:r>
                  </m:oMath>
                </a14:m>
                <a:r>
                  <a:rPr lang="en-US" altLang="zh-CN" sz="2800" dirty="0">
                    <a:latin typeface="Arial" panose="020B0604020202020204" pitchFamily="34" charset="0"/>
                    <a:ea typeface="宋体" panose="02010600030101010101" pitchFamily="2" charset="-122"/>
                    <a:cs typeface="Arial" panose="020B0604020202020204" pitchFamily="34" charset="0"/>
                  </a:rPr>
                  <a:t>,</a:t>
                </a:r>
                <a:r>
                  <a:rPr lang="zh-CN" altLang="en-US" sz="2800" dirty="0">
                    <a:latin typeface="Arial" panose="020B0604020202020204" pitchFamily="34" charset="0"/>
                    <a:ea typeface="宋体" panose="02010600030101010101" pitchFamily="2" charset="-122"/>
                    <a:cs typeface="Arial" panose="020B0604020202020204" pitchFamily="34" charset="0"/>
                  </a:rPr>
                  <a:t>有唯一整数</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𝑖</m:t>
                    </m:r>
                  </m:oMath>
                </a14:m>
                <a:r>
                  <a:rPr lang="zh-CN" altLang="en-US" sz="2800" dirty="0">
                    <a:latin typeface="Arial" panose="020B0604020202020204" pitchFamily="34" charset="0"/>
                    <a:ea typeface="宋体" panose="02010600030101010101" pitchFamily="2" charset="-122"/>
                    <a:cs typeface="Arial" panose="020B0604020202020204" pitchFamily="34" charset="0"/>
                  </a:rPr>
                  <a:t>，使得：</a:t>
                </a:r>
                <a:endParaRPr lang="zh-CN" altLang="en-US" sz="2800" dirty="0">
                  <a:latin typeface="Arial" panose="020B0604020202020204" pitchFamily="34" charset="0"/>
                  <a:ea typeface="宋体" panose="02010600030101010101" pitchFamily="2" charset="-122"/>
                  <a:cs typeface="Arial" panose="020B0604020202020204" pitchFamily="34" charset="0"/>
                </a:endParaRPr>
              </a:p>
              <a:p>
                <a:pPr algn="ctr">
                  <a:lnSpc>
                    <a:spcPct val="90000"/>
                  </a:lnSpc>
                  <a:buFont typeface="Wingdings" panose="05000000000000000000" pitchFamily="2" charset="2"/>
                  <a:buNone/>
                </a:pPr>
                <a14:m>
                  <m:oMath xmlns:m="http://schemas.openxmlformats.org/officeDocument/2006/math">
                    <m:r>
                      <a:rPr lang="zh-CN" altLang="en-US" sz="2800" i="1" dirty="0" smtClean="0">
                        <a:latin typeface="Cambria Math" panose="02040503050406030204" pitchFamily="18" charset="0"/>
                        <a:ea typeface="宋体" panose="02010600030101010101" pitchFamily="2" charset="-122"/>
                        <a:cs typeface="Arial" panose="020B0604020202020204" pitchFamily="34" charset="0"/>
                      </a:rPr>
                      <m:t>   </m:t>
                    </m:r>
                    <m:r>
                      <a:rPr lang="en-US" altLang="zh-CN" sz="2800" i="1" dirty="0">
                        <a:latin typeface="Cambria Math" panose="02040503050406030204" pitchFamily="18" charset="0"/>
                        <a:ea typeface="宋体" panose="02010600030101010101" pitchFamily="2" charset="-122"/>
                        <a:cs typeface="Arial" panose="020B0604020202020204" pitchFamily="34" charset="0"/>
                      </a:rPr>
                      <m:t>𝑏</m:t>
                    </m:r>
                    <m:r>
                      <a:rPr lang="en-US" altLang="zh-CN" sz="2800" i="1" dirty="0">
                        <a:latin typeface="Cambria Math" panose="02040503050406030204" pitchFamily="18" charset="0"/>
                        <a:ea typeface="宋体" panose="02010600030101010101" pitchFamily="2" charset="-122"/>
                        <a:cs typeface="Arial" panose="020B0604020202020204" pitchFamily="34" charset="0"/>
                      </a:rPr>
                      <m:t>=</m:t>
                    </m:r>
                    <m:sSup>
                      <m:sSupPr>
                        <m:ctrlPr>
                          <a:rPr lang="en-US" altLang="zh-CN" sz="2800" i="1" dirty="0" smtClean="0">
                            <a:latin typeface="Cambria Math" panose="02040503050406030204" pitchFamily="18" charset="0"/>
                            <a:ea typeface="宋体" panose="02010600030101010101" pitchFamily="2" charset="-122"/>
                            <a:cs typeface="Arial" panose="020B0604020202020204" pitchFamily="34" charset="0"/>
                          </a:rPr>
                        </m:ctrlPr>
                      </m:sSupPr>
                      <m:e>
                        <m:r>
                          <a:rPr lang="en-US" altLang="zh-CN" sz="2800" b="0" i="1" dirty="0" smtClean="0">
                            <a:latin typeface="Cambria Math" panose="02040503050406030204" pitchFamily="18" charset="0"/>
                            <a:ea typeface="宋体" panose="02010600030101010101" pitchFamily="2" charset="-122"/>
                            <a:cs typeface="Arial" panose="020B0604020202020204" pitchFamily="34" charset="0"/>
                          </a:rPr>
                          <m:t>𝑎</m:t>
                        </m:r>
                      </m:e>
                      <m:sup>
                        <m:r>
                          <a:rPr lang="en-US" altLang="zh-CN" sz="2800" b="0" i="1" dirty="0" smtClean="0">
                            <a:latin typeface="Cambria Math" panose="02040503050406030204" pitchFamily="18" charset="0"/>
                            <a:ea typeface="宋体" panose="02010600030101010101" pitchFamily="2" charset="-122"/>
                            <a:cs typeface="Arial" panose="020B0604020202020204" pitchFamily="34" charset="0"/>
                          </a:rPr>
                          <m:t>𝑖</m:t>
                        </m:r>
                      </m:sup>
                    </m:sSup>
                    <m:r>
                      <a:rPr lang="en-US" altLang="zh-CN" sz="2800" i="1" baseline="30000" dirty="0">
                        <a:latin typeface="Cambria Math" panose="02040503050406030204" pitchFamily="18" charset="0"/>
                        <a:ea typeface="宋体" panose="02010600030101010101" pitchFamily="2" charset="-122"/>
                        <a:cs typeface="Arial" panose="020B0604020202020204" pitchFamily="34" charset="0"/>
                      </a:rPr>
                      <m:t> </m:t>
                    </m:r>
                    <m:r>
                      <a:rPr lang="en-US" altLang="zh-CN" sz="2800" i="1" dirty="0">
                        <a:latin typeface="Cambria Math" panose="02040503050406030204" pitchFamily="18" charset="0"/>
                        <a:ea typeface="宋体" panose="02010600030101010101" pitchFamily="2" charset="-122"/>
                        <a:cs typeface="Arial" panose="020B0604020202020204" pitchFamily="34" charset="0"/>
                      </a:rPr>
                      <m:t>𝑚𝑜𝑑</m:t>
                    </m:r>
                    <m:r>
                      <a:rPr lang="en-US" altLang="zh-CN" sz="2800" i="1" dirty="0">
                        <a:latin typeface="Cambria Math" panose="02040503050406030204" pitchFamily="18" charset="0"/>
                        <a:ea typeface="宋体" panose="02010600030101010101" pitchFamily="2" charset="-122"/>
                        <a:cs typeface="Arial" panose="020B0604020202020204" pitchFamily="34" charset="0"/>
                      </a:rPr>
                      <m:t> </m:t>
                    </m:r>
                    <m:r>
                      <a:rPr lang="en-US" altLang="zh-CN" sz="2800" i="1" dirty="0">
                        <a:latin typeface="Cambria Math" panose="02040503050406030204" pitchFamily="18" charset="0"/>
                        <a:ea typeface="宋体" panose="02010600030101010101" pitchFamily="2" charset="-122"/>
                        <a:cs typeface="Arial" panose="020B0604020202020204" pitchFamily="34" charset="0"/>
                      </a:rPr>
                      <m:t>𝑝</m:t>
                    </m:r>
                  </m:oMath>
                </a14:m>
                <a:r>
                  <a:rPr lang="en-US" altLang="zh-CN" sz="2800" dirty="0">
                    <a:latin typeface="Arial" panose="020B0604020202020204" pitchFamily="34" charset="0"/>
                    <a:ea typeface="宋体" panose="02010600030101010101" pitchFamily="2" charset="-122"/>
                    <a:cs typeface="Arial" panose="020B0604020202020204" pitchFamily="34" charset="0"/>
                  </a:rPr>
                  <a:t>,</a:t>
                </a:r>
                <a:endParaRPr lang="en-US" altLang="zh-CN" sz="2800" dirty="0">
                  <a:latin typeface="Arial" panose="020B0604020202020204" pitchFamily="34" charset="0"/>
                  <a:ea typeface="宋体" panose="02010600030101010101" pitchFamily="2" charset="-122"/>
                  <a:cs typeface="Arial" panose="020B0604020202020204" pitchFamily="34" charset="0"/>
                </a:endParaRPr>
              </a:p>
              <a:p>
                <a:pPr>
                  <a:lnSpc>
                    <a:spcPct val="90000"/>
                  </a:lnSpc>
                  <a:buFont typeface="Wingdings" panose="05000000000000000000" pitchFamily="2" charset="2"/>
                  <a:buNone/>
                </a:pPr>
                <a:r>
                  <a:rPr lang="zh-CN" altLang="en-US" sz="2800" dirty="0">
                    <a:latin typeface="Arial" panose="020B0604020202020204" pitchFamily="34" charset="0"/>
                    <a:ea typeface="宋体" panose="02010600030101010101" pitchFamily="2" charset="-122"/>
                    <a:cs typeface="Arial" panose="020B0604020202020204" pitchFamily="34" charset="0"/>
                  </a:rPr>
                  <a:t>其中</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1</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𝑖</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𝑝</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1</m:t>
                    </m:r>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m:t>
                    </m:r>
                  </m:oMath>
                </a14:m>
                <a:r>
                  <a:rPr lang="zh-CN" altLang="en-US" sz="2800" dirty="0">
                    <a:latin typeface="Arial" panose="020B0604020202020204" pitchFamily="34" charset="0"/>
                    <a:ea typeface="宋体" panose="02010600030101010101" pitchFamily="2" charset="-122"/>
                    <a:cs typeface="Arial" panose="020B0604020202020204" pitchFamily="34" charset="0"/>
                  </a:rPr>
                  <a:t>，该指数</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𝑖</m:t>
                    </m:r>
                  </m:oMath>
                </a14:m>
                <a:r>
                  <a:rPr lang="zh-CN" altLang="en-US" sz="2800" dirty="0">
                    <a:latin typeface="Arial" panose="020B0604020202020204" pitchFamily="34" charset="0"/>
                    <a:ea typeface="宋体" panose="02010600030101010101" pitchFamily="2" charset="-122"/>
                    <a:cs typeface="Arial" panose="020B0604020202020204" pitchFamily="34" charset="0"/>
                  </a:rPr>
                  <a:t>称为以</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𝑎</m:t>
                    </m:r>
                  </m:oMath>
                </a14:m>
                <a:r>
                  <a:rPr lang="zh-CN" altLang="en-US" sz="2800" dirty="0">
                    <a:latin typeface="Arial" panose="020B0604020202020204" pitchFamily="34" charset="0"/>
                    <a:ea typeface="宋体" panose="02010600030101010101" pitchFamily="2" charset="-122"/>
                    <a:cs typeface="Arial" panose="020B0604020202020204" pitchFamily="34" charset="0"/>
                  </a:rPr>
                  <a:t>为底</a:t>
                </a:r>
                <a:r>
                  <a:rPr lang="en-US" altLang="zh-CN" sz="2800" dirty="0">
                    <a:latin typeface="Arial" panose="020B0604020202020204" pitchFamily="34" charset="0"/>
                    <a:ea typeface="宋体" panose="02010600030101010101" pitchFamily="2" charset="-122"/>
                    <a:cs typeface="Arial" panose="020B0604020202020204" pitchFamily="34" charset="0"/>
                  </a:rPr>
                  <a:t>(</a:t>
                </a:r>
                <a:r>
                  <a:rPr lang="zh-CN" altLang="en-US" sz="2800" dirty="0">
                    <a:latin typeface="Arial" panose="020B0604020202020204" pitchFamily="34" charset="0"/>
                    <a:ea typeface="宋体" panose="02010600030101010101" pitchFamily="2" charset="-122"/>
                    <a:cs typeface="Arial" panose="020B0604020202020204" pitchFamily="34" charset="0"/>
                  </a:rPr>
                  <a:t>模</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𝑝</m:t>
                    </m:r>
                  </m:oMath>
                </a14:m>
                <a:r>
                  <a:rPr lang="en-US" altLang="zh-CN" sz="2800" dirty="0">
                    <a:latin typeface="Arial" panose="020B0604020202020204" pitchFamily="34" charset="0"/>
                    <a:ea typeface="宋体" panose="02010600030101010101" pitchFamily="2" charset="-122"/>
                    <a:cs typeface="Arial" panose="020B0604020202020204" pitchFamily="34" charset="0"/>
                  </a:rPr>
                  <a:t>)</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cs typeface="Arial" panose="020B0604020202020204" pitchFamily="34" charset="0"/>
                      </a:rPr>
                      <m:t>𝑏</m:t>
                    </m:r>
                  </m:oMath>
                </a14:m>
                <a:r>
                  <a:rPr lang="zh-CN" altLang="en-US" sz="2800" dirty="0">
                    <a:latin typeface="Arial" panose="020B0604020202020204" pitchFamily="34" charset="0"/>
                    <a:ea typeface="宋体" panose="02010600030101010101" pitchFamily="2" charset="-122"/>
                    <a:cs typeface="Arial" panose="020B0604020202020204" pitchFamily="34" charset="0"/>
                  </a:rPr>
                  <a:t>的离散对数，记为</a:t>
                </a:r>
                <a:endParaRPr lang="zh-CN" altLang="en-US" sz="2800" dirty="0">
                  <a:latin typeface="Arial" panose="020B0604020202020204" pitchFamily="34" charset="0"/>
                  <a:ea typeface="宋体" panose="02010600030101010101" pitchFamily="2" charset="-122"/>
                  <a:cs typeface="Arial" panose="020B0604020202020204" pitchFamily="34" charset="0"/>
                </a:endParaRPr>
              </a:p>
              <a:p>
                <a:pPr algn="ctr" eaLnBrk="1" hangingPunct="1">
                  <a:lnSpc>
                    <a:spcPct val="9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func>
                        <m:funcPr>
                          <m:ctrlPr>
                            <a:rPr lang="en-US" altLang="zh-CN" sz="2800" i="1" dirty="0" smtClean="0">
                              <a:latin typeface="Cambria Math" panose="02040503050406030204" pitchFamily="18" charset="0"/>
                              <a:ea typeface="宋体" panose="02010600030101010101" pitchFamily="2" charset="-122"/>
                              <a:cs typeface="Arial" panose="020B0604020202020204" pitchFamily="34" charset="0"/>
                            </a:rPr>
                          </m:ctrlPr>
                        </m:funcPr>
                        <m:fName>
                          <m:sSub>
                            <m:sSubPr>
                              <m:ctrlPr>
                                <a:rPr lang="en-US" altLang="zh-CN" sz="2800" i="1" dirty="0" smtClean="0">
                                  <a:latin typeface="Cambria Math" panose="02040503050406030204" pitchFamily="18" charset="0"/>
                                  <a:ea typeface="宋体" panose="02010600030101010101" pitchFamily="2" charset="-122"/>
                                  <a:cs typeface="Arial" panose="020B0604020202020204" pitchFamily="34" charset="0"/>
                                </a:rPr>
                              </m:ctrlPr>
                            </m:sSubPr>
                            <m:e>
                              <m:r>
                                <m:rPr>
                                  <m:sty m:val="p"/>
                                </m:rPr>
                                <a:rPr lang="en-US" altLang="zh-CN" sz="2800" i="0" dirty="0" smtClean="0">
                                  <a:latin typeface="Cambria Math" panose="02040503050406030204" pitchFamily="18" charset="0"/>
                                  <a:ea typeface="宋体" panose="02010600030101010101" pitchFamily="2" charset="-122"/>
                                  <a:cs typeface="Arial" panose="020B0604020202020204" pitchFamily="34" charset="0"/>
                                </a:rPr>
                                <m:t>log</m:t>
                              </m:r>
                            </m:e>
                            <m:sub>
                              <m:r>
                                <a:rPr lang="en-US" altLang="zh-CN" sz="2800" b="0" i="1" dirty="0" smtClean="0">
                                  <a:latin typeface="Cambria Math" panose="02040503050406030204" pitchFamily="18" charset="0"/>
                                  <a:ea typeface="宋体" panose="02010600030101010101" pitchFamily="2" charset="-122"/>
                                  <a:cs typeface="Arial" panose="020B0604020202020204" pitchFamily="34" charset="0"/>
                                </a:rPr>
                                <m:t>𝑎</m:t>
                              </m:r>
                              <m:r>
                                <a:rPr lang="en-US" altLang="zh-CN" sz="2800" b="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b="0" i="1" dirty="0" smtClean="0">
                                  <a:latin typeface="Cambria Math" panose="02040503050406030204" pitchFamily="18" charset="0"/>
                                  <a:ea typeface="宋体" panose="02010600030101010101" pitchFamily="2" charset="-122"/>
                                  <a:cs typeface="Arial" panose="020B0604020202020204" pitchFamily="34" charset="0"/>
                                </a:rPr>
                                <m:t>𝑝</m:t>
                              </m:r>
                            </m:sub>
                          </m:sSub>
                        </m:fName>
                        <m:e>
                          <m:r>
                            <a:rPr lang="en-US" altLang="zh-CN" sz="2800" b="0" i="1" dirty="0" smtClean="0">
                              <a:latin typeface="Cambria Math" panose="02040503050406030204" pitchFamily="18" charset="0"/>
                              <a:ea typeface="宋体" panose="02010600030101010101" pitchFamily="2" charset="-122"/>
                              <a:cs typeface="Arial" panose="020B0604020202020204" pitchFamily="34" charset="0"/>
                            </a:rPr>
                            <m:t>(</m:t>
                          </m:r>
                          <m:r>
                            <a:rPr lang="en-US" altLang="zh-CN" sz="2800" b="0" i="1" dirty="0" smtClean="0">
                              <a:latin typeface="Cambria Math" panose="02040503050406030204" pitchFamily="18" charset="0"/>
                              <a:ea typeface="宋体" panose="02010600030101010101" pitchFamily="2" charset="-122"/>
                              <a:cs typeface="Arial" panose="020B0604020202020204" pitchFamily="34" charset="0"/>
                            </a:rPr>
                            <m:t>𝑏</m:t>
                          </m:r>
                          <m:r>
                            <a:rPr lang="en-US" altLang="zh-CN" sz="2800" b="0" i="1" dirty="0" smtClean="0">
                              <a:latin typeface="Cambria Math" panose="02040503050406030204" pitchFamily="18" charset="0"/>
                              <a:ea typeface="宋体" panose="02010600030101010101" pitchFamily="2" charset="-122"/>
                              <a:cs typeface="Arial" panose="020B0604020202020204" pitchFamily="34" charset="0"/>
                            </a:rPr>
                            <m:t>)</m:t>
                          </m:r>
                        </m:e>
                      </m:func>
                    </m:oMath>
                  </m:oMathPara>
                </a14:m>
                <a:endParaRPr lang="en-US" altLang="zh-CN" sz="2800" dirty="0">
                  <a:latin typeface="Arial" panose="020B0604020202020204" pitchFamily="34" charset="0"/>
                  <a:ea typeface="宋体" panose="02010600030101010101" pitchFamily="2" charset="-122"/>
                  <a:cs typeface="Arial" panose="020B0604020202020204" pitchFamily="34" charset="0"/>
                </a:endParaRPr>
              </a:p>
            </p:txBody>
          </p:sp>
        </mc:Choice>
        <mc:Fallback>
          <p:sp>
            <p:nvSpPr>
              <p:cNvPr id="221186" name="Rectangle 2"/>
              <p:cNvSpPr>
                <a:spLocks noRot="1" noChangeAspect="1" noMove="1" noResize="1" noEditPoints="1" noAdjustHandles="1" noChangeArrowheads="1" noChangeShapeType="1" noTextEdit="1"/>
              </p:cNvSpPr>
              <p:nvPr>
                <p:ph idx="1"/>
              </p:nvPr>
            </p:nvSpPr>
            <p:spPr>
              <a:xfrm>
                <a:off x="714375" y="1196975"/>
                <a:ext cx="8229600" cy="5257800"/>
              </a:xfrm>
              <a:blipFill rotWithShape="1">
                <a:blip r:embed="rId1"/>
                <a:stretch>
                  <a:fillRect/>
                </a:stretch>
              </a:blipFill>
            </p:spPr>
            <p:txBody>
              <a:bodyPr/>
              <a:lstStyle/>
              <a:p>
                <a:r>
                  <a:rPr lang="zh-CN" altLang="en-US">
                    <a:noFill/>
                  </a:rPr>
                  <a:t> </a:t>
                </a:r>
              </a:p>
            </p:txBody>
          </p:sp>
        </mc:Fallback>
      </mc:AlternateContent>
      <p:sp>
        <p:nvSpPr>
          <p:cNvPr id="95236" name="TextBox 2"/>
          <p:cNvSpPr txBox="1">
            <a:spLocks noChangeArrowheads="1"/>
          </p:cNvSpPr>
          <p:nvPr/>
        </p:nvSpPr>
        <p:spPr bwMode="auto">
          <a:xfrm>
            <a:off x="6948488" y="494188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en-US" altLang="en-US" sz="1800"/>
          </a:p>
        </p:txBody>
      </p:sp>
      <p:sp>
        <p:nvSpPr>
          <p:cNvPr id="95237" name="灯片编号占位符 1"/>
          <p:cNvSpPr>
            <a:spLocks noGrp="1" noChangeArrowheads="1"/>
          </p:cNvSpPr>
          <p:nvPr>
            <p:ph type="sldNum" sz="quarter" idx="10"/>
          </p:nvPr>
        </p:nvSpPr>
        <p:spPr>
          <a:xfrm>
            <a:off x="8650986" y="6450012"/>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6AAAEA0-E5D4-4C47-B080-5DD83043F3C1}" type="slidenum">
              <a:rPr lang="zh-CN" altLang="en-US" sz="1400" smtClean="0"/>
            </a:fld>
            <a:endParaRPr lang="en-US" altLang="zh-CN" sz="1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1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11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11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11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11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11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11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11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noChangeArrowheads="1"/>
          </p:cNvSpPr>
          <p:nvPr>
            <p:ph type="title"/>
          </p:nvPr>
        </p:nvSpPr>
        <p:spPr>
          <a:xfrm>
            <a:off x="236538" y="157163"/>
            <a:ext cx="7793037" cy="768350"/>
          </a:xfrm>
        </p:spPr>
        <p:txBody>
          <a:bodyPr/>
          <a:lstStyle/>
          <a:p>
            <a:r>
              <a:rPr lang="zh-CN" altLang="en-US" dirty="0">
                <a:solidFill>
                  <a:srgbClr val="FF0000"/>
                </a:solidFill>
                <a:latin typeface="宋体" panose="02010600030101010101" pitchFamily="2" charset="-122"/>
                <a:ea typeface="宋体" panose="02010600030101010101" pitchFamily="2" charset="-122"/>
              </a:rPr>
              <a:t>离散对数</a:t>
            </a:r>
            <a:endParaRPr lang="zh-CN" altLang="en-US" dirty="0">
              <a:solidFill>
                <a:srgbClr val="FF0000"/>
              </a:solidFill>
              <a:latin typeface="宋体" panose="02010600030101010101" pitchFamily="2" charset="-122"/>
              <a:ea typeface="宋体" panose="02010600030101010101" pitchFamily="2" charset="-122"/>
            </a:endParaRPr>
          </a:p>
        </p:txBody>
      </p:sp>
      <p:sp>
        <p:nvSpPr>
          <p:cNvPr id="97283" name="内容占位符 2"/>
          <p:cNvSpPr>
            <a:spLocks noGrp="1" noChangeArrowheads="1"/>
          </p:cNvSpPr>
          <p:nvPr>
            <p:ph idx="1"/>
          </p:nvPr>
        </p:nvSpPr>
        <p:spPr>
          <a:xfrm>
            <a:off x="474663" y="930275"/>
            <a:ext cx="8229600" cy="660400"/>
          </a:xfrm>
        </p:spPr>
        <p:txBody>
          <a:bodyPr/>
          <a:lstStyle/>
          <a:p>
            <a:pPr algn="ctr">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模</a:t>
            </a:r>
            <a:r>
              <a:rPr lang="en-US" altLang="zh-CN" dirty="0">
                <a:latin typeface="Arial" panose="020B0604020202020204" pitchFamily="34" charset="0"/>
                <a:ea typeface="宋体" panose="02010600030101010101" pitchFamily="2" charset="-122"/>
                <a:cs typeface="Arial" panose="020B0604020202020204" pitchFamily="34" charset="0"/>
              </a:rPr>
              <a:t>19</a:t>
            </a:r>
            <a:r>
              <a:rPr lang="zh-CN" altLang="en-US" dirty="0">
                <a:latin typeface="宋体" panose="02010600030101010101" pitchFamily="2" charset="-122"/>
                <a:ea typeface="宋体" panose="02010600030101010101" pitchFamily="2" charset="-122"/>
              </a:rPr>
              <a:t>的离散对数表</a:t>
            </a:r>
            <a:endParaRPr lang="zh-CN" altLang="en-US" dirty="0">
              <a:latin typeface="宋体" panose="02010600030101010101" pitchFamily="2" charset="-122"/>
              <a:ea typeface="宋体" panose="02010600030101010101" pitchFamily="2" charset="-122"/>
            </a:endParaRPr>
          </a:p>
        </p:txBody>
      </p:sp>
      <p:pic>
        <p:nvPicPr>
          <p:cNvPr id="97284" name="图片 3" descr="屏幕剪辑"/>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25" y="1916113"/>
            <a:ext cx="9109075"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图片 4" descr="屏幕剪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 y="3344863"/>
            <a:ext cx="90995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图片 5" descr="屏幕剪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4713288"/>
            <a:ext cx="90789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7" name="灯片编号占位符 1"/>
          <p:cNvSpPr>
            <a:spLocks noGrp="1" noChangeArrowheads="1"/>
          </p:cNvSpPr>
          <p:nvPr>
            <p:ph type="sldNum" sz="quarter" idx="10"/>
          </p:nvPr>
        </p:nvSpPr>
        <p:spPr>
          <a:xfrm>
            <a:off x="8704263"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4245FCB-6B55-481F-9DC5-E84CC18470D0}" type="slidenum">
              <a:rPr lang="zh-CN" altLang="en-US" sz="1400" smtClean="0"/>
            </a:fld>
            <a:endParaRPr lang="en-US" altLang="zh-CN" sz="1400"/>
          </a:p>
        </p:txBody>
      </p:sp>
      <p:sp>
        <p:nvSpPr>
          <p:cNvPr id="2" name="文本框 1"/>
          <p:cNvSpPr txBox="1">
            <a:spLocks noRot="1" noChangeAspect="1" noMove="1" noResize="1" noEditPoints="1" noAdjustHandles="1" noChangeArrowheads="1" noChangeShapeType="1" noTextEdit="1"/>
          </p:cNvSpPr>
          <p:nvPr/>
        </p:nvSpPr>
        <p:spPr>
          <a:xfrm>
            <a:off x="107504" y="2571750"/>
            <a:ext cx="899214" cy="349326"/>
          </a:xfrm>
          <a:prstGeom prst="rect">
            <a:avLst/>
          </a:prstGeom>
          <a:blipFill>
            <a:blip r:embed="rId4"/>
            <a:stretch>
              <a:fillRect l="-680" r="-14966" b="-8772"/>
            </a:stretch>
          </a:blipFill>
        </p:spPr>
        <p:txBody>
          <a:bodyPr/>
          <a:lstStyle/>
          <a:p>
            <a:r>
              <a:rPr lang="en-CA">
                <a:noFill/>
              </a:rPr>
              <a:t> </a:t>
            </a:r>
            <a:endParaRPr lang="en-CA">
              <a:noFill/>
            </a:endParaRPr>
          </a:p>
        </p:txBody>
      </p:sp>
      <p:sp>
        <p:nvSpPr>
          <p:cNvPr id="3" name="文本框 2"/>
          <p:cNvSpPr txBox="1">
            <a:spLocks noRot="1" noChangeAspect="1" noMove="1" noResize="1" noEditPoints="1" noAdjustHandles="1" noChangeArrowheads="1" noChangeShapeType="1" noTextEdit="1"/>
          </p:cNvSpPr>
          <p:nvPr/>
        </p:nvSpPr>
        <p:spPr>
          <a:xfrm>
            <a:off x="107504" y="4023014"/>
            <a:ext cx="899214" cy="349326"/>
          </a:xfrm>
          <a:prstGeom prst="rect">
            <a:avLst/>
          </a:prstGeom>
          <a:blipFill>
            <a:blip r:embed="rId5"/>
            <a:stretch>
              <a:fillRect l="-680" r="-14966" b="-8772"/>
            </a:stretch>
          </a:blipFill>
        </p:spPr>
        <p:txBody>
          <a:bodyPr/>
          <a:lstStyle/>
          <a:p>
            <a:r>
              <a:rPr lang="en-CA">
                <a:noFill/>
              </a:rPr>
              <a:t> </a:t>
            </a:r>
            <a:endParaRPr lang="en-CA">
              <a:noFill/>
            </a:endParaRPr>
          </a:p>
        </p:txBody>
      </p:sp>
      <p:sp>
        <p:nvSpPr>
          <p:cNvPr id="4" name="文本框 3"/>
          <p:cNvSpPr txBox="1">
            <a:spLocks noRot="1" noChangeAspect="1" noMove="1" noResize="1" noEditPoints="1" noAdjustHandles="1" noChangeArrowheads="1" noChangeShapeType="1" noTextEdit="1"/>
          </p:cNvSpPr>
          <p:nvPr/>
        </p:nvSpPr>
        <p:spPr>
          <a:xfrm>
            <a:off x="72386" y="5414134"/>
            <a:ext cx="899214" cy="349326"/>
          </a:xfrm>
          <a:prstGeom prst="rect">
            <a:avLst/>
          </a:prstGeom>
          <a:blipFill>
            <a:blip r:embed="rId6"/>
            <a:stretch>
              <a:fillRect l="-680" r="-23810" b="-8772"/>
            </a:stretch>
          </a:blipFill>
        </p:spPr>
        <p:txBody>
          <a:bodyPr/>
          <a:lstStyle/>
          <a:p>
            <a:r>
              <a:rPr lang="en-CA">
                <a:noFill/>
              </a:rPr>
              <a:t> </a:t>
            </a:r>
            <a:endParaRPr lang="en-CA">
              <a:noFill/>
            </a:endParaRPr>
          </a:p>
        </p:txBody>
      </p:sp>
      <mc:AlternateContent xmlns:mc="http://schemas.openxmlformats.org/markup-compatibility/2006">
        <mc:Choice xmlns:a14="http://schemas.microsoft.com/office/drawing/2010/main" Requires="a14">
          <p:sp>
            <p:nvSpPr>
              <p:cNvPr id="5" name="文本框 4"/>
              <p:cNvSpPr txBox="1"/>
              <p:nvPr/>
            </p:nvSpPr>
            <p:spPr>
              <a:xfrm>
                <a:off x="119308" y="2025534"/>
                <a:ext cx="756606" cy="369332"/>
              </a:xfrm>
              <a:prstGeom prst="rect">
                <a:avLst/>
              </a:prstGeom>
              <a:solidFill>
                <a:schemeClr val="bg1">
                  <a:lumMod val="95000"/>
                </a:schemeClr>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𝑏</m:t>
                      </m:r>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119308" y="2025534"/>
                <a:ext cx="756606" cy="369332"/>
              </a:xfrm>
              <a:prstGeom prst="rect">
                <a:avLst/>
              </a:prstGeom>
              <a:blipFill rotWithShape="1">
                <a:blip r:embed="rId7"/>
                <a:stretch>
                  <a:fillRect l="-74" t="-141" r="33" b="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143690" y="3480871"/>
                <a:ext cx="756606" cy="369332"/>
              </a:xfrm>
              <a:prstGeom prst="rect">
                <a:avLst/>
              </a:prstGeom>
              <a:solidFill>
                <a:schemeClr val="bg1">
                  <a:lumMod val="95000"/>
                </a:schemeClr>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143690" y="3480871"/>
                <a:ext cx="756606" cy="369332"/>
              </a:xfrm>
              <a:prstGeom prst="rect">
                <a:avLst/>
              </a:prstGeom>
              <a:blipFill rotWithShape="1">
                <a:blip r:embed="rId7"/>
                <a:stretch>
                  <a:fillRect l="-24" t="-118" r="66"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78808" y="4810887"/>
                <a:ext cx="756606" cy="369332"/>
              </a:xfrm>
              <a:prstGeom prst="rect">
                <a:avLst/>
              </a:prstGeom>
              <a:solidFill>
                <a:schemeClr val="bg1">
                  <a:lumMod val="95000"/>
                </a:schemeClr>
              </a:solid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𝑏</m:t>
                      </m:r>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178808" y="4810887"/>
                <a:ext cx="756606" cy="369332"/>
              </a:xfrm>
              <a:prstGeom prst="rect">
                <a:avLst/>
              </a:prstGeom>
              <a:blipFill rotWithShape="1">
                <a:blip r:embed="rId7"/>
                <a:stretch>
                  <a:fillRect l="-49" t="-34" r="8" b="142"/>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588389" y="177228"/>
            <a:ext cx="7793037" cy="838200"/>
          </a:xfrm>
        </p:spPr>
        <p:txBody>
          <a:bodyPr/>
          <a:lstStyle/>
          <a:p>
            <a:r>
              <a:rPr lang="zh-CN" altLang="en-US" dirty="0">
                <a:solidFill>
                  <a:srgbClr val="FF0000"/>
                </a:solidFill>
                <a:latin typeface="宋体" panose="02010600030101010101" pitchFamily="2" charset="-122"/>
                <a:ea typeface="宋体" panose="02010600030101010101" pitchFamily="2" charset="-122"/>
              </a:rPr>
              <a:t>离散对数问题</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99331" name="Rectangle 3"/>
              <p:cNvSpPr>
                <a:spLocks noGrp="1" noChangeArrowheads="1"/>
              </p:cNvSpPr>
              <p:nvPr>
                <p:ph type="body" idx="1"/>
              </p:nvPr>
            </p:nvSpPr>
            <p:spPr>
              <a:xfrm>
                <a:off x="397328" y="1508697"/>
                <a:ext cx="8528957" cy="4752975"/>
              </a:xfrm>
            </p:spPr>
            <p:txBody>
              <a:bodyPr>
                <a:normAutofit/>
              </a:bodyPr>
              <a:lstStyle/>
              <a:p>
                <a:pPr>
                  <a:lnSpc>
                    <a:spcPct val="150000"/>
                  </a:lnSpc>
                  <a:buClr>
                    <a:schemeClr val="accent1"/>
                  </a:buClr>
                  <a:buSzPct val="60000"/>
                  <a:buFont typeface="Wingdings" panose="05000000000000000000" pitchFamily="2" charset="2"/>
                  <a:buChar char="n"/>
                </a:pPr>
                <a:r>
                  <a:rPr lang="zh-CN" altLang="en-US" dirty="0">
                    <a:latin typeface="Arial" panose="020B0604020202020204" pitchFamily="34" charset="0"/>
                    <a:ea typeface="宋体" panose="02010600030101010101" pitchFamily="2" charset="-122"/>
                    <a:cs typeface="Arial" panose="020B0604020202020204" pitchFamily="34" charset="0"/>
                  </a:rPr>
                  <a:t>已知</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𝑔</m:t>
                    </m:r>
                  </m:oMath>
                </a14:m>
                <a:r>
                  <a:rPr lang="zh-CN" altLang="en-US" dirty="0">
                    <a:latin typeface="Arial" panose="020B0604020202020204" pitchFamily="34" charset="0"/>
                    <a:ea typeface="宋体" panose="02010600030101010101" pitchFamily="2" charset="-122"/>
                    <a:cs typeface="Arial" panose="020B0604020202020204" pitchFamily="34" charset="0"/>
                  </a:rPr>
                  <a:t>是模</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𝑝</m:t>
                    </m:r>
                  </m:oMath>
                </a14:m>
                <a:r>
                  <a:rPr lang="zh-CN" altLang="en-US" dirty="0">
                    <a:latin typeface="Arial" panose="020B0604020202020204" pitchFamily="34" charset="0"/>
                    <a:ea typeface="宋体" panose="02010600030101010101" pitchFamily="2" charset="-122"/>
                    <a:cs typeface="Arial" panose="020B0604020202020204" pitchFamily="34" charset="0"/>
                  </a:rPr>
                  <a:t>的本原根，对于集合</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𝐺</m:t>
                    </m:r>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r>
                      <a:rPr lang="en-US" altLang="zh-CN" i="1" dirty="0" err="1">
                        <a:latin typeface="Cambria Math" panose="02040503050406030204" pitchFamily="18" charset="0"/>
                        <a:ea typeface="宋体" panose="02010600030101010101" pitchFamily="2" charset="-122"/>
                        <a:cs typeface="Arial" panose="020B0604020202020204" pitchFamily="34" charset="0"/>
                      </a:rPr>
                      <m:t>𝑔</m:t>
                    </m:r>
                    <m:r>
                      <a:rPr lang="en-US" altLang="zh-CN" i="1" baseline="30000" dirty="0" err="1">
                        <a:latin typeface="Cambria Math" panose="02040503050406030204" pitchFamily="18" charset="0"/>
                        <a:ea typeface="宋体" panose="02010600030101010101" pitchFamily="2" charset="-122"/>
                        <a:cs typeface="Arial" panose="020B0604020202020204" pitchFamily="34" charset="0"/>
                      </a:rPr>
                      <m:t>𝑘</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𝑘</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0</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1</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2</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𝑝</m:t>
                    </m:r>
                    <m:r>
                      <a:rPr lang="en-US" altLang="zh-CN" i="1" dirty="0">
                        <a:latin typeface="Cambria Math" panose="02040503050406030204" pitchFamily="18" charset="0"/>
                        <a:ea typeface="宋体" panose="02010600030101010101" pitchFamily="2" charset="-122"/>
                        <a:cs typeface="Arial" panose="020B0604020202020204" pitchFamily="34" charset="0"/>
                      </a:rPr>
                      <m:t>−</m:t>
                    </m:r>
                    <m:r>
                      <a:rPr lang="en-US" altLang="zh-CN" i="1" dirty="0">
                        <a:latin typeface="Cambria Math" panose="02040503050406030204" pitchFamily="18" charset="0"/>
                        <a:ea typeface="宋体" panose="02010600030101010101" pitchFamily="2" charset="-122"/>
                        <a:cs typeface="Arial" panose="020B0604020202020204" pitchFamily="34" charset="0"/>
                      </a:rPr>
                      <m:t>1</m:t>
                    </m:r>
                    <m:r>
                      <a:rPr lang="en-US" altLang="zh-CN" i="1" dirty="0">
                        <a:latin typeface="Cambria Math" panose="02040503050406030204" pitchFamily="18" charset="0"/>
                        <a:ea typeface="宋体" panose="02010600030101010101" pitchFamily="2" charset="-122"/>
                        <a:cs typeface="Arial" panose="020B0604020202020204" pitchFamily="34" charset="0"/>
                      </a:rPr>
                      <m:t>}</m:t>
                    </m:r>
                  </m:oMath>
                </a14:m>
                <a:r>
                  <a:rPr lang="zh-CN" altLang="en-US" dirty="0">
                    <a:latin typeface="Arial" panose="020B0604020202020204" pitchFamily="34" charset="0"/>
                    <a:ea typeface="宋体" panose="02010600030101010101" pitchFamily="2" charset="-122"/>
                    <a:cs typeface="Arial" panose="020B0604020202020204" pitchFamily="34" charset="0"/>
                  </a:rPr>
                  <a:t>，给定的</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𝑥</m:t>
                    </m:r>
                    <m:r>
                      <a:rPr lang="zh-CN" altLang="en-US" i="0" dirty="0">
                        <a:latin typeface="Cambria Math" panose="02040503050406030204" pitchFamily="18" charset="0"/>
                        <a:ea typeface="宋体" panose="02010600030101010101" pitchFamily="2" charset="-122"/>
                        <a:cs typeface="Arial" panose="020B0604020202020204" pitchFamily="34" charset="0"/>
                      </a:rPr>
                      <m:t>，</m:t>
                    </m:r>
                    <m:r>
                      <a:rPr lang="en-US" altLang="zh-CN" i="1" dirty="0" smtClean="0">
                        <a:latin typeface="Cambria Math" panose="02040503050406030204" pitchFamily="18" charset="0"/>
                        <a:ea typeface="宋体" panose="02010600030101010101" pitchFamily="2" charset="-122"/>
                        <a:cs typeface="Arial" panose="020B0604020202020204" pitchFamily="34" charset="0"/>
                      </a:rPr>
                      <m:t>𝑥</m:t>
                    </m:r>
                  </m:oMath>
                </a14:m>
                <a:r>
                  <a:rPr lang="zh-CN" altLang="en-US" dirty="0">
                    <a:latin typeface="Arial" panose="020B0604020202020204" pitchFamily="34" charset="0"/>
                    <a:ea typeface="宋体" panose="02010600030101010101" pitchFamily="2" charset="-122"/>
                    <a:cs typeface="Arial" panose="020B0604020202020204" pitchFamily="34" charset="0"/>
                  </a:rPr>
                  <a:t>为整数，计算</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𝑦</m:t>
                    </m:r>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sSup>
                      <m:sSupPr>
                        <m:ctrlPr>
                          <a:rPr lang="en-US" altLang="zh-CN" i="1" dirty="0" smtClean="0">
                            <a:latin typeface="Cambria Math" panose="02040503050406030204" pitchFamily="18" charset="0"/>
                            <a:ea typeface="宋体" panose="02010600030101010101" pitchFamily="2" charset="-122"/>
                            <a:cs typeface="Arial" panose="020B0604020202020204" pitchFamily="34" charset="0"/>
                          </a:rPr>
                        </m:ctrlPr>
                      </m:sSupPr>
                      <m:e>
                        <m:r>
                          <a:rPr lang="en-US" altLang="zh-CN" b="0" i="1" dirty="0" smtClean="0">
                            <a:latin typeface="Cambria Math" panose="02040503050406030204" pitchFamily="18" charset="0"/>
                            <a:ea typeface="宋体" panose="02010600030101010101" pitchFamily="2" charset="-122"/>
                            <a:cs typeface="Arial" panose="020B0604020202020204" pitchFamily="34" charset="0"/>
                          </a:rPr>
                          <m:t>𝑔</m:t>
                        </m:r>
                      </m:e>
                      <m:sup>
                        <m:r>
                          <a:rPr lang="en-US" altLang="zh-CN" b="0" i="1" dirty="0" smtClean="0">
                            <a:latin typeface="Cambria Math" panose="02040503050406030204" pitchFamily="18" charset="0"/>
                            <a:ea typeface="宋体" panose="02010600030101010101" pitchFamily="2" charset="-122"/>
                            <a:cs typeface="Arial" panose="020B0604020202020204" pitchFamily="34" charset="0"/>
                          </a:rPr>
                          <m:t>𝑥</m:t>
                        </m:r>
                      </m:sup>
                    </m:sSup>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𝑚𝑜𝑑</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𝑝</m:t>
                    </m:r>
                  </m:oMath>
                </a14:m>
                <a:r>
                  <a:rPr lang="zh-CN" altLang="en-US" dirty="0">
                    <a:latin typeface="Arial" panose="020B0604020202020204" pitchFamily="34" charset="0"/>
                    <a:ea typeface="宋体" panose="02010600030101010101" pitchFamily="2" charset="-122"/>
                    <a:cs typeface="Arial" panose="020B0604020202020204" pitchFamily="34" charset="0"/>
                  </a:rPr>
                  <a:t>是容易的，但对于给定的</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𝑦</m:t>
                    </m:r>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r>
                      <a:rPr lang="en-US" altLang="zh-CN" i="1" dirty="0" smtClean="0">
                        <a:latin typeface="Cambria Math" panose="02040503050406030204" pitchFamily="18" charset="0"/>
                        <a:ea typeface="宋体" panose="02010600030101010101" pitchFamily="2" charset="-122"/>
                        <a:cs typeface="Arial" panose="020B0604020202020204" pitchFamily="34" charset="0"/>
                      </a:rPr>
                      <m:t>𝐺</m:t>
                    </m:r>
                    <m:r>
                      <a:rPr lang="en-US" altLang="zh-CN" i="1" dirty="0">
                        <a:latin typeface="Cambria Math" panose="02040503050406030204" pitchFamily="18" charset="0"/>
                        <a:ea typeface="宋体" panose="02010600030101010101" pitchFamily="2" charset="-122"/>
                        <a:cs typeface="Arial" panose="020B0604020202020204" pitchFamily="34" charset="0"/>
                      </a:rPr>
                      <m:t>, </m:t>
                    </m:r>
                    <m:r>
                      <a:rPr lang="en-US" altLang="zh-CN" i="1" dirty="0">
                        <a:latin typeface="Cambria Math" panose="02040503050406030204" pitchFamily="18" charset="0"/>
                        <a:ea typeface="宋体" panose="02010600030101010101" pitchFamily="2" charset="-122"/>
                        <a:cs typeface="Arial" panose="020B0604020202020204" pitchFamily="34" charset="0"/>
                      </a:rPr>
                      <m:t>𝑥</m:t>
                    </m:r>
                  </m:oMath>
                </a14:m>
                <a:r>
                  <a:rPr lang="zh-CN" altLang="en-US" dirty="0">
                    <a:latin typeface="Arial" panose="020B0604020202020204" pitchFamily="34" charset="0"/>
                    <a:ea typeface="宋体" panose="02010600030101010101" pitchFamily="2" charset="-122"/>
                    <a:cs typeface="Arial" panose="020B0604020202020204" pitchFamily="34" charset="0"/>
                  </a:rPr>
                  <a:t>可以表示为</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𝑥</m:t>
                    </m:r>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func>
                      <m:funcPr>
                        <m:ctrlPr>
                          <a:rPr lang="en-US" altLang="zh-CN" i="1" dirty="0" smtClean="0">
                            <a:latin typeface="Cambria Math" panose="02040503050406030204" pitchFamily="18" charset="0"/>
                            <a:ea typeface="宋体" panose="02010600030101010101" pitchFamily="2" charset="-122"/>
                            <a:cs typeface="Arial" panose="020B0604020202020204" pitchFamily="34" charset="0"/>
                          </a:rPr>
                        </m:ctrlPr>
                      </m:funcPr>
                      <m:fName>
                        <m:sSub>
                          <m:sSubPr>
                            <m:ctrlPr>
                              <a:rPr lang="en-US" altLang="zh-CN" i="1" dirty="0" smtClean="0">
                                <a:latin typeface="Cambria Math" panose="02040503050406030204" pitchFamily="18" charset="0"/>
                                <a:ea typeface="宋体" panose="02010600030101010101" pitchFamily="2" charset="-122"/>
                                <a:cs typeface="Arial" panose="020B0604020202020204" pitchFamily="34" charset="0"/>
                              </a:rPr>
                            </m:ctrlPr>
                          </m:sSubPr>
                          <m:e>
                            <m:r>
                              <m:rPr>
                                <m:sty m:val="p"/>
                              </m:rPr>
                              <a:rPr lang="en-US" altLang="zh-CN" i="0" dirty="0" smtClean="0">
                                <a:latin typeface="Cambria Math" panose="02040503050406030204" pitchFamily="18" charset="0"/>
                                <a:ea typeface="宋体" panose="02010600030101010101" pitchFamily="2" charset="-122"/>
                                <a:cs typeface="Arial" panose="020B0604020202020204" pitchFamily="34" charset="0"/>
                              </a:rPr>
                              <m:t>log</m:t>
                            </m:r>
                          </m:e>
                          <m:sub>
                            <m:r>
                              <a:rPr lang="en-US" altLang="zh-CN" b="0" i="1" dirty="0" smtClean="0">
                                <a:latin typeface="Cambria Math" panose="02040503050406030204" pitchFamily="18" charset="0"/>
                                <a:ea typeface="宋体" panose="02010600030101010101" pitchFamily="2" charset="-122"/>
                                <a:cs typeface="Arial" panose="020B0604020202020204" pitchFamily="34" charset="0"/>
                              </a:rPr>
                              <m:t>𝑔</m:t>
                            </m:r>
                          </m:sub>
                        </m:sSub>
                      </m:fName>
                      <m:e>
                        <m:r>
                          <a:rPr lang="en-US" altLang="zh-CN" i="1" dirty="0">
                            <a:latin typeface="Cambria Math" panose="02040503050406030204" pitchFamily="18" charset="0"/>
                            <a:ea typeface="宋体" panose="02010600030101010101" pitchFamily="2" charset="-122"/>
                            <a:cs typeface="Arial" panose="020B0604020202020204" pitchFamily="34" charset="0"/>
                          </a:rPr>
                          <m:t>𝑦</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 </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𝑚𝑜𝑑</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 </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𝑝</m:t>
                        </m:r>
                      </m:e>
                    </m:func>
                  </m:oMath>
                </a14:m>
                <a:r>
                  <a:rPr lang="zh-CN" altLang="en-US" dirty="0">
                    <a:latin typeface="Arial" panose="020B0604020202020204" pitchFamily="34" charset="0"/>
                    <a:ea typeface="宋体" panose="02010600030101010101" pitchFamily="2" charset="-122"/>
                    <a:cs typeface="Arial" panose="020B0604020202020204" pitchFamily="34" charset="0"/>
                  </a:rPr>
                  <a:t>，当</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𝑝</m:t>
                    </m:r>
                  </m:oMath>
                </a14:m>
                <a:r>
                  <a:rPr lang="zh-CN" altLang="en-US" dirty="0">
                    <a:latin typeface="Arial" panose="020B0604020202020204" pitchFamily="34" charset="0"/>
                    <a:ea typeface="宋体" panose="02010600030101010101" pitchFamily="2" charset="-122"/>
                    <a:cs typeface="Arial" panose="020B0604020202020204" pitchFamily="34" charset="0"/>
                  </a:rPr>
                  <a:t>是一个大素数的时候，要计算</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𝑥</m:t>
                    </m:r>
                  </m:oMath>
                </a14:m>
                <a:r>
                  <a:rPr lang="zh-CN" altLang="en-US" dirty="0">
                    <a:latin typeface="Arial" panose="020B0604020202020204" pitchFamily="34" charset="0"/>
                    <a:ea typeface="宋体" panose="02010600030101010101" pitchFamily="2" charset="-122"/>
                    <a:cs typeface="Arial" panose="020B0604020202020204" pitchFamily="34" charset="0"/>
                  </a:rPr>
                  <a:t>是困难的。求解</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𝑥</m:t>
                    </m:r>
                    <m:r>
                      <a:rPr lang="en-US" altLang="zh-CN" i="1" dirty="0" smtClean="0">
                        <a:latin typeface="Cambria Math" panose="02040503050406030204" pitchFamily="18" charset="0"/>
                        <a:ea typeface="宋体" panose="02010600030101010101" pitchFamily="2" charset="-122"/>
                        <a:cs typeface="Arial" panose="020B0604020202020204" pitchFamily="34" charset="0"/>
                      </a:rPr>
                      <m:t>≡</m:t>
                    </m:r>
                    <m:func>
                      <m:funcPr>
                        <m:ctrlPr>
                          <a:rPr lang="en-US" altLang="zh-CN" i="1" dirty="0">
                            <a:latin typeface="Cambria Math" panose="02040503050406030204" pitchFamily="18" charset="0"/>
                            <a:ea typeface="宋体" panose="02010600030101010101" pitchFamily="2" charset="-122"/>
                            <a:cs typeface="Arial" panose="020B0604020202020204" pitchFamily="34" charset="0"/>
                          </a:rPr>
                        </m:ctrlPr>
                      </m:funcPr>
                      <m:fName>
                        <m:sSub>
                          <m:sSubPr>
                            <m:ctrlPr>
                              <a:rPr lang="en-US" altLang="zh-CN" i="1" dirty="0">
                                <a:latin typeface="Cambria Math" panose="02040503050406030204" pitchFamily="18" charset="0"/>
                                <a:ea typeface="宋体" panose="02010600030101010101" pitchFamily="2" charset="-122"/>
                                <a:cs typeface="Arial" panose="020B0604020202020204" pitchFamily="34" charset="0"/>
                              </a:rPr>
                            </m:ctrlPr>
                          </m:sSubPr>
                          <m:e>
                            <m:r>
                              <m:rPr>
                                <m:sty m:val="p"/>
                              </m:rPr>
                              <a:rPr lang="en-US" altLang="zh-CN" dirty="0">
                                <a:latin typeface="Cambria Math" panose="02040503050406030204" pitchFamily="18" charset="0"/>
                                <a:ea typeface="宋体" panose="02010600030101010101" pitchFamily="2" charset="-122"/>
                                <a:cs typeface="Arial" panose="020B0604020202020204" pitchFamily="34" charset="0"/>
                              </a:rPr>
                              <m:t>log</m:t>
                            </m:r>
                          </m:e>
                          <m:sub>
                            <m:r>
                              <a:rPr lang="en-US" altLang="zh-CN" i="1" dirty="0">
                                <a:latin typeface="Cambria Math" panose="02040503050406030204" pitchFamily="18" charset="0"/>
                                <a:ea typeface="宋体" panose="02010600030101010101" pitchFamily="2" charset="-122"/>
                                <a:cs typeface="Arial" panose="020B0604020202020204" pitchFamily="34" charset="0"/>
                              </a:rPr>
                              <m:t>𝑔</m:t>
                            </m:r>
                          </m:sub>
                        </m:sSub>
                      </m:fName>
                      <m:e>
                        <m:r>
                          <a:rPr lang="en-US" altLang="zh-CN" i="1" dirty="0">
                            <a:latin typeface="Cambria Math" panose="02040503050406030204" pitchFamily="18" charset="0"/>
                            <a:ea typeface="宋体" panose="02010600030101010101" pitchFamily="2" charset="-122"/>
                            <a:cs typeface="Arial" panose="020B0604020202020204" pitchFamily="34" charset="0"/>
                          </a:rPr>
                          <m:t>𝑦</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 </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𝑚𝑜𝑑</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 </m:t>
                        </m:r>
                        <m:r>
                          <a:rPr lang="en-US" altLang="zh-CN" b="0" i="1" dirty="0" smtClean="0">
                            <a:latin typeface="Cambria Math" panose="02040503050406030204" pitchFamily="18" charset="0"/>
                            <a:ea typeface="宋体" panose="02010600030101010101" pitchFamily="2" charset="-122"/>
                            <a:cs typeface="Arial" panose="020B0604020202020204" pitchFamily="34" charset="0"/>
                          </a:rPr>
                          <m:t>𝑝</m:t>
                        </m:r>
                      </m:e>
                    </m:func>
                  </m:oMath>
                </a14:m>
                <a:r>
                  <a:rPr lang="zh-CN" altLang="en-US" dirty="0">
                    <a:latin typeface="Arial" panose="020B0604020202020204" pitchFamily="34" charset="0"/>
                    <a:ea typeface="宋体" panose="02010600030101010101" pitchFamily="2" charset="-122"/>
                    <a:cs typeface="Arial" panose="020B0604020202020204" pitchFamily="34" charset="0"/>
                  </a:rPr>
                  <a:t>的问题，称为离散对数问题。</a:t>
                </a:r>
                <a:endParaRPr lang="zh-CN" altLang="en-US" dirty="0">
                  <a:latin typeface="Arial" panose="020B0604020202020204" pitchFamily="34" charset="0"/>
                  <a:ea typeface="宋体" panose="02010600030101010101" pitchFamily="2" charset="-122"/>
                  <a:cs typeface="Arial" panose="020B0604020202020204" pitchFamily="34" charset="0"/>
                </a:endParaRPr>
              </a:p>
            </p:txBody>
          </p:sp>
        </mc:Choice>
        <mc:Fallback>
          <p:sp>
            <p:nvSpPr>
              <p:cNvPr id="99331" name="Rectangle 3"/>
              <p:cNvSpPr>
                <a:spLocks noRot="1" noChangeAspect="1" noMove="1" noResize="1" noEditPoints="1" noAdjustHandles="1" noChangeArrowheads="1" noChangeShapeType="1" noTextEdit="1"/>
              </p:cNvSpPr>
              <p:nvPr>
                <p:ph type="body" idx="1"/>
              </p:nvPr>
            </p:nvSpPr>
            <p:spPr>
              <a:xfrm>
                <a:off x="397328" y="1508697"/>
                <a:ext cx="8528957" cy="4752975"/>
              </a:xfrm>
              <a:blipFill rotWithShape="1">
                <a:blip r:embed="rId1"/>
                <a:stretch>
                  <a:fillRect l="-5" t="-921" r="1" b="12"/>
                </a:stretch>
              </a:blipFill>
            </p:spPr>
            <p:txBody>
              <a:bodyPr/>
              <a:lstStyle/>
              <a:p>
                <a:r>
                  <a:rPr lang="zh-CN" altLang="en-US">
                    <a:noFill/>
                  </a:rPr>
                  <a:t> </a:t>
                </a:r>
              </a:p>
            </p:txBody>
          </p:sp>
        </mc:Fallback>
      </mc:AlternateContent>
      <p:sp>
        <p:nvSpPr>
          <p:cNvPr id="99332" name="灯片编号占位符 1"/>
          <p:cNvSpPr>
            <a:spLocks noGrp="1" noChangeArrowheads="1"/>
          </p:cNvSpPr>
          <p:nvPr>
            <p:ph type="sldNum" sz="quarter" idx="10"/>
          </p:nvPr>
        </p:nvSpPr>
        <p:spPr>
          <a:xfrm>
            <a:off x="8711946"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061E3C-3F1E-4441-92B0-F122F37256FA}" type="slidenum">
              <a:rPr lang="zh-CN" altLang="en-US" sz="1400" smtClean="0"/>
            </a:fld>
            <a:endParaRPr lang="en-US" altLang="zh-CN" sz="1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5"/>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577C24DA-62D3-4216-8806-4DA08EC9C633}" type="slidenum">
              <a:rPr lang="en-US" altLang="zh-CN" sz="1400"/>
            </a:fld>
            <a:endParaRPr lang="en-US" altLang="zh-CN" sz="1400"/>
          </a:p>
        </p:txBody>
      </p:sp>
      <p:sp>
        <p:nvSpPr>
          <p:cNvPr id="80900" name="Rectangle 5"/>
          <p:cNvSpPr>
            <a:spLocks noChangeArrowheads="1"/>
          </p:cNvSpPr>
          <p:nvPr/>
        </p:nvSpPr>
        <p:spPr bwMode="auto">
          <a:xfrm>
            <a:off x="365760" y="408496"/>
            <a:ext cx="5943600" cy="685800"/>
          </a:xfrm>
          <a:prstGeom prst="rect">
            <a:avLst/>
          </a:prstGeom>
          <a:noFill/>
          <a:ln>
            <a:noFill/>
          </a:ln>
        </p:spPr>
        <p:txBody>
          <a:bodyPr anchor="b"/>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defRPr/>
            </a:pPr>
            <a:r>
              <a:rPr lang="en-US" altLang="zh-CN" sz="4400" b="1" dirty="0" err="1">
                <a:solidFill>
                  <a:srgbClr val="FF0000"/>
                </a:solidFill>
                <a:latin typeface="宋体" panose="02010600030101010101" pitchFamily="2" charset="-122"/>
              </a:rPr>
              <a:t>ElGamal</a:t>
            </a:r>
            <a:r>
              <a:rPr lang="zh-CN" altLang="en-US" sz="4400" b="1" dirty="0">
                <a:solidFill>
                  <a:srgbClr val="FF0000"/>
                </a:solidFill>
                <a:latin typeface="宋体" panose="02010600030101010101" pitchFamily="2" charset="-122"/>
              </a:rPr>
              <a:t>算法</a:t>
            </a:r>
            <a:endParaRPr lang="zh-CN" altLang="en-US" sz="4400" b="1" dirty="0">
              <a:solidFill>
                <a:srgbClr val="FF0000"/>
              </a:solidFill>
              <a:latin typeface="宋体" panose="02010600030101010101" pitchFamily="2" charset="-122"/>
            </a:endParaRPr>
          </a:p>
        </p:txBody>
      </p:sp>
      <mc:AlternateContent xmlns:mc="http://schemas.openxmlformats.org/markup-compatibility/2006">
        <mc:Choice xmlns:a14="http://schemas.microsoft.com/office/drawing/2010/main" Requires="a14">
          <p:sp>
            <p:nvSpPr>
              <p:cNvPr id="2" name="文本框 1"/>
              <p:cNvSpPr txBox="1"/>
              <p:nvPr/>
            </p:nvSpPr>
            <p:spPr>
              <a:xfrm>
                <a:off x="365760" y="1423387"/>
                <a:ext cx="8412480" cy="4408899"/>
              </a:xfrm>
              <a:prstGeom prst="rect">
                <a:avLst/>
              </a:prstGeom>
              <a:noFill/>
            </p:spPr>
            <p:txBody>
              <a:bodyPr wrap="square" rtlCol="0">
                <a:spAutoFit/>
              </a:bodyPr>
              <a:lstStyle/>
              <a:p>
                <a:pPr>
                  <a:buClr>
                    <a:schemeClr val="accent1"/>
                  </a:buClr>
                  <a:buSzPct val="60000"/>
                </a:pP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密钥产生过程：</a:t>
                </a:r>
                <a:endParaRPr lang="en-US" altLang="zh-CN" sz="2800" dirty="0">
                  <a:latin typeface="宋体" panose="02010600030101010101" pitchFamily="2" charset="-122"/>
                  <a:ea typeface="宋体" panose="02010600030101010101" pitchFamily="2" charset="-122"/>
                </a:endParaRPr>
              </a:p>
              <a:p>
                <a:pPr marL="742950" lvl="1" indent="-285750">
                  <a:buClr>
                    <a:schemeClr val="accent1"/>
                  </a:buClr>
                  <a:buSzPct val="600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首先选择一个素数</a:t>
                </a:r>
                <a14:m>
                  <m:oMath xmlns:m="http://schemas.openxmlformats.org/officeDocument/2006/math">
                    <m:r>
                      <a:rPr lang="en-US" altLang="zh-CN" sz="2800" i="1" dirty="0" smtClean="0">
                        <a:latin typeface="Cambria Math" panose="02040503050406030204" pitchFamily="18" charset="0"/>
                      </a:rPr>
                      <m:t>𝑝</m:t>
                    </m:r>
                  </m:oMath>
                </a14:m>
                <a:r>
                  <a:rPr lang="zh-CN" altLang="en-US" sz="2800" dirty="0">
                    <a:latin typeface="宋体" panose="02010600030101010101" pitchFamily="2" charset="-122"/>
                    <a:ea typeface="宋体" panose="02010600030101010101" pitchFamily="2" charset="-122"/>
                  </a:rPr>
                  <a:t>，且要求</a:t>
                </a:r>
                <a14:m>
                  <m:oMath xmlns:m="http://schemas.openxmlformats.org/officeDocument/2006/math">
                    <m:r>
                      <a:rPr lang="en-US" altLang="zh-CN" sz="2800" b="0" i="1" smtClean="0">
                        <a:latin typeface="Cambria Math" panose="02040503050406030204" pitchFamily="18" charset="0"/>
                        <a:ea typeface="宋体" panose="02010600030101010101" pitchFamily="2" charset="-122"/>
                      </a:rPr>
                      <m:t>𝑝</m:t>
                    </m:r>
                    <m:r>
                      <a:rPr lang="en-US" altLang="zh-CN" sz="2800" b="0" i="1" smtClean="0">
                        <a:latin typeface="Cambria Math" panose="02040503050406030204" pitchFamily="18" charset="0"/>
                        <a:ea typeface="宋体" panose="02010600030101010101" pitchFamily="2" charset="-122"/>
                      </a:rPr>
                      <m:t>−</m:t>
                    </m:r>
                    <m:r>
                      <a:rPr lang="en-US" altLang="zh-CN" sz="2800" b="0" i="1" smtClean="0">
                        <a:latin typeface="Cambria Math" panose="02040503050406030204" pitchFamily="18" charset="0"/>
                        <a:ea typeface="宋体" panose="02010600030101010101" pitchFamily="2" charset="-122"/>
                      </a:rPr>
                      <m:t>1</m:t>
                    </m:r>
                  </m:oMath>
                </a14:m>
                <a:r>
                  <a:rPr lang="zh-CN" altLang="en-US" sz="2800" dirty="0">
                    <a:latin typeface="宋体" panose="02010600030101010101" pitchFamily="2" charset="-122"/>
                    <a:ea typeface="宋体" panose="02010600030101010101" pitchFamily="2" charset="-122"/>
                  </a:rPr>
                  <a:t>有大素数因子。再选择一个模</a:t>
                </a:r>
                <a14:m>
                  <m:oMath xmlns:m="http://schemas.openxmlformats.org/officeDocument/2006/math">
                    <m:r>
                      <a:rPr lang="en-US" altLang="zh-CN" sz="2800" i="1" dirty="0">
                        <a:latin typeface="Cambria Math" panose="02040503050406030204" pitchFamily="18" charset="0"/>
                      </a:rPr>
                      <m:t>𝑝</m:t>
                    </m:r>
                    <m:r>
                      <a:rPr lang="en-US" altLang="zh-CN" sz="2800" i="1" dirty="0">
                        <a:latin typeface="Cambria Math" panose="02040503050406030204" pitchFamily="18" charset="0"/>
                      </a:rPr>
                      <m:t> </m:t>
                    </m:r>
                  </m:oMath>
                </a14:m>
                <a:r>
                  <a:rPr lang="zh-CN" altLang="en-US" sz="2800" dirty="0">
                    <a:latin typeface="宋体" panose="02010600030101010101" pitchFamily="2" charset="-122"/>
                    <a:ea typeface="宋体" panose="02010600030101010101" pitchFamily="2" charset="-122"/>
                  </a:rPr>
                  <a:t>的本原根</a:t>
                </a:r>
                <a14:m>
                  <m:oMath xmlns:m="http://schemas.openxmlformats.org/officeDocument/2006/math">
                    <m:r>
                      <a:rPr lang="en-US" altLang="zh-CN" sz="2800" b="0" i="1" smtClean="0">
                        <a:latin typeface="Cambria Math" panose="02040503050406030204" pitchFamily="18" charset="0"/>
                        <a:ea typeface="宋体" panose="02010600030101010101" pitchFamily="2" charset="-122"/>
                      </a:rPr>
                      <m:t>𝑔</m:t>
                    </m:r>
                    <m:r>
                      <a:rPr lang="en-US" altLang="zh-CN" sz="2800" b="0" i="1" smtClean="0">
                        <a:latin typeface="Cambria Math" panose="02040503050406030204" pitchFamily="18" charset="0"/>
                        <a:ea typeface="宋体" panose="02010600030101010101" pitchFamily="2" charset="-122"/>
                      </a:rPr>
                      <m:t>∈</m:t>
                    </m:r>
                    <m:sSubSup>
                      <m:sSubSupPr>
                        <m:ctrlPr>
                          <a:rPr lang="en-US" altLang="zh-CN" sz="2800" b="0" i="1" smtClean="0">
                            <a:latin typeface="Cambria Math" panose="02040503050406030204" pitchFamily="18" charset="0"/>
                            <a:ea typeface="宋体" panose="02010600030101010101" pitchFamily="2" charset="-122"/>
                          </a:rPr>
                        </m:ctrlPr>
                      </m:sSubSupPr>
                      <m:e>
                        <m:r>
                          <a:rPr lang="en-US" altLang="zh-CN" sz="2800" b="0" i="1" smtClean="0">
                            <a:latin typeface="Cambria Math" panose="02040503050406030204" pitchFamily="18" charset="0"/>
                            <a:ea typeface="宋体" panose="02010600030101010101" pitchFamily="2" charset="-122"/>
                          </a:rPr>
                          <m:t>𝑍</m:t>
                        </m:r>
                      </m:e>
                      <m:sub>
                        <m:r>
                          <a:rPr lang="en-US" altLang="zh-CN" sz="2800" b="0" i="1" smtClean="0">
                            <a:latin typeface="Cambria Math" panose="02040503050406030204" pitchFamily="18" charset="0"/>
                            <a:ea typeface="宋体" panose="02010600030101010101" pitchFamily="2" charset="-122"/>
                          </a:rPr>
                          <m:t>𝑝</m:t>
                        </m:r>
                      </m:sub>
                      <m:sup>
                        <m:r>
                          <a:rPr lang="en-US" altLang="zh-CN" sz="2800" b="0" i="1" smtClean="0">
                            <a:latin typeface="Cambria Math" panose="02040503050406030204" pitchFamily="18" charset="0"/>
                            <a:ea typeface="宋体" panose="02010600030101010101" pitchFamily="2" charset="-122"/>
                          </a:rPr>
                          <m:t>∗</m:t>
                        </m:r>
                      </m:sup>
                    </m:sSubSup>
                  </m:oMath>
                </a14:m>
                <a:r>
                  <a:rPr lang="zh-CN" altLang="en-US" sz="2800" dirty="0">
                    <a:latin typeface="宋体" panose="02010600030101010101" pitchFamily="2" charset="-122"/>
                    <a:ea typeface="宋体" panose="02010600030101010101" pitchFamily="2" charset="-122"/>
                  </a:rPr>
                  <a:t>。随机选取整数</a:t>
                </a:r>
                <a14:m>
                  <m:oMath xmlns:m="http://schemas.openxmlformats.org/officeDocument/2006/math">
                    <m:r>
                      <a:rPr lang="en-US" altLang="zh-CN" sz="2800" b="0" i="1" smtClean="0">
                        <a:latin typeface="Cambria Math" panose="02040503050406030204" pitchFamily="18" charset="0"/>
                        <a:ea typeface="宋体" panose="02010600030101010101" pitchFamily="2" charset="-122"/>
                      </a:rPr>
                      <m:t>𝑥</m:t>
                    </m:r>
                    <m:r>
                      <a:rPr lang="en-US" altLang="zh-CN" sz="2800" b="0" i="1" smtClean="0">
                        <a:latin typeface="Cambria Math" panose="02040503050406030204" pitchFamily="18" charset="0"/>
                        <a:ea typeface="宋体" panose="02010600030101010101" pitchFamily="2" charset="-122"/>
                      </a:rPr>
                      <m:t> (</m:t>
                    </m:r>
                    <m:r>
                      <a:rPr lang="en-US" altLang="zh-CN" sz="2800" b="0" i="1" smtClean="0">
                        <a:latin typeface="Cambria Math" panose="02040503050406030204" pitchFamily="18" charset="0"/>
                        <a:ea typeface="宋体" panose="02010600030101010101" pitchFamily="2" charset="-122"/>
                      </a:rPr>
                      <m:t>0</m:t>
                    </m:r>
                    <m:r>
                      <a:rPr lang="en-US" altLang="zh-CN" sz="2800" b="0" i="1" smtClean="0">
                        <a:latin typeface="Cambria Math" panose="02040503050406030204" pitchFamily="18" charset="0"/>
                        <a:ea typeface="宋体" panose="02010600030101010101" pitchFamily="2" charset="-122"/>
                      </a:rPr>
                      <m:t>&lt;</m:t>
                    </m:r>
                    <m:r>
                      <a:rPr lang="en-US" altLang="zh-CN" sz="2800" b="0" i="1" smtClean="0">
                        <a:latin typeface="Cambria Math" panose="02040503050406030204" pitchFamily="18" charset="0"/>
                        <a:ea typeface="Cambria Math" panose="02040503050406030204" pitchFamily="18" charset="0"/>
                      </a:rPr>
                      <m:t>𝑥</m:t>
                    </m:r>
                    <m:r>
                      <a:rPr lang="en-US" altLang="zh-CN" sz="2800" b="0" i="1" smtClean="0">
                        <a:latin typeface="Cambria Math" panose="02040503050406030204" pitchFamily="18" charset="0"/>
                        <a:ea typeface="Cambria Math" panose="02040503050406030204" pitchFamily="18" charset="0"/>
                      </a:rPr>
                      <m:t>&lt;</m:t>
                    </m:r>
                    <m:r>
                      <a:rPr lang="en-US" altLang="zh-CN" sz="2800" b="0" i="1" smtClean="0">
                        <a:latin typeface="Cambria Math" panose="02040503050406030204" pitchFamily="18" charset="0"/>
                        <a:ea typeface="Cambria Math" panose="02040503050406030204" pitchFamily="18" charset="0"/>
                      </a:rPr>
                      <m:t>𝑝</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m:t>
                    </m:r>
                    <m:r>
                      <a:rPr lang="en-US" altLang="zh-CN" sz="2800" b="0" i="1" smtClean="0">
                        <a:latin typeface="Cambria Math" panose="02040503050406030204" pitchFamily="18" charset="0"/>
                        <a:ea typeface="Cambria Math" panose="02040503050406030204" pitchFamily="18" charset="0"/>
                      </a:rPr>
                      <m:t>)</m:t>
                    </m:r>
                  </m:oMath>
                </a14:m>
                <a:r>
                  <a:rPr lang="zh-CN" altLang="en-US" sz="2800" dirty="0">
                    <a:latin typeface="宋体" panose="02010600030101010101" pitchFamily="2" charset="-122"/>
                    <a:ea typeface="宋体" panose="02010600030101010101" pitchFamily="2" charset="-122"/>
                  </a:rPr>
                  <a:t>，计算</a:t>
                </a:r>
                <a14:m>
                  <m:oMath xmlns:m="http://schemas.openxmlformats.org/officeDocument/2006/math">
                    <m:r>
                      <a:rPr lang="en-US" altLang="zh-CN" sz="2800" b="0" i="1" smtClean="0">
                        <a:latin typeface="Cambria Math" panose="02040503050406030204" pitchFamily="18" charset="0"/>
                      </a:rPr>
                      <m:t>𝑦</m:t>
                    </m:r>
                    <m:r>
                      <a:rPr lang="en-US" altLang="zh-CN" sz="2800" i="1">
                        <a:latin typeface="Cambria Math" panose="02040503050406030204" pitchFamily="18" charset="0"/>
                        <a:ea typeface="Cambria Math" panose="02040503050406030204" pitchFamily="18" charset="0"/>
                      </a:rPr>
                      <m:t>≡</m:t>
                    </m:r>
                    <m:sSup>
                      <m:sSupPr>
                        <m:ctrlPr>
                          <a:rPr lang="en-US" altLang="zh-CN" sz="280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𝑔</m:t>
                        </m:r>
                      </m:e>
                      <m:sup>
                        <m:r>
                          <a:rPr lang="en-US" altLang="zh-CN" sz="2800" b="0" i="1" smtClean="0">
                            <a:latin typeface="Cambria Math" panose="02040503050406030204" pitchFamily="18" charset="0"/>
                            <a:ea typeface="Cambria Math" panose="02040503050406030204" pitchFamily="18" charset="0"/>
                          </a:rPr>
                          <m:t>𝑥</m:t>
                        </m:r>
                      </m:sup>
                    </m:sSup>
                    <m:r>
                      <a:rPr lang="en-US" altLang="zh-CN" sz="2800" b="0" i="1" smtClean="0">
                        <a:latin typeface="Cambria Math" panose="02040503050406030204" pitchFamily="18" charset="0"/>
                        <a:ea typeface="Cambria Math" panose="02040503050406030204" pitchFamily="18" charset="0"/>
                      </a:rPr>
                      <m:t> </m:t>
                    </m:r>
                    <m:r>
                      <a:rPr lang="en-US" altLang="zh-CN" sz="2800" b="0" i="1" smtClean="0">
                        <a:latin typeface="Cambria Math" panose="02040503050406030204" pitchFamily="18" charset="0"/>
                        <a:ea typeface="Cambria Math" panose="02040503050406030204" pitchFamily="18" charset="0"/>
                      </a:rPr>
                      <m:t>𝑚𝑜𝑑</m:t>
                    </m:r>
                    <m:r>
                      <a:rPr lang="en-US" altLang="zh-CN" sz="2800" b="0" i="1" smtClean="0">
                        <a:latin typeface="Cambria Math" panose="02040503050406030204" pitchFamily="18" charset="0"/>
                        <a:ea typeface="Cambria Math" panose="02040503050406030204" pitchFamily="18" charset="0"/>
                      </a:rPr>
                      <m:t> </m:t>
                    </m:r>
                    <m:r>
                      <a:rPr lang="en-US" altLang="zh-CN" sz="2800" b="0" i="1" smtClean="0">
                        <a:latin typeface="Cambria Math" panose="02040503050406030204" pitchFamily="18" charset="0"/>
                        <a:ea typeface="Cambria Math" panose="02040503050406030204" pitchFamily="18" charset="0"/>
                      </a:rPr>
                      <m:t>𝑝</m:t>
                    </m:r>
                  </m:oMath>
                </a14:m>
                <a:r>
                  <a:rPr lang="zh-CN" altLang="en-US" sz="2800" dirty="0">
                    <a:latin typeface="宋体" panose="02010600030101010101" pitchFamily="2" charset="-122"/>
                    <a:ea typeface="宋体" panose="02010600030101010101" pitchFamily="2" charset="-122"/>
                  </a:rPr>
                  <a:t>，以</a:t>
                </a:r>
                <a14:m>
                  <m:oMath xmlns:m="http://schemas.openxmlformats.org/officeDocument/2006/math">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𝑔</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r>
                      <a:rPr lang="en-US" altLang="zh-CN" sz="2800" b="0" i="1" smtClean="0">
                        <a:latin typeface="Cambria Math" panose="02040503050406030204" pitchFamily="18" charset="0"/>
                      </a:rPr>
                      <m:t>)</m:t>
                    </m:r>
                  </m:oMath>
                </a14:m>
                <a:r>
                  <a:rPr lang="zh-CN" altLang="en-US" sz="2800" dirty="0">
                    <a:latin typeface="宋体" panose="02010600030101010101" pitchFamily="2" charset="-122"/>
                    <a:ea typeface="宋体" panose="02010600030101010101" pitchFamily="2" charset="-122"/>
                  </a:rPr>
                  <a:t>作为公钥，</a:t>
                </a:r>
                <a14:m>
                  <m:oMath xmlns:m="http://schemas.openxmlformats.org/officeDocument/2006/math">
                    <m:r>
                      <a:rPr lang="en-US" altLang="zh-CN" sz="2800" i="1" dirty="0" smtClean="0">
                        <a:latin typeface="Cambria Math" panose="02040503050406030204" pitchFamily="18" charset="0"/>
                      </a:rPr>
                      <m:t>𝑥</m:t>
                    </m:r>
                  </m:oMath>
                </a14:m>
                <a:r>
                  <a:rPr lang="zh-CN" altLang="en-US" sz="2800" dirty="0">
                    <a:latin typeface="宋体" panose="02010600030101010101" pitchFamily="2" charset="-122"/>
                    <a:ea typeface="宋体" panose="02010600030101010101" pitchFamily="2" charset="-122"/>
                  </a:rPr>
                  <a:t>作为私钥。</a:t>
                </a:r>
                <a:endParaRPr lang="en-US" altLang="zh-CN" sz="2800" dirty="0">
                  <a:latin typeface="宋体" panose="02010600030101010101" pitchFamily="2" charset="-122"/>
                  <a:ea typeface="宋体" panose="02010600030101010101" pitchFamily="2" charset="-122"/>
                </a:endParaRPr>
              </a:p>
              <a:p>
                <a:pPr>
                  <a:buClr>
                    <a:schemeClr val="accent1"/>
                  </a:buClr>
                  <a:buSzPct val="60000"/>
                </a:pPr>
                <a:r>
                  <a:rPr lang="en-US" altLang="zh-CN" sz="2800" dirty="0">
                    <a:latin typeface="宋体" panose="02010600030101010101" pitchFamily="2" charset="-122"/>
                    <a:ea typeface="宋体" panose="02010600030101010101" pitchFamily="2" charset="-122"/>
                  </a:rPr>
                  <a:t>2)</a:t>
                </a:r>
                <a:r>
                  <a:rPr lang="zh-CN" altLang="en-US" sz="2800" dirty="0">
                    <a:latin typeface="宋体" panose="02010600030101010101" pitchFamily="2" charset="-122"/>
                    <a:ea typeface="宋体" panose="02010600030101010101" pitchFamily="2" charset="-122"/>
                  </a:rPr>
                  <a:t>加密过程：</a:t>
                </a:r>
                <a:endParaRPr lang="en-US" altLang="zh-CN" sz="2800" dirty="0">
                  <a:latin typeface="宋体" panose="02010600030101010101" pitchFamily="2" charset="-122"/>
                  <a:ea typeface="宋体" panose="02010600030101010101" pitchFamily="2" charset="-122"/>
                </a:endParaRPr>
              </a:p>
              <a:p>
                <a:pPr marL="742950" lvl="1" indent="-285750">
                  <a:buClr>
                    <a:schemeClr val="accent1"/>
                  </a:buClr>
                  <a:buSzPct val="600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设欲加密明文消息为</a:t>
                </a:r>
                <a14:m>
                  <m:oMath xmlns:m="http://schemas.openxmlformats.org/officeDocument/2006/math">
                    <m:r>
                      <a:rPr lang="en-US" altLang="zh-CN" sz="2800" b="0" i="1" smtClean="0">
                        <a:latin typeface="Cambria Math" panose="02040503050406030204" pitchFamily="18" charset="0"/>
                      </a:rPr>
                      <m:t>𝑀</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𝐺</m:t>
                    </m:r>
                  </m:oMath>
                </a14:m>
                <a:r>
                  <a:rPr lang="zh-CN" altLang="en-US" sz="2800" dirty="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a:p>
                <a:pPr marL="742950" lvl="1" indent="-285750">
                  <a:buClr>
                    <a:schemeClr val="accent1"/>
                  </a:buClr>
                  <a:buSzPct val="600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随机选一个整数</a:t>
                </a:r>
                <a14:m>
                  <m:oMath xmlns:m="http://schemas.openxmlformats.org/officeDocument/2006/math">
                    <m:r>
                      <a:rPr lang="en-US" altLang="zh-CN" sz="2800" b="0" i="1" smtClean="0">
                        <a:latin typeface="Cambria Math" panose="02040503050406030204" pitchFamily="18" charset="0"/>
                      </a:rPr>
                      <m:t>𝑘</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0</m:t>
                    </m:r>
                    <m:r>
                      <a:rPr lang="en-US" altLang="zh-CN" sz="2800" b="0" i="1" smtClean="0">
                        <a:latin typeface="Cambria Math" panose="02040503050406030204" pitchFamily="18" charset="0"/>
                      </a:rPr>
                      <m:t>&lt;</m:t>
                    </m:r>
                    <m:r>
                      <a:rPr lang="en-US" altLang="zh-CN" sz="2800" b="0" i="1" smtClean="0">
                        <a:latin typeface="Cambria Math" panose="02040503050406030204" pitchFamily="18" charset="0"/>
                        <a:ea typeface="Cambria Math" panose="02040503050406030204" pitchFamily="18" charset="0"/>
                      </a:rPr>
                      <m:t>𝑘</m:t>
                    </m:r>
                    <m:r>
                      <a:rPr lang="en-US" altLang="zh-CN" sz="2800" b="0" i="1" smtClean="0">
                        <a:latin typeface="Cambria Math" panose="02040503050406030204" pitchFamily="18" charset="0"/>
                        <a:ea typeface="Cambria Math" panose="02040503050406030204" pitchFamily="18" charset="0"/>
                      </a:rPr>
                      <m:t>&lt;</m:t>
                    </m:r>
                    <m:r>
                      <a:rPr lang="en-US" altLang="zh-CN" sz="2800" b="0" i="1" smtClean="0">
                        <a:latin typeface="Cambria Math" panose="02040503050406030204" pitchFamily="18" charset="0"/>
                        <a:ea typeface="Cambria Math" panose="02040503050406030204" pitchFamily="18" charset="0"/>
                      </a:rPr>
                      <m:t>𝑝</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1</m:t>
                    </m:r>
                  </m:oMath>
                </a14:m>
                <a:r>
                  <a:rPr lang="zh-CN" altLang="en-US" sz="2800" dirty="0">
                    <a:latin typeface="宋体" panose="02010600030101010101" pitchFamily="2" charset="-122"/>
                    <a:ea typeface="宋体" panose="02010600030101010101" pitchFamily="2" charset="-122"/>
                  </a:rPr>
                  <a:t>；</a:t>
                </a:r>
                <a:endParaRPr lang="en-US" altLang="zh-CN" sz="2800" dirty="0">
                  <a:latin typeface="宋体" panose="02010600030101010101" pitchFamily="2" charset="-122"/>
                  <a:ea typeface="宋体" panose="02010600030101010101" pitchFamily="2" charset="-122"/>
                </a:endParaRPr>
              </a:p>
              <a:p>
                <a:pPr marL="742950" lvl="1" indent="-285750">
                  <a:buClr>
                    <a:schemeClr val="accent1"/>
                  </a:buClr>
                  <a:buSzPct val="60000"/>
                  <a:buFont typeface="Wingdings" panose="05000000000000000000" pitchFamily="2" charset="2"/>
                  <a:buChar char="n"/>
                </a:pPr>
                <a:r>
                  <a:rPr lang="zh-CN" altLang="en-US" sz="2800" dirty="0">
                    <a:latin typeface="宋体" panose="02010600030101010101" pitchFamily="2" charset="-122"/>
                    <a:ea typeface="宋体" panose="02010600030101010101" pitchFamily="2" charset="-122"/>
                  </a:rPr>
                  <a:t>计算密文对：</a:t>
                </a:r>
                <a14:m>
                  <m:oMath xmlns:m="http://schemas.openxmlformats.org/officeDocument/2006/math">
                    <m:r>
                      <a:rPr lang="en-US" altLang="zh-CN" sz="2800" i="1" dirty="0" smtClean="0">
                        <a:latin typeface="Cambria Math" panose="02040503050406030204" pitchFamily="18" charset="0"/>
                        <a:ea typeface="宋体" panose="02010600030101010101" pitchFamily="2" charset="-122"/>
                      </a:rPr>
                      <m:t>𝐶</m:t>
                    </m:r>
                    <m:r>
                      <a:rPr lang="en-US" altLang="zh-CN"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𝐶</m:t>
                    </m:r>
                    <m:r>
                      <a:rPr lang="en-US" altLang="zh-CN" sz="2800" i="1" dirty="0" smtClean="0">
                        <a:latin typeface="Cambria Math" panose="02040503050406030204" pitchFamily="18" charset="0"/>
                        <a:ea typeface="宋体" panose="02010600030101010101" pitchFamily="2" charset="-122"/>
                      </a:rPr>
                      <m:t>1</m:t>
                    </m:r>
                    <m:r>
                      <a:rPr lang="en-US" altLang="zh-CN" sz="2800" i="1" dirty="0" smtClean="0">
                        <a:latin typeface="Cambria Math" panose="02040503050406030204" pitchFamily="18" charset="0"/>
                        <a:ea typeface="宋体" panose="02010600030101010101" pitchFamily="2" charset="-122"/>
                      </a:rPr>
                      <m:t>,</m:t>
                    </m:r>
                    <m:r>
                      <a:rPr lang="en-US" altLang="zh-CN" sz="2800" i="1" dirty="0" smtClean="0">
                        <a:latin typeface="Cambria Math" panose="02040503050406030204" pitchFamily="18" charset="0"/>
                        <a:ea typeface="宋体" panose="02010600030101010101" pitchFamily="2" charset="-122"/>
                      </a:rPr>
                      <m:t>𝐶</m:t>
                    </m:r>
                    <m:r>
                      <a:rPr lang="en-US" altLang="zh-CN" sz="2800" i="1" dirty="0" smtClean="0">
                        <a:latin typeface="Cambria Math" panose="02040503050406030204" pitchFamily="18" charset="0"/>
                        <a:ea typeface="宋体" panose="02010600030101010101" pitchFamily="2" charset="-122"/>
                      </a:rPr>
                      <m:t>2</m:t>
                    </m:r>
                    <m:r>
                      <a:rPr lang="en-US" altLang="zh-CN" sz="2800" i="1" dirty="0" smtClean="0">
                        <a:latin typeface="Cambria Math" panose="02040503050406030204" pitchFamily="18" charset="0"/>
                        <a:ea typeface="宋体" panose="02010600030101010101" pitchFamily="2" charset="-122"/>
                      </a:rPr>
                      <m:t>}</m:t>
                    </m:r>
                  </m:oMath>
                </a14:m>
                <a:r>
                  <a:rPr lang="zh-CN" altLang="en-US" sz="2800" dirty="0">
                    <a:latin typeface="宋体" panose="02010600030101010101" pitchFamily="2" charset="-122"/>
                    <a:ea typeface="宋体" panose="02010600030101010101" pitchFamily="2" charset="-122"/>
                  </a:rPr>
                  <a:t>，发送给接收者，</a:t>
                </a:r>
                <a14:m>
                  <m:oMath xmlns:m="http://schemas.openxmlformats.org/officeDocument/2006/math">
                    <m:r>
                      <a:rPr lang="en-US" altLang="zh-CN" sz="2800" b="0" i="1" smtClean="0">
                        <a:latin typeface="Cambria Math" panose="02040503050406030204" pitchFamily="18" charset="0"/>
                      </a:rPr>
                      <m:t>𝐶</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𝑔</m:t>
                        </m:r>
                      </m:e>
                      <m:sup>
                        <m:r>
                          <a:rPr lang="en-US" altLang="zh-CN" sz="2800" b="0" i="1" smtClean="0">
                            <a:latin typeface="Cambria Math" panose="02040503050406030204" pitchFamily="18" charset="0"/>
                            <a:ea typeface="Cambria Math" panose="02040503050406030204" pitchFamily="18" charset="0"/>
                          </a:rPr>
                          <m:t>𝑘</m:t>
                        </m:r>
                      </m:sup>
                    </m:sSup>
                    <m:r>
                      <a:rPr lang="en-US" altLang="zh-CN" sz="2800" b="0" i="1" smtClean="0">
                        <a:latin typeface="Cambria Math" panose="02040503050406030204" pitchFamily="18" charset="0"/>
                        <a:ea typeface="Cambria Math" panose="02040503050406030204" pitchFamily="18" charset="0"/>
                      </a:rPr>
                      <m:t> </m:t>
                    </m:r>
                    <m:r>
                      <a:rPr lang="en-US" altLang="zh-CN" sz="2800" b="0" i="1" smtClean="0">
                        <a:latin typeface="Cambria Math" panose="02040503050406030204" pitchFamily="18" charset="0"/>
                        <a:ea typeface="Cambria Math" panose="02040503050406030204" pitchFamily="18" charset="0"/>
                      </a:rPr>
                      <m:t>𝑚𝑜𝑑</m:t>
                    </m:r>
                    <m:r>
                      <a:rPr lang="en-US" altLang="zh-CN" sz="2800" b="0" i="1" smtClean="0">
                        <a:latin typeface="Cambria Math" panose="02040503050406030204" pitchFamily="18" charset="0"/>
                        <a:ea typeface="Cambria Math" panose="02040503050406030204" pitchFamily="18" charset="0"/>
                      </a:rPr>
                      <m:t> </m:t>
                    </m:r>
                    <m:r>
                      <a:rPr lang="en-US" altLang="zh-CN" sz="2800" b="0" i="1" smtClean="0">
                        <a:latin typeface="Cambria Math" panose="02040503050406030204" pitchFamily="18" charset="0"/>
                        <a:ea typeface="Cambria Math" panose="02040503050406030204" pitchFamily="18" charset="0"/>
                      </a:rPr>
                      <m:t>𝑝</m:t>
                    </m:r>
                    <m:r>
                      <a:rPr lang="zh-CN" altLang="en-US"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𝐶</m:t>
                    </m:r>
                    <m:r>
                      <a:rPr lang="en-US" altLang="zh-CN" sz="2800" b="0" i="1" smtClean="0">
                        <a:latin typeface="Cambria Math" panose="02040503050406030204" pitchFamily="18" charset="0"/>
                        <a:ea typeface="Cambria Math" panose="02040503050406030204" pitchFamily="18" charset="0"/>
                      </a:rPr>
                      <m:t>2</m:t>
                    </m:r>
                    <m:r>
                      <a:rPr lang="en-US" altLang="zh-CN" sz="2800" b="0" i="1" smtClean="0">
                        <a:latin typeface="Cambria Math" panose="02040503050406030204" pitchFamily="18" charset="0"/>
                        <a:ea typeface="Cambria Math" panose="02040503050406030204" pitchFamily="18" charset="0"/>
                      </a:rPr>
                      <m:t>≡</m:t>
                    </m:r>
                    <m:sSup>
                      <m:sSupPr>
                        <m:ctrlPr>
                          <a:rPr lang="en-US" altLang="zh-CN" sz="2800" i="1">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𝑀</m:t>
                        </m:r>
                        <m:r>
                          <a:rPr lang="en-US" altLang="zh-CN" sz="2800" b="0" i="1" smtClean="0">
                            <a:latin typeface="Cambria Math" panose="02040503050406030204" pitchFamily="18" charset="0"/>
                            <a:ea typeface="Cambria Math" panose="02040503050406030204" pitchFamily="18" charset="0"/>
                          </a:rPr>
                          <m:t>𝑦</m:t>
                        </m:r>
                      </m:e>
                      <m:sup>
                        <m:r>
                          <a:rPr lang="en-US" altLang="zh-CN" sz="2800" i="1">
                            <a:latin typeface="Cambria Math" panose="02040503050406030204" pitchFamily="18" charset="0"/>
                            <a:ea typeface="Cambria Math" panose="02040503050406030204" pitchFamily="18" charset="0"/>
                          </a:rPr>
                          <m:t>𝑘</m:t>
                        </m:r>
                      </m:sup>
                    </m:sSup>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𝑚𝑜𝑑</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𝑝</m:t>
                    </m:r>
                  </m:oMath>
                </a14:m>
                <a:endParaRPr lang="en-US" altLang="zh-CN" sz="2800" dirty="0">
                  <a:latin typeface="宋体" panose="02010600030101010101" pitchFamily="2" charset="-122"/>
                  <a:ea typeface="宋体" panose="0201060003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365760" y="1423387"/>
                <a:ext cx="8412480" cy="4408899"/>
              </a:xfrm>
              <a:prstGeom prst="rect">
                <a:avLst/>
              </a:prstGeom>
              <a:blipFill rotWithShape="1">
                <a:blip r:embed="rId1"/>
                <a:stretch>
                  <a:fillRect t="-8" r="-2340" b="10"/>
                </a:stretch>
              </a:blipFill>
            </p:spPr>
            <p:txBody>
              <a:bodyPr/>
              <a:lstStyle/>
              <a:p>
                <a:r>
                  <a:rPr lang="zh-CN" altLang="en-US">
                    <a:noFill/>
                  </a:rPr>
                  <a:t> </a:t>
                </a:r>
              </a:p>
            </p:txBody>
          </p:sp>
        </mc:Fallback>
      </mc:AlternateContent>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5"/>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330AF748-9F3A-4963-B690-99F55CE958E2}" type="slidenum">
              <a:rPr lang="en-US" altLang="zh-CN" sz="1400"/>
            </a:fld>
            <a:endParaRPr lang="en-US" altLang="zh-CN" sz="1400"/>
          </a:p>
        </p:txBody>
      </p:sp>
      <p:sp>
        <p:nvSpPr>
          <p:cNvPr id="103427" name="Rectangle 3"/>
          <p:cNvSpPr>
            <a:spLocks noGrp="1" noChangeArrowheads="1"/>
          </p:cNvSpPr>
          <p:nvPr>
            <p:ph type="body" idx="4294967295"/>
          </p:nvPr>
        </p:nvSpPr>
        <p:spPr>
          <a:xfrm>
            <a:off x="-38100" y="981075"/>
            <a:ext cx="8305800" cy="6113463"/>
          </a:xfrm>
        </p:spPr>
        <p:txBody>
          <a:bodyPr/>
          <a:lstStyle/>
          <a:p>
            <a:pPr marL="0" indent="0" eaLnBrk="1" hangingPunct="1">
              <a:lnSpc>
                <a:spcPct val="120000"/>
              </a:lnSpc>
              <a:buNone/>
            </a:pPr>
            <a:r>
              <a:rPr lang="en-US" altLang="zh-CN" sz="3200" dirty="0">
                <a:latin typeface="宋体" panose="02010600030101010101" pitchFamily="2" charset="-122"/>
                <a:ea typeface="宋体" panose="02010600030101010101" pitchFamily="2" charset="-122"/>
              </a:rPr>
              <a:t>3)</a:t>
            </a:r>
            <a:r>
              <a:rPr lang="zh-CN" altLang="en-US" sz="3200" b="1" dirty="0">
                <a:latin typeface="宋体" panose="02010600030101010101" pitchFamily="2" charset="-122"/>
                <a:ea typeface="宋体" panose="02010600030101010101" pitchFamily="2" charset="-122"/>
              </a:rPr>
              <a:t>解密过程</a:t>
            </a:r>
            <a:r>
              <a:rPr lang="en-US" altLang="zh-CN" sz="3200" b="1" dirty="0">
                <a:latin typeface="宋体" panose="02010600030101010101" pitchFamily="2" charset="-122"/>
                <a:ea typeface="宋体" panose="02010600030101010101" pitchFamily="2" charset="-122"/>
              </a:rPr>
              <a:t>:</a:t>
            </a:r>
            <a:endParaRPr lang="en-US" altLang="zh-CN" sz="3200" b="1" dirty="0">
              <a:latin typeface="宋体" panose="02010600030101010101" pitchFamily="2" charset="-122"/>
              <a:ea typeface="宋体" panose="02010600030101010101" pitchFamily="2" charset="-122"/>
            </a:endParaRPr>
          </a:p>
          <a:p>
            <a:pPr marL="457200" lvl="1" indent="0">
              <a:buNone/>
            </a:pPr>
            <a:r>
              <a:rPr lang="zh-CN" altLang="en-US" sz="2800" dirty="0">
                <a:latin typeface="宋体" panose="02010600030101010101" pitchFamily="2" charset="-122"/>
                <a:ea typeface="宋体" panose="02010600030101010101" pitchFamily="2" charset="-122"/>
              </a:rPr>
              <a:t>计算明文</a:t>
            </a:r>
            <a:r>
              <a:rPr lang="en-US" altLang="zh-CN" sz="2800" dirty="0">
                <a:latin typeface="宋体" panose="02010600030101010101" pitchFamily="2" charset="-122"/>
                <a:ea typeface="宋体" panose="02010600030101010101" pitchFamily="2" charset="-122"/>
              </a:rPr>
              <a:t>: </a:t>
            </a:r>
            <a:endParaRPr lang="en-US" altLang="zh-CN" sz="2800" dirty="0">
              <a:latin typeface="宋体" panose="02010600030101010101" pitchFamily="2" charset="-122"/>
              <a:ea typeface="宋体" panose="02010600030101010101" pitchFamily="2" charset="-122"/>
            </a:endParaRPr>
          </a:p>
          <a:p>
            <a:pPr lvl="1"/>
            <a:endParaRPr lang="en-US" altLang="zh-CN" sz="2800" dirty="0"/>
          </a:p>
          <a:p>
            <a:pPr lvl="1"/>
            <a:endParaRPr lang="en-US" altLang="zh-CN" sz="2800" dirty="0"/>
          </a:p>
          <a:p>
            <a:pPr marL="457200" lvl="1" indent="0">
              <a:buNone/>
            </a:pPr>
            <a:r>
              <a:rPr lang="zh-CN" altLang="en-US" sz="2800" dirty="0">
                <a:latin typeface="宋体" panose="02010600030101010101" pitchFamily="2" charset="-122"/>
                <a:ea typeface="宋体" panose="02010600030101010101" pitchFamily="2" charset="-122"/>
              </a:rPr>
              <a:t>因为   </a:t>
            </a:r>
            <a:r>
              <a:rPr lang="zh-CN" altLang="en-US" sz="2800" dirty="0"/>
              <a:t>       </a:t>
            </a:r>
            <a:endParaRPr lang="en-US" altLang="zh-CN" sz="2800" dirty="0"/>
          </a:p>
        </p:txBody>
      </p:sp>
      <p:graphicFrame>
        <p:nvGraphicFramePr>
          <p:cNvPr id="103428" name="Object 4"/>
          <p:cNvGraphicFramePr>
            <a:graphicFrameLocks noChangeAspect="1"/>
          </p:cNvGraphicFramePr>
          <p:nvPr/>
        </p:nvGraphicFramePr>
        <p:xfrm>
          <a:off x="3543300" y="1993900"/>
          <a:ext cx="2057400" cy="909637"/>
        </p:xfrm>
        <a:graphic>
          <a:graphicData uri="http://schemas.openxmlformats.org/presentationml/2006/ole">
            <mc:AlternateContent xmlns:mc="http://schemas.openxmlformats.org/markup-compatibility/2006">
              <mc:Choice xmlns:v="urn:schemas-microsoft-com:vml" Requires="v">
                <p:oleObj spid="_x0000_s0" name="Equation" r:id="rId1" imgW="977900" imgH="431800" progId="Equation.DSMT4">
                  <p:embed/>
                </p:oleObj>
              </mc:Choice>
              <mc:Fallback>
                <p:oleObj name="Equation" r:id="rId1" imgW="977900" imgH="4318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300" y="1993900"/>
                        <a:ext cx="2057400" cy="90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429" name="Object 5"/>
          <p:cNvGraphicFramePr>
            <a:graphicFrameLocks noChangeAspect="1"/>
          </p:cNvGraphicFramePr>
          <p:nvPr/>
        </p:nvGraphicFramePr>
        <p:xfrm>
          <a:off x="1371600" y="3428936"/>
          <a:ext cx="6400800" cy="922338"/>
        </p:xfrm>
        <a:graphic>
          <a:graphicData uri="http://schemas.openxmlformats.org/presentationml/2006/ole">
            <mc:AlternateContent xmlns:mc="http://schemas.openxmlformats.org/markup-compatibility/2006">
              <mc:Choice xmlns:v="urn:schemas-microsoft-com:vml" Requires="v">
                <p:oleObj spid="_x0000_s2" name="Equation" r:id="rId3" imgW="3175000" imgH="457200" progId="Equation.DSMT4">
                  <p:embed/>
                </p:oleObj>
              </mc:Choice>
              <mc:Fallback>
                <p:oleObj name="Equation" r:id="rId3" imgW="3175000" imgH="457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428936"/>
                        <a:ext cx="6400800"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26" name="Rectangle 6"/>
          <p:cNvSpPr>
            <a:spLocks noGrp="1" noChangeArrowheads="1"/>
          </p:cNvSpPr>
          <p:nvPr>
            <p:ph type="title" idx="4294967295"/>
          </p:nvPr>
        </p:nvSpPr>
        <p:spPr>
          <a:xfrm>
            <a:off x="179388" y="323850"/>
            <a:ext cx="7793037" cy="549275"/>
          </a:xfrm>
        </p:spPr>
        <p:txBody>
          <a:bodyPr>
            <a:noAutofit/>
          </a:bodyPr>
          <a:lstStyle/>
          <a:p>
            <a:pPr eaLnBrk="1" hangingPunct="1">
              <a:defRPr/>
            </a:pPr>
            <a:r>
              <a:rPr lang="en-US" altLang="zh-CN" b="1" dirty="0" err="1">
                <a:solidFill>
                  <a:srgbClr val="FF0000"/>
                </a:solidFill>
                <a:latin typeface="宋体" panose="02010600030101010101" pitchFamily="2" charset="-122"/>
                <a:ea typeface="宋体" panose="02010600030101010101" pitchFamily="2" charset="-122"/>
              </a:rPr>
              <a:t>ElGamal</a:t>
            </a:r>
            <a:r>
              <a:rPr lang="zh-CN" altLang="en-US" b="1" dirty="0">
                <a:solidFill>
                  <a:srgbClr val="FF0000"/>
                </a:solidFill>
                <a:latin typeface="宋体" panose="02010600030101010101" pitchFamily="2" charset="-122"/>
                <a:ea typeface="宋体" panose="02010600030101010101" pitchFamily="2" charset="-122"/>
              </a:rPr>
              <a:t>算法</a:t>
            </a:r>
            <a:endParaRPr lang="zh-CN" altLang="en-US" b="1" dirty="0">
              <a:solidFill>
                <a:srgbClr val="FF0000"/>
              </a:solidFill>
              <a:latin typeface="宋体" panose="02010600030101010101" pitchFamily="2" charset="-122"/>
              <a:ea typeface="宋体" panose="02010600030101010101" pitchFamily="2" charset="-122"/>
            </a:endParaRPr>
          </a:p>
        </p:txBody>
      </p:sp>
      <p:sp>
        <p:nvSpPr>
          <p:cNvPr id="12296" name="AutoShape 8"/>
          <p:cNvSpPr>
            <a:spLocks noChangeArrowheads="1"/>
          </p:cNvSpPr>
          <p:nvPr/>
        </p:nvSpPr>
        <p:spPr bwMode="auto">
          <a:xfrm>
            <a:off x="2584450" y="4043363"/>
            <a:ext cx="4495800" cy="2852737"/>
          </a:xfrm>
          <a:prstGeom prst="irregularSeal1">
            <a:avLst/>
          </a:prstGeom>
          <a:solidFill>
            <a:schemeClr val="accent1"/>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800" dirty="0">
                <a:latin typeface="宋体" panose="02010600030101010101" pitchFamily="2" charset="-122"/>
              </a:rPr>
              <a:t>K</a:t>
            </a:r>
            <a:r>
              <a:rPr lang="zh-CN" altLang="en-US" sz="2800" dirty="0">
                <a:latin typeface="宋体" panose="02010600030101010101" pitchFamily="2" charset="-122"/>
              </a:rPr>
              <a:t>是否需要保密？</a:t>
            </a:r>
            <a:endParaRPr lang="en-CA" altLang="zh-CN" sz="2800" dirty="0">
              <a:latin typeface="宋体" panose="02010600030101010101" pitchFamily="2" charset="-122"/>
            </a:endParaRPr>
          </a:p>
          <a:p>
            <a:pPr algn="ctr" eaLnBrk="1" hangingPunct="1">
              <a:spcBef>
                <a:spcPct val="0"/>
              </a:spcBef>
              <a:buClrTx/>
              <a:buSzTx/>
              <a:buFontTx/>
              <a:buNone/>
            </a:pPr>
            <a:r>
              <a:rPr lang="en-US" altLang="zh-CN" sz="2800" dirty="0">
                <a:latin typeface="宋体" panose="02010600030101010101" pitchFamily="2" charset="-122"/>
              </a:rPr>
              <a:t>K</a:t>
            </a:r>
            <a:r>
              <a:rPr lang="zh-CN" altLang="en-US" sz="2800" dirty="0">
                <a:latin typeface="宋体" panose="02010600030101010101" pitchFamily="2" charset="-122"/>
              </a:rPr>
              <a:t>能否重复使用？</a:t>
            </a:r>
            <a:endParaRPr lang="en-US" altLang="zh-CN" sz="2800" dirty="0">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4BBB694-DDE9-42CB-8F50-5BEF1EC2A7CF}" type="slidenum">
              <a:rPr lang="zh-CN" altLang="en-US" sz="1050"/>
            </a:fld>
            <a:endParaRPr lang="en-US" altLang="zh-CN" sz="1050"/>
          </a:p>
        </p:txBody>
      </p:sp>
      <p:sp>
        <p:nvSpPr>
          <p:cNvPr id="10243" name="Rectangle 2"/>
          <p:cNvSpPr>
            <a:spLocks noGrp="1" noChangeArrowheads="1"/>
          </p:cNvSpPr>
          <p:nvPr>
            <p:ph type="title" idx="4294967295"/>
          </p:nvPr>
        </p:nvSpPr>
        <p:spPr>
          <a:xfrm>
            <a:off x="1101851" y="645267"/>
            <a:ext cx="5845175" cy="682625"/>
          </a:xfrm>
        </p:spPr>
        <p:txBody>
          <a:bodyPr>
            <a:noAutofit/>
          </a:bodyPr>
          <a:lstStyle/>
          <a:p>
            <a:pPr eaLnBrk="1" hangingPunct="1">
              <a:spcBef>
                <a:spcPct val="50000"/>
              </a:spcBef>
            </a:pPr>
            <a:r>
              <a:rPr lang="zh-CN" altLang="en-US" dirty="0">
                <a:solidFill>
                  <a:srgbClr val="FF0000"/>
                </a:solidFill>
                <a:latin typeface="宋体" panose="02010600030101010101" pitchFamily="2" charset="-122"/>
                <a:ea typeface="宋体" panose="02010600030101010101" pitchFamily="2" charset="-122"/>
              </a:rPr>
              <a:t>公钥加密体制的原理</a:t>
            </a:r>
            <a:endParaRPr lang="zh-CN" altLang="en-US" dirty="0">
              <a:solidFill>
                <a:srgbClr val="FF0000"/>
              </a:solidFill>
              <a:latin typeface="宋体" panose="02010600030101010101" pitchFamily="2" charset="-122"/>
              <a:ea typeface="宋体" panose="02010600030101010101" pitchFamily="2" charset="-122"/>
            </a:endParaRPr>
          </a:p>
        </p:txBody>
      </p:sp>
      <p:sp>
        <p:nvSpPr>
          <p:cNvPr id="591876" name="Rectangle 3"/>
          <p:cNvSpPr>
            <a:spLocks noGrp="1" noChangeArrowheads="1"/>
          </p:cNvSpPr>
          <p:nvPr>
            <p:ph type="body" idx="4294967295"/>
          </p:nvPr>
        </p:nvSpPr>
        <p:spPr>
          <a:xfrm>
            <a:off x="1101851" y="1731962"/>
            <a:ext cx="6940296" cy="3394075"/>
          </a:xfrm>
        </p:spPr>
        <p:txBody>
          <a:bodyPr>
            <a:normAutofit/>
          </a:bodyPr>
          <a:lstStyle/>
          <a:p>
            <a:pPr eaLnBrk="1" hangingPunct="1">
              <a:buFontTx/>
              <a:buNone/>
            </a:pPr>
            <a:r>
              <a:rPr lang="zh-CN" altLang="en-US" dirty="0">
                <a:latin typeface="宋体" panose="02010600030101010101" pitchFamily="2" charset="-122"/>
                <a:ea typeface="宋体" panose="02010600030101010101" pitchFamily="2" charset="-122"/>
              </a:rPr>
              <a:t>邮箱的例子</a:t>
            </a:r>
            <a:endParaRPr lang="zh-CN" altLang="en-US" dirty="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dirty="0">
                <a:latin typeface="宋体" panose="02010600030101010101" pitchFamily="2" charset="-122"/>
                <a:ea typeface="宋体" panose="02010600030101010101" pitchFamily="2" charset="-122"/>
              </a:rPr>
              <a:t>任何人可以向邮箱投举报信</a:t>
            </a:r>
            <a:endParaRPr lang="zh-CN" altLang="en-US" dirty="0">
              <a:latin typeface="宋体" panose="02010600030101010101" pitchFamily="2" charset="-122"/>
              <a:ea typeface="宋体" panose="02010600030101010101" pitchFamily="2" charset="-122"/>
            </a:endParaRPr>
          </a:p>
          <a:p>
            <a:pPr eaLnBrk="1" hangingPunct="1">
              <a:buFont typeface="Wingdings" panose="05000000000000000000" pitchFamily="2" charset="2"/>
              <a:buNone/>
            </a:pPr>
            <a:r>
              <a:rPr lang="zh-CN" altLang="en-US" dirty="0">
                <a:latin typeface="宋体" panose="02010600030101010101" pitchFamily="2" charset="-122"/>
                <a:ea typeface="宋体" panose="02010600030101010101" pitchFamily="2" charset="-122"/>
              </a:rPr>
              <a:t>用户</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审计人员</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才能打开邮箱，读信的内容</a:t>
            </a:r>
            <a:endParaRPr lang="zh-CN" altLang="en-US" dirty="0">
              <a:latin typeface="宋体" panose="02010600030101010101" pitchFamily="2" charset="-122"/>
              <a:ea typeface="宋体" panose="02010600030101010101" pitchFamily="2" charset="-122"/>
            </a:endParaRPr>
          </a:p>
        </p:txBody>
      </p:sp>
      <p:pic>
        <p:nvPicPr>
          <p:cNvPr id="59187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2841" y="3542111"/>
            <a:ext cx="1818084" cy="199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187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695" y="3609976"/>
            <a:ext cx="1337072" cy="186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8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18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18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1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5"/>
          <p:cNvSpPr txBox="1">
            <a:spLocks noGrp="1"/>
          </p:cNvSpPr>
          <p:nvPr/>
        </p:nvSpPr>
        <p:spPr bwMode="auto">
          <a:xfrm>
            <a:off x="7042150" y="62436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C6CA87BC-CA7C-4521-99C8-58B260A71096}" type="slidenum">
              <a:rPr lang="en-US" altLang="zh-CN" sz="1400"/>
            </a:fld>
            <a:endParaRPr lang="en-US" altLang="zh-CN" sz="1400"/>
          </a:p>
        </p:txBody>
      </p:sp>
      <p:sp>
        <p:nvSpPr>
          <p:cNvPr id="82948" name="Rectangle 6"/>
          <p:cNvSpPr>
            <a:spLocks noChangeArrowheads="1"/>
          </p:cNvSpPr>
          <p:nvPr/>
        </p:nvSpPr>
        <p:spPr bwMode="auto">
          <a:xfrm>
            <a:off x="201613" y="0"/>
            <a:ext cx="7793037" cy="700087"/>
          </a:xfrm>
          <a:prstGeom prst="rect">
            <a:avLst/>
          </a:prstGeom>
          <a:noFill/>
          <a:ln>
            <a:noFill/>
          </a:ln>
        </p:spPr>
        <p:txBody>
          <a:bodyPr anchor="b"/>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defRPr/>
            </a:pPr>
            <a:r>
              <a:rPr lang="en-US" altLang="zh-CN" sz="4400" b="1" dirty="0" err="1">
                <a:solidFill>
                  <a:srgbClr val="FF0000"/>
                </a:solidFill>
                <a:latin typeface="宋体" panose="02010600030101010101" pitchFamily="2" charset="-122"/>
              </a:rPr>
              <a:t>ElGamal</a:t>
            </a:r>
            <a:r>
              <a:rPr lang="zh-CN" altLang="en-US" sz="4400" b="1" dirty="0">
                <a:solidFill>
                  <a:srgbClr val="FF0000"/>
                </a:solidFill>
                <a:latin typeface="宋体" panose="02010600030101010101" pitchFamily="2" charset="-122"/>
              </a:rPr>
              <a:t>算法</a:t>
            </a:r>
            <a:endParaRPr lang="zh-CN" altLang="en-US" sz="4400" b="1" dirty="0">
              <a:solidFill>
                <a:srgbClr val="FF0000"/>
              </a:solidFill>
              <a:latin typeface="宋体" panose="02010600030101010101" pitchFamily="2" charset="-122"/>
            </a:endParaRPr>
          </a:p>
        </p:txBody>
      </p:sp>
      <mc:AlternateContent xmlns:mc="http://schemas.openxmlformats.org/markup-compatibility/2006">
        <mc:Choice xmlns:a14="http://schemas.microsoft.com/office/drawing/2010/main" Requires="a14">
          <p:sp>
            <p:nvSpPr>
              <p:cNvPr id="2" name="文本框 1"/>
              <p:cNvSpPr txBox="1"/>
              <p:nvPr/>
            </p:nvSpPr>
            <p:spPr>
              <a:xfrm>
                <a:off x="196850" y="708295"/>
                <a:ext cx="9098603" cy="5640198"/>
              </a:xfrm>
              <a:prstGeom prst="rect">
                <a:avLst/>
              </a:prstGeom>
              <a:noFill/>
            </p:spPr>
            <p:txBody>
              <a:bodyPr wrap="square" rtlCol="0">
                <a:spAutoFit/>
              </a:bodyPr>
              <a:lstStyle/>
              <a:p>
                <a:pPr marL="342900" indent="-342900">
                  <a:buFont typeface="+mj-lt"/>
                  <a:buAutoNum type="arabicPeriod"/>
                </a:pPr>
                <a:r>
                  <a:rPr lang="zh-CN" altLang="en-US" sz="2400" b="1" dirty="0">
                    <a:latin typeface="Arial" panose="020B0604020202020204" pitchFamily="34" charset="0"/>
                    <a:ea typeface="宋体" panose="02010600030101010101" pitchFamily="2" charset="-122"/>
                    <a:cs typeface="Arial" panose="020B0604020202020204" pitchFamily="34" charset="0"/>
                  </a:rPr>
                  <a:t>密钥生成</a:t>
                </a:r>
                <a:endParaRPr lang="en-US" altLang="zh-CN" sz="2400" b="1" dirty="0">
                  <a:latin typeface="Arial" panose="020B0604020202020204" pitchFamily="34" charset="0"/>
                  <a:ea typeface="宋体" panose="02010600030101010101" pitchFamily="2" charset="-122"/>
                  <a:cs typeface="Arial" panose="020B0604020202020204" pitchFamily="34" charset="0"/>
                </a:endParaRPr>
              </a:p>
              <a:p>
                <a:pPr marL="360045" lvl="1"/>
                <a:r>
                  <a:rPr lang="zh-CN" altLang="en-US" sz="2400" dirty="0">
                    <a:latin typeface="Arial" panose="020B0604020202020204" pitchFamily="34" charset="0"/>
                    <a:ea typeface="宋体" panose="02010600030101010101" pitchFamily="2" charset="-122"/>
                    <a:cs typeface="Arial" panose="020B0604020202020204" pitchFamily="34" charset="0"/>
                  </a:rPr>
                  <a:t>选择公开参数：</a:t>
                </a:r>
                <a14:m>
                  <m:oMath xmlns:m="http://schemas.openxmlformats.org/officeDocument/2006/math">
                    <m:r>
                      <a:rPr lang="en-US" altLang="zh-CN" sz="2400" i="1" dirty="0" smtClean="0">
                        <a:latin typeface="Cambria Math" panose="02040503050406030204" pitchFamily="18" charset="0"/>
                      </a:rPr>
                      <m:t>𝑝</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97</m:t>
                    </m:r>
                  </m:oMath>
                </a14:m>
                <a:r>
                  <a:rPr lang="zh-CN" altLang="en-US" sz="2400" dirty="0">
                    <a:latin typeface="Arial" panose="020B0604020202020204" pitchFamily="34" charset="0"/>
                    <a:ea typeface="宋体" panose="02010600030101010101" pitchFamily="2" charset="-122"/>
                    <a:cs typeface="Arial" panose="020B0604020202020204" pitchFamily="34" charset="0"/>
                  </a:rPr>
                  <a:t>及本原根</a:t>
                </a:r>
                <a14:m>
                  <m:oMath xmlns:m="http://schemas.openxmlformats.org/officeDocument/2006/math">
                    <m:r>
                      <a:rPr lang="en-US" altLang="zh-CN" sz="2400" i="1" dirty="0" smtClean="0">
                        <a:latin typeface="Cambria Math" panose="02040503050406030204" pitchFamily="18" charset="0"/>
                      </a:rPr>
                      <m:t>𝑔</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5</m:t>
                    </m:r>
                  </m:oMath>
                </a14:m>
                <a:r>
                  <a:rPr lang="zh-CN" altLang="en-US" sz="2400" dirty="0">
                    <a:latin typeface="Arial" panose="020B0604020202020204" pitchFamily="34" charset="0"/>
                    <a:ea typeface="宋体" panose="02010600030101010101" pitchFamily="2" charset="-122"/>
                    <a:cs typeface="Arial" panose="020B0604020202020204" pitchFamily="34" charset="0"/>
                  </a:rPr>
                  <a:t>；</a:t>
                </a:r>
                <a:endParaRPr lang="en-US" altLang="zh-CN" sz="2400" dirty="0">
                  <a:latin typeface="Arial" panose="020B0604020202020204" pitchFamily="34" charset="0"/>
                  <a:ea typeface="宋体" panose="02010600030101010101" pitchFamily="2" charset="-122"/>
                  <a:cs typeface="Arial" panose="020B0604020202020204" pitchFamily="34" charset="0"/>
                </a:endParaRPr>
              </a:p>
              <a:p>
                <a:pPr marL="360045" lvl="1"/>
                <a:r>
                  <a:rPr lang="en-US" altLang="zh-CN" sz="2400" dirty="0">
                    <a:latin typeface="Arial" panose="020B0604020202020204" pitchFamily="34" charset="0"/>
                    <a:ea typeface="宋体" panose="02010600030101010101" pitchFamily="2" charset="-122"/>
                    <a:cs typeface="Arial" panose="020B0604020202020204" pitchFamily="34" charset="0"/>
                  </a:rPr>
                  <a:t>Bob</a:t>
                </a:r>
                <a:r>
                  <a:rPr lang="zh-CN" altLang="en-US" sz="2400" dirty="0">
                    <a:latin typeface="Arial" panose="020B0604020202020204" pitchFamily="34" charset="0"/>
                    <a:ea typeface="宋体" panose="02010600030101010101" pitchFamily="2" charset="-122"/>
                    <a:cs typeface="Arial" panose="020B0604020202020204" pitchFamily="34" charset="0"/>
                  </a:rPr>
                  <a:t>选择秘密密钥</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58</m:t>
                    </m:r>
                  </m:oMath>
                </a14:m>
                <a:r>
                  <a:rPr lang="zh-CN" altLang="en-US" sz="2400" dirty="0">
                    <a:latin typeface="Arial" panose="020B0604020202020204" pitchFamily="34" charset="0"/>
                    <a:ea typeface="宋体" panose="02010600030101010101" pitchFamily="2" charset="-122"/>
                    <a:cs typeface="Arial" panose="020B0604020202020204" pitchFamily="34" charset="0"/>
                  </a:rPr>
                  <a:t>，计算并发布公钥</a:t>
                </a:r>
                <a:endParaRPr lang="en-US" altLang="zh-CN" sz="2400" dirty="0">
                  <a:latin typeface="Arial" panose="020B0604020202020204" pitchFamily="34" charset="0"/>
                  <a:ea typeface="宋体" panose="02010600030101010101" pitchFamily="2" charset="-122"/>
                  <a:cs typeface="Arial" panose="020B0604020202020204" pitchFamily="34" charset="0"/>
                </a:endParaRPr>
              </a:p>
              <a:p>
                <a:pPr marL="360045" lvl="1"/>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5</m:t>
                          </m:r>
                        </m:e>
                        <m:sup>
                          <m:r>
                            <a:rPr lang="en-US" altLang="zh-CN" sz="2400" b="0" i="1" smtClean="0">
                              <a:latin typeface="Cambria Math" panose="02040503050406030204" pitchFamily="18" charset="0"/>
                            </a:rPr>
                            <m:t>58</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44</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97</m:t>
                      </m:r>
                    </m:oMath>
                  </m:oMathPara>
                </a14:m>
                <a:endParaRPr lang="en-US" altLang="zh-CN" sz="2400" dirty="0">
                  <a:latin typeface="Arial" panose="020B0604020202020204" pitchFamily="34" charset="0"/>
                  <a:ea typeface="宋体" panose="02010600030101010101" pitchFamily="2" charset="-122"/>
                  <a:cs typeface="Arial" panose="020B0604020202020204" pitchFamily="34" charset="0"/>
                </a:endParaRPr>
              </a:p>
              <a:p>
                <a:pPr marL="342900" indent="-342900">
                  <a:buFont typeface="+mj-lt"/>
                  <a:buAutoNum type="arabicPeriod"/>
                </a:pPr>
                <a:r>
                  <a:rPr lang="en-US" altLang="zh-CN" sz="2400" b="1" dirty="0">
                    <a:latin typeface="Arial" panose="020B0604020202020204" pitchFamily="34" charset="0"/>
                    <a:ea typeface="宋体" panose="02010600030101010101" pitchFamily="2" charset="-122"/>
                    <a:cs typeface="Arial" panose="020B0604020202020204" pitchFamily="34" charset="0"/>
                  </a:rPr>
                  <a:t>Alice</a:t>
                </a:r>
                <a:r>
                  <a:rPr lang="zh-CN" altLang="en-US" sz="2400" b="1" dirty="0">
                    <a:latin typeface="Arial" panose="020B0604020202020204" pitchFamily="34" charset="0"/>
                    <a:ea typeface="宋体" panose="02010600030101010101" pitchFamily="2" charset="-122"/>
                    <a:cs typeface="Arial" panose="020B0604020202020204" pitchFamily="34" charset="0"/>
                  </a:rPr>
                  <a:t>要加密</a:t>
                </a:r>
                <a14:m>
                  <m:oMath xmlns:m="http://schemas.openxmlformats.org/officeDocument/2006/math">
                    <m:r>
                      <a:rPr lang="en-US" altLang="zh-CN" sz="2400" b="1" i="1" dirty="0" smtClean="0">
                        <a:latin typeface="Cambria Math" panose="02040503050406030204" pitchFamily="18" charset="0"/>
                      </a:rPr>
                      <m:t>𝑴</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𝟑</m:t>
                    </m:r>
                  </m:oMath>
                </a14:m>
                <a:r>
                  <a:rPr lang="zh-CN" altLang="en-US" sz="2400" b="1" dirty="0">
                    <a:latin typeface="Arial" panose="020B0604020202020204" pitchFamily="34" charset="0"/>
                    <a:ea typeface="宋体" panose="02010600030101010101" pitchFamily="2" charset="-122"/>
                    <a:cs typeface="Arial" panose="020B0604020202020204" pitchFamily="34" charset="0"/>
                  </a:rPr>
                  <a:t>给</a:t>
                </a:r>
                <a:r>
                  <a:rPr lang="en-US" altLang="zh-CN" sz="2400" b="1" dirty="0">
                    <a:latin typeface="Arial" panose="020B0604020202020204" pitchFamily="34" charset="0"/>
                    <a:ea typeface="宋体" panose="02010600030101010101" pitchFamily="2" charset="-122"/>
                    <a:cs typeface="Arial" panose="020B0604020202020204" pitchFamily="34" charset="0"/>
                  </a:rPr>
                  <a:t>Bob</a:t>
                </a:r>
                <a:endParaRPr lang="en-US" altLang="zh-CN" sz="2400" b="1" dirty="0">
                  <a:latin typeface="Arial" panose="020B0604020202020204" pitchFamily="34" charset="0"/>
                  <a:ea typeface="宋体" panose="02010600030101010101" pitchFamily="2" charset="-122"/>
                  <a:cs typeface="Arial" panose="020B0604020202020204" pitchFamily="34" charset="0"/>
                </a:endParaRPr>
              </a:p>
              <a:p>
                <a:pPr marL="645795" lvl="1" indent="-285750">
                  <a:buClr>
                    <a:schemeClr val="accent1"/>
                  </a:buClr>
                  <a:buSzPct val="60000"/>
                  <a:buFont typeface="Wingdings" panose="05000000000000000000" pitchFamily="2" charset="2"/>
                  <a:buChar char="Ø"/>
                </a:pPr>
                <a:r>
                  <a:rPr lang="zh-CN" altLang="en-US" sz="2400" dirty="0">
                    <a:latin typeface="Arial" panose="020B0604020202020204" pitchFamily="34" charset="0"/>
                    <a:ea typeface="宋体" panose="02010600030101010101" pitchFamily="2" charset="-122"/>
                    <a:cs typeface="Arial" panose="020B0604020202020204" pitchFamily="34" charset="0"/>
                  </a:rPr>
                  <a:t>首先得到</a:t>
                </a:r>
                <a:r>
                  <a:rPr lang="en-US" altLang="zh-CN" sz="2400" dirty="0">
                    <a:latin typeface="Arial" panose="020B0604020202020204" pitchFamily="34" charset="0"/>
                    <a:ea typeface="宋体" panose="02010600030101010101" pitchFamily="2" charset="-122"/>
                    <a:cs typeface="Arial" panose="020B0604020202020204" pitchFamily="34" charset="0"/>
                  </a:rPr>
                  <a:t>Bob</a:t>
                </a:r>
                <a:r>
                  <a:rPr lang="zh-CN" altLang="en-US" sz="2400" dirty="0">
                    <a:latin typeface="Arial" panose="020B0604020202020204" pitchFamily="34" charset="0"/>
                    <a:ea typeface="宋体" panose="02010600030101010101" pitchFamily="2" charset="-122"/>
                    <a:cs typeface="Arial" panose="020B0604020202020204" pitchFamily="34" charset="0"/>
                  </a:rPr>
                  <a:t>的公开密钥</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𝐵</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44</m:t>
                    </m:r>
                  </m:oMath>
                </a14:m>
                <a:r>
                  <a:rPr lang="zh-CN" altLang="en-US" sz="2400" dirty="0">
                    <a:latin typeface="Arial" panose="020B0604020202020204" pitchFamily="34" charset="0"/>
                    <a:ea typeface="宋体" panose="02010600030101010101" pitchFamily="2" charset="-122"/>
                    <a:cs typeface="Arial" panose="020B0604020202020204" pitchFamily="34" charset="0"/>
                  </a:rPr>
                  <a:t>，选择随机</a:t>
                </a:r>
                <a14:m>
                  <m:oMath xmlns:m="http://schemas.openxmlformats.org/officeDocument/2006/math">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36</m:t>
                    </m:r>
                  </m:oMath>
                </a14:m>
                <a:r>
                  <a:rPr lang="zh-CN" altLang="en-US" sz="2400" dirty="0">
                    <a:latin typeface="Arial" panose="020B0604020202020204" pitchFamily="34" charset="0"/>
                    <a:ea typeface="宋体" panose="02010600030101010101" pitchFamily="2" charset="-122"/>
                    <a:cs typeface="Arial" panose="020B0604020202020204" pitchFamily="34" charset="0"/>
                  </a:rPr>
                  <a:t>，计算：</a:t>
                </a:r>
                <a14:m>
                  <m:oMath xmlns:m="http://schemas.openxmlformats.org/officeDocument/2006/math">
                    <m:sSubSup>
                      <m:sSubSupPr>
                        <m:ctrlPr>
                          <a:rPr lang="en-US" altLang="zh-CN" sz="2400" b="0" i="1" dirty="0" smtClean="0">
                            <a:latin typeface="Cambria Math" panose="02040503050406030204" pitchFamily="18" charset="0"/>
                          </a:rPr>
                        </m:ctrlPr>
                      </m:sSubSupPr>
                      <m:e>
                        <m:r>
                          <a:rPr lang="en-US" altLang="zh-CN" sz="2400" b="0" i="1" dirty="0" smtClean="0">
                            <a:latin typeface="Cambria Math" panose="02040503050406030204" pitchFamily="18" charset="0"/>
                          </a:rPr>
                          <m:t>𝑦</m:t>
                        </m:r>
                      </m:e>
                      <m:sub>
                        <m:r>
                          <a:rPr lang="en-US" altLang="zh-CN" sz="2400" b="0" i="1" dirty="0" smtClean="0">
                            <a:latin typeface="Cambria Math" panose="02040503050406030204" pitchFamily="18" charset="0"/>
                          </a:rPr>
                          <m:t>𝐵</m:t>
                        </m:r>
                      </m:sub>
                      <m:sup>
                        <m:r>
                          <a:rPr lang="en-US" altLang="zh-CN" sz="2400" b="0" i="1" dirty="0" smtClean="0">
                            <a:latin typeface="Cambria Math" panose="02040503050406030204" pitchFamily="18" charset="0"/>
                          </a:rPr>
                          <m:t>𝑘</m:t>
                        </m:r>
                      </m:sup>
                    </m:sSubSup>
                    <m:r>
                      <a:rPr lang="en-US" altLang="zh-CN" sz="2400" b="0" i="1" dirty="0" smtClean="0">
                        <a:latin typeface="Cambria Math" panose="02040503050406030204" pitchFamily="18" charset="0"/>
                      </a:rPr>
                      <m:t>=</m:t>
                    </m:r>
                    <m:sSup>
                      <m:sSupPr>
                        <m:ctrlPr>
                          <a:rPr lang="en-US" altLang="zh-CN" sz="2400" i="1" dirty="0" smtClean="0">
                            <a:latin typeface="Cambria Math" panose="02040503050406030204" pitchFamily="18" charset="0"/>
                          </a:rPr>
                        </m:ctrlPr>
                      </m:sSupPr>
                      <m:e>
                        <m:r>
                          <a:rPr lang="en-US" altLang="zh-CN" sz="2400" b="0" i="1" dirty="0" smtClean="0">
                            <a:latin typeface="Cambria Math" panose="02040503050406030204" pitchFamily="18" charset="0"/>
                          </a:rPr>
                          <m:t>44</m:t>
                        </m:r>
                      </m:e>
                      <m:sup>
                        <m:r>
                          <a:rPr lang="en-US" altLang="zh-CN" sz="2400" b="0" i="1" dirty="0" smtClean="0">
                            <a:latin typeface="Cambria Math" panose="02040503050406030204" pitchFamily="18" charset="0"/>
                          </a:rPr>
                          <m:t>36</m:t>
                        </m:r>
                      </m:sup>
                    </m:sSup>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75</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𝑚𝑜𝑑</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97</m:t>
                    </m:r>
                  </m:oMath>
                </a14:m>
                <a:r>
                  <a:rPr lang="zh-CN" altLang="en-US" sz="2400" dirty="0">
                    <a:latin typeface="Arial" panose="020B0604020202020204" pitchFamily="34" charset="0"/>
                    <a:ea typeface="宋体" panose="02010600030101010101" pitchFamily="2" charset="-122"/>
                    <a:cs typeface="Arial" panose="020B0604020202020204" pitchFamily="34" charset="0"/>
                  </a:rPr>
                  <a:t>；</a:t>
                </a:r>
                <a:endParaRPr lang="en-US" altLang="zh-CN" sz="2400" dirty="0">
                  <a:latin typeface="Arial" panose="020B0604020202020204" pitchFamily="34" charset="0"/>
                  <a:ea typeface="宋体" panose="02010600030101010101" pitchFamily="2" charset="-122"/>
                  <a:cs typeface="Arial" panose="020B0604020202020204" pitchFamily="34" charset="0"/>
                </a:endParaRPr>
              </a:p>
              <a:p>
                <a:pPr marL="645795" lvl="1" indent="-285750">
                  <a:buClr>
                    <a:schemeClr val="accent1"/>
                  </a:buClr>
                  <a:buSzPct val="60000"/>
                  <a:buFont typeface="Wingdings" panose="05000000000000000000" pitchFamily="2" charset="2"/>
                  <a:buChar char="Ø"/>
                </a:pPr>
                <a:r>
                  <a:rPr lang="zh-CN" altLang="en-US" sz="2400" dirty="0">
                    <a:latin typeface="Arial" panose="020B0604020202020204" pitchFamily="34" charset="0"/>
                    <a:ea typeface="宋体" panose="02010600030101010101" pitchFamily="2" charset="-122"/>
                    <a:cs typeface="Arial" panose="020B0604020202020204" pitchFamily="34" charset="0"/>
                  </a:rPr>
                  <a:t>计算密文对：</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𝑔</m:t>
                            </m:r>
                          </m:e>
                          <m:sup>
                            <m:r>
                              <a:rPr lang="en-US" altLang="zh-CN" sz="2400" b="0" i="1" smtClean="0">
                                <a:latin typeface="Cambria Math" panose="02040503050406030204" pitchFamily="18" charset="0"/>
                              </a:rPr>
                              <m:t>𝑘</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m:t>
                        </m:r>
                      </m:e>
                      <m:sup>
                        <m:r>
                          <a:rPr lang="en-US" altLang="zh-CN" sz="2400" b="0" i="1" smtClean="0">
                            <a:latin typeface="Cambria Math" panose="02040503050406030204" pitchFamily="18" charset="0"/>
                          </a:rPr>
                          <m:t>36</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50</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97</m:t>
                    </m:r>
                    <m:r>
                      <a:rPr lang="en-US" altLang="zh-CN" sz="2400" b="0" i="1" smtClean="0">
                        <a:latin typeface="Cambria Math" panose="02040503050406030204" pitchFamily="18" charset="0"/>
                      </a:rPr>
                      <m:t>;</m:t>
                    </m:r>
                  </m:oMath>
                </a14:m>
                <a:endParaRPr lang="en-US" altLang="zh-CN" sz="2400" dirty="0">
                  <a:latin typeface="Arial" panose="020B0604020202020204" pitchFamily="34" charset="0"/>
                  <a:ea typeface="宋体" panose="02010600030101010101" pitchFamily="2" charset="-122"/>
                  <a:cs typeface="Arial" panose="020B0604020202020204" pitchFamily="34" charset="0"/>
                </a:endParaRPr>
              </a:p>
              <a:p>
                <a:pPr marL="2012315" lvl="5">
                  <a:buClr>
                    <a:schemeClr val="accent1"/>
                  </a:buClr>
                  <a:buSzPct val="60000"/>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Sup>
                      <m:sSubSupPr>
                        <m:ctrlPr>
                          <a:rPr lang="en-US" altLang="zh-CN" sz="2400" i="1" dirty="0">
                            <a:latin typeface="Cambria Math" panose="02040503050406030204" pitchFamily="18" charset="0"/>
                          </a:rPr>
                        </m:ctrlPr>
                      </m:sSubSup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𝐵</m:t>
                        </m:r>
                      </m:sub>
                      <m:sup>
                        <m:r>
                          <a:rPr lang="en-US" altLang="zh-CN" sz="2400" i="1" dirty="0">
                            <a:latin typeface="Cambria Math" panose="02040503050406030204" pitchFamily="18" charset="0"/>
                          </a:rPr>
                          <m:t>𝑘</m:t>
                        </m:r>
                      </m:sup>
                    </m:sSubSup>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𝑀</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75</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3</m:t>
                    </m:r>
                    <m:r>
                      <a:rPr lang="en-US" altLang="zh-CN" sz="2400" b="0" i="1" dirty="0"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97</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31</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97</m:t>
                    </m:r>
                  </m:oMath>
                </a14:m>
                <a:r>
                  <a:rPr lang="zh-CN" altLang="en-US" sz="2400" dirty="0">
                    <a:latin typeface="Arial" panose="020B0604020202020204" pitchFamily="34" charset="0"/>
                    <a:ea typeface="宋体" panose="02010600030101010101" pitchFamily="2" charset="-122"/>
                    <a:cs typeface="Arial" panose="020B0604020202020204" pitchFamily="34" charset="0"/>
                  </a:rPr>
                  <a:t>；</a:t>
                </a:r>
                <a:endParaRPr lang="en-US" altLang="zh-CN" sz="2400" dirty="0">
                  <a:latin typeface="Arial" panose="020B0604020202020204" pitchFamily="34" charset="0"/>
                  <a:ea typeface="宋体" panose="02010600030101010101" pitchFamily="2" charset="-122"/>
                  <a:cs typeface="Arial" panose="020B0604020202020204" pitchFamily="34" charset="0"/>
                </a:endParaRPr>
              </a:p>
              <a:p>
                <a:pPr marL="645795" lvl="1" indent="-285750">
                  <a:buClr>
                    <a:schemeClr val="accent1"/>
                  </a:buClr>
                  <a:buSzPct val="60000"/>
                  <a:buFont typeface="Wingdings" panose="05000000000000000000" pitchFamily="2" charset="2"/>
                  <a:buChar char="Ø"/>
                </a:pPr>
                <a:r>
                  <a:rPr lang="zh-CN" altLang="en-US" sz="2400" dirty="0">
                    <a:latin typeface="Arial" panose="020B0604020202020204" pitchFamily="34" charset="0"/>
                    <a:ea typeface="宋体" panose="02010600030101010101" pitchFamily="2" charset="-122"/>
                    <a:cs typeface="Arial" panose="020B0604020202020204" pitchFamily="34" charset="0"/>
                  </a:rPr>
                  <a:t>发送</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50</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31</m:t>
                    </m:r>
                    <m:r>
                      <a:rPr lang="en-US" altLang="zh-CN" sz="2400" i="1" dirty="0" smtClean="0">
                        <a:latin typeface="Cambria Math" panose="02040503050406030204" pitchFamily="18" charset="0"/>
                      </a:rPr>
                      <m:t>}</m:t>
                    </m:r>
                  </m:oMath>
                </a14:m>
                <a:r>
                  <a:rPr lang="zh-CN" altLang="en-US" sz="2400" dirty="0">
                    <a:latin typeface="Arial" panose="020B0604020202020204" pitchFamily="34" charset="0"/>
                    <a:ea typeface="宋体" panose="02010600030101010101" pitchFamily="2" charset="-122"/>
                    <a:cs typeface="Arial" panose="020B0604020202020204" pitchFamily="34" charset="0"/>
                  </a:rPr>
                  <a:t>给</a:t>
                </a:r>
                <a:r>
                  <a:rPr lang="en-US" altLang="zh-CN" sz="2400" dirty="0">
                    <a:latin typeface="Arial" panose="020B0604020202020204" pitchFamily="34" charset="0"/>
                    <a:ea typeface="宋体" panose="02010600030101010101" pitchFamily="2" charset="-122"/>
                    <a:cs typeface="Arial" panose="020B0604020202020204" pitchFamily="34" charset="0"/>
                  </a:rPr>
                  <a:t>Bob</a:t>
                </a:r>
                <a:endParaRPr lang="en-US" altLang="zh-CN" sz="2400" dirty="0">
                  <a:latin typeface="Arial" panose="020B0604020202020204" pitchFamily="34" charset="0"/>
                  <a:ea typeface="宋体" panose="02010600030101010101" pitchFamily="2" charset="-122"/>
                  <a:cs typeface="Arial" panose="020B0604020202020204" pitchFamily="34" charset="0"/>
                </a:endParaRPr>
              </a:p>
              <a:p>
                <a:pPr marL="342900" indent="-342900">
                  <a:buFont typeface="+mj-lt"/>
                  <a:buAutoNum type="arabicPeriod"/>
                </a:pPr>
                <a:r>
                  <a:rPr lang="en-US" altLang="zh-CN" sz="2400" b="1" dirty="0">
                    <a:latin typeface="Arial" panose="020B0604020202020204" pitchFamily="34" charset="0"/>
                    <a:ea typeface="宋体" panose="02010600030101010101" pitchFamily="2" charset="-122"/>
                    <a:cs typeface="Arial" panose="020B0604020202020204" pitchFamily="34" charset="0"/>
                  </a:rPr>
                  <a:t>Bob</a:t>
                </a:r>
                <a:r>
                  <a:rPr lang="zh-CN" altLang="en-US" sz="2400" b="1" dirty="0">
                    <a:latin typeface="Arial" panose="020B0604020202020204" pitchFamily="34" charset="0"/>
                    <a:ea typeface="宋体" panose="02010600030101010101" pitchFamily="2" charset="-122"/>
                    <a:cs typeface="Arial" panose="020B0604020202020204" pitchFamily="34" charset="0"/>
                  </a:rPr>
                  <a:t>解密消息</a:t>
                </a:r>
                <a:endParaRPr lang="en-US" altLang="zh-CN" sz="2400" b="1" dirty="0">
                  <a:latin typeface="Arial" panose="020B0604020202020204" pitchFamily="34" charset="0"/>
                  <a:ea typeface="宋体" panose="02010600030101010101" pitchFamily="2" charset="-122"/>
                  <a:cs typeface="Arial" panose="020B0604020202020204" pitchFamily="34" charset="0"/>
                </a:endParaRPr>
              </a:p>
              <a:p>
                <a:pPr marL="645795" lvl="1" indent="-285750">
                  <a:buClr>
                    <a:schemeClr val="accent1"/>
                  </a:buClr>
                  <a:buSzPct val="60000"/>
                  <a:buFont typeface="Wingdings" panose="05000000000000000000" pitchFamily="2" charset="2"/>
                  <a:buChar char="Ø"/>
                </a:pPr>
                <a:r>
                  <a:rPr lang="zh-CN" altLang="en-US" sz="2400" dirty="0">
                    <a:latin typeface="Arial" panose="020B0604020202020204" pitchFamily="34" charset="0"/>
                    <a:ea typeface="宋体" panose="02010600030101010101" pitchFamily="2" charset="-122"/>
                    <a:cs typeface="Arial" panose="020B0604020202020204" pitchFamily="34" charset="0"/>
                  </a:rPr>
                  <a:t>恢复</a:t>
                </a: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𝐵</m:t>
                            </m:r>
                          </m:sub>
                        </m:sSub>
                      </m:sup>
                    </m:sSub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50</m:t>
                        </m:r>
                      </m:e>
                      <m:sup>
                        <m:r>
                          <a:rPr lang="en-US" altLang="zh-CN" sz="2400" b="0" i="1" smtClean="0">
                            <a:latin typeface="Cambria Math" panose="02040503050406030204" pitchFamily="18" charset="0"/>
                          </a:rPr>
                          <m:t>58</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75</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97</m:t>
                    </m:r>
                  </m:oMath>
                </a14:m>
                <a:r>
                  <a:rPr lang="zh-CN" altLang="en-US" sz="2400" dirty="0">
                    <a:latin typeface="Arial" panose="020B0604020202020204" pitchFamily="34" charset="0"/>
                    <a:ea typeface="宋体" panose="02010600030101010101" pitchFamily="2" charset="-122"/>
                    <a:cs typeface="Arial" panose="020B0604020202020204" pitchFamily="34" charset="0"/>
                  </a:rPr>
                  <a:t>；</a:t>
                </a:r>
                <a:endParaRPr lang="en-US" altLang="zh-CN" sz="2400" dirty="0">
                  <a:latin typeface="Arial" panose="020B0604020202020204" pitchFamily="34" charset="0"/>
                  <a:ea typeface="宋体" panose="02010600030101010101" pitchFamily="2" charset="-122"/>
                  <a:cs typeface="Arial" panose="020B0604020202020204" pitchFamily="34" charset="0"/>
                </a:endParaRPr>
              </a:p>
              <a:p>
                <a:pPr marL="645795" lvl="1" indent="-285750">
                  <a:buClr>
                    <a:schemeClr val="accent1"/>
                  </a:buClr>
                  <a:buSzPct val="60000"/>
                  <a:buFont typeface="Wingdings" panose="05000000000000000000" pitchFamily="2" charset="2"/>
                  <a:buChar char="Ø"/>
                </a:pPr>
                <a:r>
                  <a:rPr lang="en-US" altLang="zh-CN" sz="2400" dirty="0">
                    <a:latin typeface="Arial" panose="020B0604020202020204" pitchFamily="34" charset="0"/>
                    <a:ea typeface="宋体" panose="02010600030101010101" pitchFamily="2" charset="-122"/>
                    <a:cs typeface="Arial" panose="020B0604020202020204" pitchFamily="34" charset="0"/>
                  </a:rPr>
                  <a:t>Bob</a:t>
                </a:r>
                <a:r>
                  <a:rPr lang="zh-CN" altLang="en-US" sz="2400" dirty="0">
                    <a:latin typeface="Arial" panose="020B0604020202020204" pitchFamily="34" charset="0"/>
                    <a:ea typeface="宋体" panose="02010600030101010101" pitchFamily="2" charset="-122"/>
                    <a:cs typeface="Arial" panose="020B0604020202020204" pitchFamily="34" charset="0"/>
                  </a:rPr>
                  <a:t>计算</a:t>
                </a:r>
                <a14:m>
                  <m:oMath xmlns:m="http://schemas.openxmlformats.org/officeDocument/2006/math">
                    <m:sSup>
                      <m:sSupPr>
                        <m:ctrlPr>
                          <a:rPr lang="en-US" altLang="zh-CN" sz="2400" i="1" smtClean="0">
                            <a:latin typeface="Cambria Math" panose="02040503050406030204" pitchFamily="18" charset="0"/>
                          </a:rPr>
                        </m:ctrlPr>
                      </m:sSupPr>
                      <m:e>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m:t>
                            </m:r>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Sub>
                          </m:sup>
                        </m:sSubSup>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22</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97</m:t>
                    </m:r>
                  </m:oMath>
                </a14:m>
                <a:r>
                  <a:rPr lang="zh-CN" altLang="en-US" sz="2400" dirty="0">
                    <a:latin typeface="Arial" panose="020B0604020202020204" pitchFamily="34" charset="0"/>
                    <a:ea typeface="宋体" panose="02010600030101010101" pitchFamily="2" charset="-122"/>
                    <a:cs typeface="Arial" panose="020B0604020202020204" pitchFamily="34" charset="0"/>
                  </a:rPr>
                  <a:t>；</a:t>
                </a:r>
                <a:endParaRPr lang="en-US" altLang="zh-CN" sz="2400" dirty="0">
                  <a:latin typeface="Arial" panose="020B0604020202020204" pitchFamily="34" charset="0"/>
                  <a:ea typeface="宋体" panose="02010600030101010101" pitchFamily="2" charset="-122"/>
                  <a:cs typeface="Arial" panose="020B0604020202020204" pitchFamily="34" charset="0"/>
                </a:endParaRPr>
              </a:p>
              <a:p>
                <a:pPr marL="645795" lvl="1" indent="-285750">
                  <a:buClr>
                    <a:schemeClr val="accent1"/>
                  </a:buClr>
                  <a:buSzPct val="60000"/>
                  <a:buFont typeface="Wingdings" panose="05000000000000000000" pitchFamily="2" charset="2"/>
                  <a:buChar char="Ø"/>
                </a:pPr>
                <a:r>
                  <a:rPr lang="en-US" altLang="zh-CN" sz="2400" dirty="0">
                    <a:latin typeface="Arial" panose="020B0604020202020204" pitchFamily="34" charset="0"/>
                    <a:ea typeface="宋体" panose="02010600030101010101" pitchFamily="2" charset="-122"/>
                    <a:cs typeface="Arial" panose="020B0604020202020204" pitchFamily="34" charset="0"/>
                  </a:rPr>
                  <a:t>Bob</a:t>
                </a:r>
                <a:r>
                  <a:rPr lang="zh-CN" altLang="en-US" sz="2400" dirty="0">
                    <a:latin typeface="Arial" panose="020B0604020202020204" pitchFamily="34" charset="0"/>
                    <a:ea typeface="宋体" panose="02010600030101010101" pitchFamily="2" charset="-122"/>
                    <a:cs typeface="Arial" panose="020B0604020202020204" pitchFamily="34" charset="0"/>
                  </a:rPr>
                  <a:t>恢复明文</a:t>
                </a:r>
                <a14:m>
                  <m:oMath xmlns:m="http://schemas.openxmlformats.org/officeDocument/2006/math">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2</m:t>
                            </m:r>
                          </m:sub>
                        </m:sSub>
                      </m:num>
                      <m:den>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Sub>
                          </m:sup>
                        </m:sSubSup>
                      </m:den>
                    </m:f>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2</m:t>
                        </m:r>
                      </m:sub>
                    </m:sSub>
                    <m:r>
                      <a:rPr lang="en-US" altLang="zh-CN" sz="2400" i="1" smtClean="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𝐵</m:t>
                                </m:r>
                              </m:sub>
                            </m:sSub>
                          </m:sup>
                        </m:sSubSup>
                        <m:r>
                          <a:rPr lang="en-US" altLang="zh-CN" sz="2400" i="1">
                            <a:latin typeface="Cambria Math" panose="02040503050406030204" pitchFamily="18" charset="0"/>
                          </a:rPr>
                          <m:t>)</m:t>
                        </m:r>
                      </m:e>
                      <m:sup>
                        <m:r>
                          <a:rPr lang="en-US" altLang="zh-CN" sz="2400" i="1">
                            <a:latin typeface="Cambria Math" panose="02040503050406030204" pitchFamily="18" charset="0"/>
                          </a:rPr>
                          <m:t>−</m:t>
                        </m:r>
                        <m:r>
                          <a:rPr lang="en-US" altLang="zh-CN" sz="2400" i="1">
                            <a:latin typeface="Cambria Math" panose="02040503050406030204" pitchFamily="18" charset="0"/>
                          </a:rPr>
                          <m:t>1</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97</m:t>
                    </m:r>
                    <m:r>
                      <a:rPr lang="en-US" altLang="zh-CN" sz="2400" b="0" i="1" smtClean="0">
                        <a:latin typeface="Cambria Math" panose="02040503050406030204" pitchFamily="18" charset="0"/>
                      </a:rPr>
                      <m:t>.</m:t>
                    </m:r>
                  </m:oMath>
                </a14:m>
                <a:endParaRPr lang="en-US" altLang="zh-CN" sz="2400" b="0" i="1" dirty="0">
                  <a:latin typeface="Cambria Math" panose="020405030504060302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96850" y="708295"/>
                <a:ext cx="9098603" cy="5640198"/>
              </a:xfrm>
              <a:prstGeom prst="rect">
                <a:avLst/>
              </a:prstGeom>
              <a:blipFill rotWithShape="1">
                <a:blip r:embed="rId1"/>
                <a:stretch>
                  <a:fillRect t="-5" r="4" b="7"/>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179388" y="153988"/>
            <a:ext cx="8229600" cy="777875"/>
          </a:xfrm>
        </p:spPr>
        <p:txBody>
          <a:bodyPr/>
          <a:lstStyle/>
          <a:p>
            <a:pPr eaLnBrk="1" hangingPunct="1"/>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与</a:t>
            </a:r>
            <a:r>
              <a:rPr lang="en-US" altLang="zh-CN" dirty="0" err="1">
                <a:solidFill>
                  <a:srgbClr val="FF0000"/>
                </a:solidFill>
                <a:latin typeface="宋体" panose="02010600030101010101" pitchFamily="2" charset="-122"/>
                <a:ea typeface="宋体" panose="02010600030101010101" pitchFamily="2" charset="-122"/>
              </a:rPr>
              <a:t>ElGamal</a:t>
            </a:r>
            <a:r>
              <a:rPr lang="zh-CN" altLang="en-US" dirty="0">
                <a:solidFill>
                  <a:srgbClr val="FF0000"/>
                </a:solidFill>
                <a:latin typeface="宋体" panose="02010600030101010101" pitchFamily="2" charset="-122"/>
                <a:ea typeface="宋体" panose="02010600030101010101" pitchFamily="2" charset="-122"/>
              </a:rPr>
              <a:t>比较</a:t>
            </a:r>
            <a:endParaRPr lang="zh-CN" altLang="en-US" dirty="0">
              <a:solidFill>
                <a:srgbClr val="FF0000"/>
              </a:solidFill>
              <a:latin typeface="宋体" panose="02010600030101010101" pitchFamily="2" charset="-122"/>
              <a:ea typeface="宋体" panose="02010600030101010101" pitchFamily="2" charset="-122"/>
            </a:endParaRPr>
          </a:p>
        </p:txBody>
      </p:sp>
      <p:graphicFrame>
        <p:nvGraphicFramePr>
          <p:cNvPr id="198709" name="Group 53"/>
          <p:cNvGraphicFramePr>
            <a:graphicFrameLocks noGrp="1"/>
          </p:cNvGraphicFramePr>
          <p:nvPr>
            <p:ph idx="4294967295"/>
          </p:nvPr>
        </p:nvGraphicFramePr>
        <p:xfrm>
          <a:off x="835025" y="1366838"/>
          <a:ext cx="7473950" cy="4876800"/>
        </p:xfrm>
        <a:graphic>
          <a:graphicData uri="http://schemas.openxmlformats.org/drawingml/2006/table">
            <a:tbl>
              <a:tblPr/>
              <a:tblGrid>
                <a:gridCol w="954088"/>
                <a:gridCol w="3022600"/>
                <a:gridCol w="3497262"/>
              </a:tblGrid>
              <a:tr h="8128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RSA</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ElGamal</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加密</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一次模幂运算</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两次模幂运算</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解密</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一次模幂运算</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一次模幂运算</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密文</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密文不扩张</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密文扩张</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确定算法</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不确定算法</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安全</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大整数分解问题</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离散对数问题</a:t>
                      </a:r>
                      <a:endParaRPr kumimoji="0" lang="zh-CN" altLang="en-US"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7553" name="灯片编号占位符 1"/>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DDD70B5-3804-4A14-9196-41A74ADD112C}" type="slidenum">
              <a:rPr lang="zh-CN" altLang="en-US" sz="1400" smtClean="0"/>
            </a:fld>
            <a:endParaRPr lang="en-US" altLang="zh-CN" sz="140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60325" y="0"/>
            <a:ext cx="8229600" cy="839788"/>
          </a:xfrm>
        </p:spPr>
        <p:txBody>
          <a:bodyPr/>
          <a:lstStyle/>
          <a:p>
            <a:pPr eaLnBrk="1" hangingPunct="1"/>
            <a:r>
              <a:rPr lang="en-US" altLang="zh-CN" dirty="0">
                <a:solidFill>
                  <a:srgbClr val="FF0000"/>
                </a:solidFill>
                <a:latin typeface="宋体" panose="02010600030101010101" pitchFamily="2" charset="-122"/>
                <a:ea typeface="宋体" panose="02010600030101010101" pitchFamily="2" charset="-122"/>
              </a:rPr>
              <a:t>RSA</a:t>
            </a:r>
            <a:r>
              <a:rPr lang="zh-CN" altLang="en-US" dirty="0">
                <a:solidFill>
                  <a:srgbClr val="FF0000"/>
                </a:solidFill>
                <a:latin typeface="宋体" panose="02010600030101010101" pitchFamily="2" charset="-122"/>
                <a:ea typeface="宋体" panose="02010600030101010101" pitchFamily="2" charset="-122"/>
              </a:rPr>
              <a:t>与</a:t>
            </a:r>
            <a:r>
              <a:rPr lang="en-US" altLang="zh-CN" dirty="0" err="1">
                <a:solidFill>
                  <a:srgbClr val="FF0000"/>
                </a:solidFill>
                <a:latin typeface="宋体" panose="02010600030101010101" pitchFamily="2" charset="-122"/>
                <a:ea typeface="宋体" panose="02010600030101010101" pitchFamily="2" charset="-122"/>
              </a:rPr>
              <a:t>EIGamal</a:t>
            </a:r>
            <a:r>
              <a:rPr lang="zh-CN" altLang="en-US" dirty="0">
                <a:solidFill>
                  <a:srgbClr val="FF0000"/>
                </a:solidFill>
                <a:latin typeface="宋体" panose="02010600030101010101" pitchFamily="2" charset="-122"/>
                <a:ea typeface="宋体" panose="02010600030101010101" pitchFamily="2" charset="-122"/>
              </a:rPr>
              <a:t>算法比较</a:t>
            </a:r>
            <a:endParaRPr lang="zh-CN" altLang="en-US" dirty="0">
              <a:solidFill>
                <a:srgbClr val="FF0000"/>
              </a:solidFill>
              <a:latin typeface="宋体" panose="02010600030101010101" pitchFamily="2" charset="-122"/>
              <a:ea typeface="宋体" panose="02010600030101010101" pitchFamily="2" charset="-122"/>
            </a:endParaRPr>
          </a:p>
        </p:txBody>
      </p:sp>
      <p:graphicFrame>
        <p:nvGraphicFramePr>
          <p:cNvPr id="685059" name="Group 3"/>
          <p:cNvGraphicFramePr>
            <a:graphicFrameLocks noGrp="1"/>
          </p:cNvGraphicFramePr>
          <p:nvPr>
            <p:ph sz="half" idx="1"/>
          </p:nvPr>
        </p:nvGraphicFramePr>
        <p:xfrm>
          <a:off x="792163" y="1622425"/>
          <a:ext cx="6767512" cy="1998665"/>
        </p:xfrm>
        <a:graphic>
          <a:graphicData uri="http://schemas.openxmlformats.org/drawingml/2006/table">
            <a:tbl>
              <a:tblPr/>
              <a:tblGrid>
                <a:gridCol w="1692275"/>
                <a:gridCol w="1692275"/>
                <a:gridCol w="1690687"/>
                <a:gridCol w="1692275"/>
              </a:tblGrid>
              <a:tr h="398463">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512</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位</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768</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位</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1024</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位</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4813">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加密</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0.03</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0.05</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0.08</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63">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解密</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0.16</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0.48</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0.93</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63">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签名</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0.16</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0.52</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0.97</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63">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验证</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0.02</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0.07</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0.08</a:t>
                      </a:r>
                      <a:r>
                        <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0" marR="0" marT="46812" marB="468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85091" name="Group 35"/>
          <p:cNvGraphicFramePr>
            <a:graphicFrameLocks noGrp="1"/>
          </p:cNvGraphicFramePr>
          <p:nvPr>
            <p:ph sz="half" idx="2"/>
          </p:nvPr>
        </p:nvGraphicFramePr>
        <p:xfrm>
          <a:off x="433388" y="4497388"/>
          <a:ext cx="7561262" cy="1981200"/>
        </p:xfrm>
        <a:graphic>
          <a:graphicData uri="http://schemas.openxmlformats.org/drawingml/2006/table">
            <a:tbl>
              <a:tblPr/>
              <a:tblGrid>
                <a:gridCol w="1890712"/>
                <a:gridCol w="1889125"/>
                <a:gridCol w="1892300"/>
                <a:gridCol w="1889125"/>
              </a:tblGrid>
              <a:tr h="358775">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512</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位</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768</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位</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1024</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位</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加密</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0.33</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0.80</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1.09</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解密</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0.24</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0.58</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0.77</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签名</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0.25</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0.47</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0.63</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8775">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验证</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1.37</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5.12</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716280">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716280" marR="0" lvl="0" indent="0" algn="l"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9.30</a:t>
                      </a:r>
                      <a:r>
                        <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秒</a:t>
                      </a:r>
                      <a:endPar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42" marR="9144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9635" name="Text Box 67"/>
          <p:cNvSpPr txBox="1">
            <a:spLocks noChangeArrowheads="1"/>
          </p:cNvSpPr>
          <p:nvPr/>
        </p:nvSpPr>
        <p:spPr bwMode="auto">
          <a:xfrm>
            <a:off x="164957" y="1065213"/>
            <a:ext cx="80203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000" dirty="0">
                <a:latin typeface="Arial" panose="020B0604020202020204" pitchFamily="34" charset="0"/>
                <a:cs typeface="Arial" panose="020B0604020202020204" pitchFamily="34" charset="0"/>
              </a:rPr>
              <a:t>具有</a:t>
            </a:r>
            <a:r>
              <a:rPr lang="en-US" altLang="zh-CN" sz="2000" dirty="0">
                <a:latin typeface="Arial" panose="020B0604020202020204" pitchFamily="34" charset="0"/>
                <a:cs typeface="Arial" panose="020B0604020202020204" pitchFamily="34" charset="0"/>
              </a:rPr>
              <a:t>8</a:t>
            </a:r>
            <a:r>
              <a:rPr lang="zh-CN" altLang="en-US" sz="2000" dirty="0">
                <a:latin typeface="Arial" panose="020B0604020202020204" pitchFamily="34" charset="0"/>
                <a:cs typeface="Arial" panose="020B0604020202020204" pitchFamily="34" charset="0"/>
              </a:rPr>
              <a:t>位公开密钥</a:t>
            </a:r>
            <a:r>
              <a:rPr lang="en-US" altLang="zh-CN" sz="2000" dirty="0">
                <a:latin typeface="Arial" panose="020B0604020202020204" pitchFamily="34" charset="0"/>
                <a:cs typeface="Arial" panose="020B0604020202020204" pitchFamily="34" charset="0"/>
              </a:rPr>
              <a:t>RSA</a:t>
            </a:r>
            <a:r>
              <a:rPr lang="zh-CN" altLang="en-US" sz="2000" dirty="0">
                <a:latin typeface="Arial" panose="020B0604020202020204" pitchFamily="34" charset="0"/>
                <a:cs typeface="Arial" panose="020B0604020202020204" pitchFamily="34" charset="0"/>
              </a:rPr>
              <a:t>对于不同长度模数的加解密速度（</a:t>
            </a:r>
            <a:r>
              <a:rPr lang="en-US" altLang="zh-CN" sz="2000" dirty="0">
                <a:latin typeface="Arial" panose="020B0604020202020204" pitchFamily="34" charset="0"/>
                <a:cs typeface="Arial" panose="020B0604020202020204" pitchFamily="34" charset="0"/>
              </a:rPr>
              <a:t>SPARCII</a:t>
            </a:r>
            <a:r>
              <a:rPr lang="zh-CN" altLang="en-US" sz="2000" dirty="0">
                <a:latin typeface="Arial" panose="020B0604020202020204" pitchFamily="34" charset="0"/>
                <a:cs typeface="Arial" panose="020B0604020202020204" pitchFamily="34" charset="0"/>
              </a:rPr>
              <a:t>上）</a:t>
            </a:r>
            <a:endParaRPr lang="zh-CN" altLang="en-US" sz="2000" dirty="0">
              <a:latin typeface="Arial" panose="020B0604020202020204" pitchFamily="34" charset="0"/>
              <a:cs typeface="Arial" panose="020B0604020202020204" pitchFamily="34" charset="0"/>
            </a:endParaRPr>
          </a:p>
        </p:txBody>
      </p:sp>
      <p:sp>
        <p:nvSpPr>
          <p:cNvPr id="109636" name="Text Box 68"/>
          <p:cNvSpPr txBox="1">
            <a:spLocks noChangeArrowheads="1"/>
          </p:cNvSpPr>
          <p:nvPr/>
        </p:nvSpPr>
        <p:spPr bwMode="auto">
          <a:xfrm>
            <a:off x="285585" y="4048125"/>
            <a:ext cx="8517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000" dirty="0">
                <a:latin typeface="Arial" panose="020B0604020202020204" pitchFamily="34" charset="0"/>
                <a:cs typeface="Arial" panose="020B0604020202020204" pitchFamily="34" charset="0"/>
              </a:rPr>
              <a:t>具有</a:t>
            </a:r>
            <a:r>
              <a:rPr lang="en-US" altLang="zh-CN" sz="2000" dirty="0">
                <a:latin typeface="Arial" panose="020B0604020202020204" pitchFamily="34" charset="0"/>
                <a:cs typeface="Arial" panose="020B0604020202020204" pitchFamily="34" charset="0"/>
              </a:rPr>
              <a:t>160</a:t>
            </a:r>
            <a:r>
              <a:rPr lang="zh-CN" altLang="en-US" sz="2000" dirty="0">
                <a:latin typeface="Arial" panose="020B0604020202020204" pitchFamily="34" charset="0"/>
                <a:cs typeface="Arial" panose="020B0604020202020204" pitchFamily="34" charset="0"/>
              </a:rPr>
              <a:t>位指数的</a:t>
            </a:r>
            <a:r>
              <a:rPr lang="en-US" altLang="zh-CN" sz="2000" dirty="0" err="1">
                <a:latin typeface="Arial" panose="020B0604020202020204" pitchFamily="34" charset="0"/>
                <a:cs typeface="Arial" panose="020B0604020202020204" pitchFamily="34" charset="0"/>
              </a:rPr>
              <a:t>EIGamal</a:t>
            </a:r>
            <a:r>
              <a:rPr lang="zh-CN" altLang="en-US" sz="2000" dirty="0">
                <a:latin typeface="Arial" panose="020B0604020202020204" pitchFamily="34" charset="0"/>
                <a:cs typeface="Arial" panose="020B0604020202020204" pitchFamily="34" charset="0"/>
              </a:rPr>
              <a:t>对于不同长度模数的加解密速度（</a:t>
            </a:r>
            <a:r>
              <a:rPr lang="en-US" altLang="zh-CN" sz="2000" dirty="0">
                <a:latin typeface="Arial" panose="020B0604020202020204" pitchFamily="34" charset="0"/>
                <a:cs typeface="Arial" panose="020B0604020202020204" pitchFamily="34" charset="0"/>
              </a:rPr>
              <a:t>SPARCII</a:t>
            </a:r>
            <a:r>
              <a:rPr lang="zh-CN" altLang="en-US" sz="2000" dirty="0">
                <a:latin typeface="Arial" panose="020B0604020202020204" pitchFamily="34" charset="0"/>
                <a:cs typeface="Arial" panose="020B0604020202020204" pitchFamily="34" charset="0"/>
              </a:rPr>
              <a:t>上）</a:t>
            </a:r>
            <a:endParaRPr lang="zh-CN" altLang="en-US" sz="2000" dirty="0">
              <a:latin typeface="Arial" panose="020B0604020202020204" pitchFamily="34" charset="0"/>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222250" y="161925"/>
            <a:ext cx="7772400" cy="1143000"/>
          </a:xfrm>
          <a:noFill/>
        </p:spPr>
        <p:txBody>
          <a:bodyPr anchor="t"/>
          <a:lstStyle/>
          <a:p>
            <a:r>
              <a:rPr lang="zh-CN" altLang="en-US" dirty="0">
                <a:solidFill>
                  <a:srgbClr val="FF0000"/>
                </a:solidFill>
                <a:latin typeface="宋体" panose="02010600030101010101" pitchFamily="2" charset="-122"/>
                <a:ea typeface="宋体" panose="02010600030101010101" pitchFamily="2" charset="-122"/>
              </a:rPr>
              <a:t>椭圆曲线密码体制概述</a:t>
            </a:r>
            <a:endParaRPr lang="zh-CN" altLang="en-US" dirty="0">
              <a:solidFill>
                <a:srgbClr val="FF0000"/>
              </a:solidFill>
              <a:latin typeface="宋体" panose="02010600030101010101" pitchFamily="2" charset="-122"/>
              <a:ea typeface="宋体" panose="02010600030101010101" pitchFamily="2" charset="-122"/>
            </a:endParaRPr>
          </a:p>
        </p:txBody>
      </p:sp>
      <p:sp>
        <p:nvSpPr>
          <p:cNvPr id="91139" name="Text Box 4"/>
          <p:cNvSpPr txBox="1">
            <a:spLocks noChangeArrowheads="1"/>
          </p:cNvSpPr>
          <p:nvPr/>
        </p:nvSpPr>
        <p:spPr bwMode="auto">
          <a:xfrm>
            <a:off x="160338" y="1773238"/>
            <a:ext cx="8640762" cy="2247900"/>
          </a:xfrm>
          <a:prstGeom prst="rect">
            <a:avLst/>
          </a:prstGeom>
          <a:noFill/>
          <a:ln>
            <a:noFill/>
          </a:ln>
          <a:effectLst/>
        </p:spPr>
        <p:txBody>
          <a:bodyPr lIns="90000" tIns="46800" rIns="90000" bIns="46800">
            <a:spAutoFit/>
          </a:bodyPr>
          <a:lstStyle>
            <a:lvl1pPr indent="38735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r>
              <a:rPr lang="zh-CN" altLang="en-US" sz="2800" dirty="0">
                <a:latin typeface="Arial" panose="020B0604020202020204" pitchFamily="34" charset="0"/>
                <a:cs typeface="Arial" panose="020B0604020202020204" pitchFamily="34" charset="0"/>
              </a:rPr>
              <a:t>为保证</a:t>
            </a:r>
            <a:r>
              <a:rPr lang="en-US" altLang="zh-CN" sz="2800" dirty="0">
                <a:latin typeface="Arial" panose="020B0604020202020204" pitchFamily="34" charset="0"/>
                <a:cs typeface="Arial" panose="020B0604020202020204" pitchFamily="34" charset="0"/>
              </a:rPr>
              <a:t>RSA</a:t>
            </a:r>
            <a:r>
              <a:rPr lang="zh-CN" altLang="en-US" sz="2800" dirty="0">
                <a:latin typeface="Arial" panose="020B0604020202020204" pitchFamily="34" charset="0"/>
                <a:cs typeface="Arial" panose="020B0604020202020204" pitchFamily="34" charset="0"/>
              </a:rPr>
              <a:t>算法的安全性，它的密钥长度需一再增大，使得它的运算负担越来越大。相比之下，椭圆曲线密码体制</a:t>
            </a:r>
            <a:r>
              <a:rPr lang="en-US" altLang="zh-CN" sz="2800" dirty="0">
                <a:latin typeface="Arial" panose="020B0604020202020204" pitchFamily="34" charset="0"/>
                <a:cs typeface="Arial" panose="020B0604020202020204" pitchFamily="34" charset="0"/>
              </a:rPr>
              <a:t>ECC</a:t>
            </a:r>
            <a:r>
              <a:rPr lang="zh-CN" altLang="en-US" sz="2800" dirty="0">
                <a:latin typeface="Arial" panose="020B0604020202020204" pitchFamily="34" charset="0"/>
                <a:cs typeface="Arial" panose="020B0604020202020204" pitchFamily="34" charset="0"/>
              </a:rPr>
              <a:t>（</a:t>
            </a:r>
            <a:r>
              <a:rPr lang="en-US" altLang="zh-CN" sz="2800" dirty="0">
                <a:latin typeface="Arial" panose="020B0604020202020204" pitchFamily="34" charset="0"/>
                <a:cs typeface="Arial" panose="020B0604020202020204" pitchFamily="34" charset="0"/>
              </a:rPr>
              <a:t>elliptic curve cryptography</a:t>
            </a:r>
            <a:r>
              <a:rPr lang="zh-CN" altLang="en-US" sz="2800" dirty="0">
                <a:latin typeface="Arial" panose="020B0604020202020204" pitchFamily="34" charset="0"/>
                <a:cs typeface="Arial" panose="020B0604020202020204" pitchFamily="34" charset="0"/>
              </a:rPr>
              <a:t>）可用短得多的密钥获得同样的安全性，因此具有广泛的应用前景。</a:t>
            </a:r>
            <a:r>
              <a:rPr lang="en-US" altLang="zh-CN" sz="2800" dirty="0">
                <a:latin typeface="Arial" panose="020B0604020202020204" pitchFamily="34" charset="0"/>
                <a:cs typeface="Arial" panose="020B0604020202020204" pitchFamily="34" charset="0"/>
              </a:rPr>
              <a:t>ECC</a:t>
            </a:r>
            <a:r>
              <a:rPr lang="zh-CN" altLang="en-US" sz="2800" dirty="0">
                <a:latin typeface="Arial" panose="020B0604020202020204" pitchFamily="34" charset="0"/>
                <a:cs typeface="Arial" panose="020B0604020202020204" pitchFamily="34" charset="0"/>
              </a:rPr>
              <a:t>已被</a:t>
            </a:r>
            <a:r>
              <a:rPr lang="en-US" altLang="zh-CN" sz="2800" dirty="0">
                <a:latin typeface="Arial" panose="020B0604020202020204" pitchFamily="34" charset="0"/>
                <a:cs typeface="Arial" panose="020B0604020202020204" pitchFamily="34" charset="0"/>
              </a:rPr>
              <a:t>IEEE</a:t>
            </a:r>
            <a:r>
              <a:rPr lang="zh-CN" altLang="en-US" sz="2800" dirty="0">
                <a:latin typeface="Arial" panose="020B0604020202020204" pitchFamily="34" charset="0"/>
                <a:cs typeface="Arial" panose="020B0604020202020204" pitchFamily="34" charset="0"/>
              </a:rPr>
              <a:t>公钥密码标准</a:t>
            </a:r>
            <a:r>
              <a:rPr lang="en-US" altLang="zh-CN" sz="2800" dirty="0">
                <a:latin typeface="Arial" panose="020B0604020202020204" pitchFamily="34" charset="0"/>
                <a:cs typeface="Arial" panose="020B0604020202020204" pitchFamily="34" charset="0"/>
              </a:rPr>
              <a:t>P1363</a:t>
            </a:r>
            <a:r>
              <a:rPr lang="zh-CN" altLang="en-US" sz="2800" dirty="0">
                <a:latin typeface="Arial" panose="020B0604020202020204" pitchFamily="34" charset="0"/>
                <a:cs typeface="Arial" panose="020B0604020202020204" pitchFamily="34" charset="0"/>
              </a:rPr>
              <a:t>采用。</a:t>
            </a:r>
            <a:endParaRPr lang="zh-CN" altLang="en-US" sz="2800" dirty="0">
              <a:latin typeface="Arial" panose="020B0604020202020204" pitchFamily="34" charset="0"/>
              <a:cs typeface="Arial" panose="020B0604020202020204" pitchFamily="34" charset="0"/>
            </a:endParaRPr>
          </a:p>
        </p:txBody>
      </p:sp>
      <p:sp>
        <p:nvSpPr>
          <p:cNvPr id="111620" name="灯片编号占位符 1"/>
          <p:cNvSpPr>
            <a:spLocks noGrp="1" noChangeArrowheads="1"/>
          </p:cNvSpPr>
          <p:nvPr>
            <p:ph type="sldNum" sz="quarter" idx="10"/>
          </p:nvPr>
        </p:nvSpPr>
        <p:spPr>
          <a:xfrm>
            <a:off x="8650986"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3FFF25C-B25F-416F-9E26-C6482F21224D}" type="slidenum">
              <a:rPr lang="zh-CN" altLang="en-US" sz="1400" smtClean="0"/>
            </a:fld>
            <a:endParaRPr lang="en-US" altLang="zh-CN" sz="1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738117"/>
          </a:xfrm>
        </p:spPr>
        <p:txBody>
          <a:bodyPr>
            <a:normAutofit/>
          </a:bodyPr>
          <a:lstStyle/>
          <a:p>
            <a:r>
              <a:rPr lang="en-US" altLang="zh-CN" sz="4000" dirty="0"/>
              <a:t>NIST</a:t>
            </a:r>
            <a:r>
              <a:rPr lang="zh-CN" altLang="en-US" sz="4000" dirty="0"/>
              <a:t>推荐的密钥长度及安全级别</a:t>
            </a:r>
            <a:endParaRPr lang="zh-CN" altLang="en-US" sz="4000" dirty="0"/>
          </a:p>
        </p:txBody>
      </p:sp>
      <p:pic>
        <p:nvPicPr>
          <p:cNvPr id="5" name="图片 4"/>
          <p:cNvPicPr>
            <a:picLocks noChangeAspect="1"/>
          </p:cNvPicPr>
          <p:nvPr/>
        </p:nvPicPr>
        <p:blipFill>
          <a:blip r:embed="rId1"/>
          <a:stretch>
            <a:fillRect/>
          </a:stretch>
        </p:blipFill>
        <p:spPr>
          <a:xfrm>
            <a:off x="338137" y="1138859"/>
            <a:ext cx="8467725" cy="4838700"/>
          </a:xfrm>
          <a:prstGeom prst="rect">
            <a:avLst/>
          </a:prstGeom>
        </p:spPr>
      </p:pic>
      <p:sp>
        <p:nvSpPr>
          <p:cNvPr id="6" name="文本框 5"/>
          <p:cNvSpPr txBox="1"/>
          <p:nvPr/>
        </p:nvSpPr>
        <p:spPr>
          <a:xfrm>
            <a:off x="526774" y="6197045"/>
            <a:ext cx="7185991" cy="646331"/>
          </a:xfrm>
          <a:prstGeom prst="rect">
            <a:avLst/>
          </a:prstGeom>
          <a:noFill/>
        </p:spPr>
        <p:txBody>
          <a:bodyPr wrap="square" rtlCol="0">
            <a:spAutoFit/>
          </a:bodyPr>
          <a:lstStyle/>
          <a:p>
            <a:r>
              <a:rPr lang="en-US" altLang="zh-CN" dirty="0"/>
              <a:t>TDEA: triple DES</a:t>
            </a:r>
            <a:r>
              <a:rPr lang="zh-CN" altLang="en-US" dirty="0"/>
              <a:t>的缩写，</a:t>
            </a:r>
            <a:r>
              <a:rPr lang="en-US" altLang="zh-CN" dirty="0"/>
              <a:t>2TDEA</a:t>
            </a:r>
            <a:r>
              <a:rPr lang="zh-CN" altLang="en-US" dirty="0"/>
              <a:t>是两个密钥的情况。</a:t>
            </a:r>
            <a:endParaRPr lang="en-US" altLang="zh-CN" dirty="0"/>
          </a:p>
          <a:p>
            <a:r>
              <a:rPr lang="en-US" altLang="zh-CN" dirty="0">
                <a:hlinkClick r:id="rId2"/>
              </a:rPr>
              <a:t>https://www.keylength.com/en/4/</a:t>
            </a:r>
            <a:r>
              <a:rPr lang="en-US" altLang="zh-CN" dirty="0"/>
              <a:t> </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219075" y="157163"/>
            <a:ext cx="7772400" cy="539523"/>
          </a:xfrm>
          <a:noFill/>
        </p:spPr>
        <p:txBody>
          <a:bodyPr anchor="t">
            <a:normAutofit fontScale="90000"/>
          </a:bodyPr>
          <a:lstStyle/>
          <a:p>
            <a:r>
              <a:rPr lang="zh-CN" altLang="en-US" sz="4000" dirty="0">
                <a:solidFill>
                  <a:srgbClr val="FF0000"/>
                </a:solidFill>
                <a:latin typeface="宋体" panose="02010600030101010101" pitchFamily="2" charset="-122"/>
                <a:ea typeface="宋体" panose="02010600030101010101" pitchFamily="2" charset="-122"/>
              </a:rPr>
              <a:t>实数域上的椭圆曲线</a:t>
            </a:r>
            <a:endParaRPr lang="zh-CN" altLang="en-US" sz="4000" dirty="0">
              <a:solidFill>
                <a:srgbClr val="FF0000"/>
              </a:solidFill>
              <a:latin typeface="宋体" panose="02010600030101010101" pitchFamily="2" charset="-122"/>
              <a:ea typeface="宋体" panose="02010600030101010101" pitchFamily="2" charset="-122"/>
            </a:endParaRPr>
          </a:p>
        </p:txBody>
      </p:sp>
      <p:pic>
        <p:nvPicPr>
          <p:cNvPr id="113667" name="Picture 4" descr="xd4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5300" y="3348038"/>
            <a:ext cx="815340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13668" name="Text Box 5"/>
              <p:cNvSpPr txBox="1">
                <a:spLocks noChangeArrowheads="1"/>
              </p:cNvSpPr>
              <p:nvPr/>
            </p:nvSpPr>
            <p:spPr bwMode="auto">
              <a:xfrm>
                <a:off x="800100" y="1300163"/>
                <a:ext cx="7543800" cy="171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buClrTx/>
                  <a:buSzTx/>
                  <a:buFontTx/>
                  <a:buNone/>
                </a:pPr>
                <a:r>
                  <a:rPr lang="zh-CN" altLang="en-US" sz="2400" dirty="0">
                    <a:latin typeface="Times New Roman" panose="02020603050405020304" pitchFamily="18" charset="0"/>
                  </a:rPr>
                  <a:t>一般来讲，椭圆曲线的曲线方程是以下形式的三次方程：</a:t>
                </a:r>
                <a:endParaRPr lang="zh-CN" altLang="en-US" sz="2400" dirty="0">
                  <a:latin typeface="Times New Roman" panose="02020603050405020304" pitchFamily="18" charset="0"/>
                </a:endParaRPr>
              </a:p>
              <a:p>
                <a:pPr algn="r" eaLnBrk="1" hangingPunct="1">
                  <a:buClrTx/>
                  <a:buSzTx/>
                  <a:buFontTx/>
                  <a:buNone/>
                </a:pPr>
                <a:r>
                  <a:rPr lang="zh-CN" altLang="en-US" sz="2400" dirty="0">
                    <a:latin typeface="Times New Roman" panose="02020603050405020304" pitchFamily="18" charset="0"/>
                  </a:rPr>
                  <a:t> </a:t>
                </a:r>
                <a14:m>
                  <m:oMath xmlns:m="http://schemas.openxmlformats.org/officeDocument/2006/math">
                    <m:r>
                      <a:rPr lang="en-US" altLang="zh-CN" sz="2400" i="1" dirty="0" smtClean="0">
                        <a:latin typeface="Cambria Math" panose="02040503050406030204" pitchFamily="18" charset="0"/>
                      </a:rPr>
                      <m:t>𝑦</m:t>
                    </m:r>
                    <m:r>
                      <a:rPr lang="en-US" altLang="zh-CN" sz="2400" i="1" baseline="30000"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𝑎𝑥𝑦</m:t>
                    </m:r>
                    <m:r>
                      <a:rPr lang="en-US" altLang="zh-CN" sz="2400" i="1" dirty="0">
                        <a:latin typeface="Cambria Math" panose="02040503050406030204" pitchFamily="18" charset="0"/>
                      </a:rPr>
                      <m:t>+</m:t>
                    </m:r>
                    <m:r>
                      <a:rPr lang="en-US" altLang="zh-CN" sz="2400" i="1" dirty="0">
                        <a:latin typeface="Cambria Math" panose="02040503050406030204" pitchFamily="18" charset="0"/>
                      </a:rPr>
                      <m:t>𝑏𝑦</m:t>
                    </m:r>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baseline="30000" dirty="0">
                        <a:latin typeface="Cambria Math" panose="02040503050406030204" pitchFamily="18" charset="0"/>
                      </a:rPr>
                      <m:t>3</m:t>
                    </m:r>
                    <m:r>
                      <a:rPr lang="en-US" altLang="zh-CN" sz="2400" i="1" dirty="0">
                        <a:latin typeface="Cambria Math" panose="02040503050406030204" pitchFamily="18" charset="0"/>
                      </a:rPr>
                      <m:t>+</m:t>
                    </m:r>
                    <m:r>
                      <a:rPr lang="en-US" altLang="zh-CN" sz="2400" i="1" dirty="0">
                        <a:latin typeface="Cambria Math" panose="02040503050406030204" pitchFamily="18" charset="0"/>
                      </a:rPr>
                      <m:t>𝑐𝑥</m:t>
                    </m:r>
                    <m:r>
                      <a:rPr lang="en-US" altLang="zh-CN" sz="2400" i="1" baseline="30000"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𝑑𝑥</m:t>
                    </m:r>
                    <m:r>
                      <a:rPr lang="en-US" altLang="zh-CN" sz="2400" i="1" dirty="0">
                        <a:latin typeface="Cambria Math" panose="02040503050406030204" pitchFamily="18" charset="0"/>
                      </a:rPr>
                      <m:t>+</m:t>
                    </m:r>
                    <m:r>
                      <a:rPr lang="en-US" altLang="zh-CN" sz="2400" i="1" dirty="0">
                        <a:latin typeface="Cambria Math" panose="02040503050406030204" pitchFamily="18" charset="0"/>
                      </a:rPr>
                      <m:t>𝑒</m:t>
                    </m:r>
                    <m:r>
                      <a:rPr lang="en-US" altLang="zh-CN" sz="2400" i="1" dirty="0">
                        <a:latin typeface="Cambria Math" panose="02040503050406030204" pitchFamily="18" charset="0"/>
                      </a:rPr>
                      <m:t>                </m:t>
                    </m:r>
                  </m:oMath>
                </a14:m>
                <a:r>
                  <a:rPr lang="en-US" altLang="zh-CN" sz="2400" dirty="0">
                    <a:latin typeface="Times New Roman" panose="02020603050405020304" pitchFamily="18" charset="0"/>
                  </a:rPr>
                  <a:t>(4.1)</a:t>
                </a:r>
                <a:endParaRPr lang="en-US" altLang="zh-CN" sz="2400" dirty="0">
                  <a:latin typeface="Times New Roman" panose="02020603050405020304" pitchFamily="18" charset="0"/>
                </a:endParaRPr>
              </a:p>
              <a:p>
                <a:pPr algn="ctr" eaLnBrk="1" hangingPunct="1">
                  <a:buClrTx/>
                  <a:buSzTx/>
                  <a:buFontTx/>
                  <a:buNone/>
                </a:pPr>
                <a:r>
                  <a:rPr lang="zh-CN" altLang="en-US" sz="2400" dirty="0">
                    <a:latin typeface="Times New Roman" panose="02020603050405020304" pitchFamily="18" charset="0"/>
                  </a:rPr>
                  <a:t>其中</a:t>
                </a:r>
                <a14:m>
                  <m:oMath xmlns:m="http://schemas.openxmlformats.org/officeDocument/2006/math">
                    <m:r>
                      <a:rPr lang="en-US" altLang="zh-CN" sz="2400" i="1" dirty="0" smtClean="0">
                        <a:latin typeface="Cambria Math" panose="02040503050406030204" pitchFamily="18" charset="0"/>
                      </a:rPr>
                      <m:t>𝑎</m:t>
                    </m:r>
                    <m:r>
                      <a:rPr lang="zh-CN" altLang="en-US" sz="2400" i="1" dirty="0">
                        <a:latin typeface="Cambria Math" panose="02040503050406030204" pitchFamily="18" charset="0"/>
                      </a:rPr>
                      <m:t>，</m:t>
                    </m:r>
                    <m:r>
                      <a:rPr lang="en-US" altLang="zh-CN" sz="2400" i="1" dirty="0">
                        <a:latin typeface="Cambria Math" panose="02040503050406030204" pitchFamily="18" charset="0"/>
                      </a:rPr>
                      <m:t>𝑏</m:t>
                    </m:r>
                    <m:r>
                      <a:rPr lang="zh-CN" altLang="en-US" sz="2400" i="1" dirty="0">
                        <a:latin typeface="Cambria Math" panose="02040503050406030204" pitchFamily="18" charset="0"/>
                      </a:rPr>
                      <m:t>，</m:t>
                    </m:r>
                    <m:r>
                      <a:rPr lang="en-US" altLang="zh-CN" sz="2400" i="1" dirty="0">
                        <a:latin typeface="Cambria Math" panose="02040503050406030204" pitchFamily="18" charset="0"/>
                      </a:rPr>
                      <m:t>𝑐</m:t>
                    </m:r>
                    <m:r>
                      <a:rPr lang="zh-CN" altLang="en-US" sz="2400" i="1" dirty="0">
                        <a:latin typeface="Cambria Math" panose="02040503050406030204" pitchFamily="18" charset="0"/>
                      </a:rPr>
                      <m:t>，</m:t>
                    </m:r>
                    <m:r>
                      <a:rPr lang="en-US" altLang="zh-CN" sz="2400" i="1" dirty="0">
                        <a:latin typeface="Cambria Math" panose="02040503050406030204" pitchFamily="18" charset="0"/>
                      </a:rPr>
                      <m:t>𝑑</m:t>
                    </m:r>
                    <m:r>
                      <a:rPr lang="zh-CN" altLang="en-US" sz="2400" i="1" dirty="0">
                        <a:latin typeface="Cambria Math" panose="02040503050406030204" pitchFamily="18" charset="0"/>
                      </a:rPr>
                      <m:t>，</m:t>
                    </m:r>
                    <m:r>
                      <a:rPr lang="en-US" altLang="zh-CN" sz="2400" i="1" dirty="0">
                        <a:latin typeface="Cambria Math" panose="02040503050406030204" pitchFamily="18" charset="0"/>
                      </a:rPr>
                      <m:t>𝑒</m:t>
                    </m:r>
                  </m:oMath>
                </a14:m>
                <a:r>
                  <a:rPr lang="zh-CN" altLang="en-US" sz="2400" dirty="0">
                    <a:latin typeface="Times New Roman" panose="02020603050405020304" pitchFamily="18" charset="0"/>
                  </a:rPr>
                  <a:t>是满足某些简单条件的实数。定义中包括一个称为无穷远点的元素，记为</a:t>
                </a:r>
                <a:r>
                  <a:rPr lang="en-US" altLang="zh-CN" sz="2400" i="0" dirty="0">
                    <a:latin typeface="Arial" panose="020B0604020202020204" pitchFamily="34" charset="0"/>
                    <a:cs typeface="Arial" panose="020B0604020202020204" pitchFamily="34" charset="0"/>
                  </a:rPr>
                  <a:t>O</a:t>
                </a:r>
                <a:r>
                  <a:rPr lang="zh-CN" altLang="en-US" sz="2400" dirty="0">
                    <a:latin typeface="Times New Roman" panose="02020603050405020304" pitchFamily="18" charset="0"/>
                  </a:rPr>
                  <a:t>。</a:t>
                </a:r>
                <a:endParaRPr lang="zh-CN" altLang="en-US" sz="2400" dirty="0">
                  <a:latin typeface="Times New Roman" panose="02020603050405020304" pitchFamily="18" charset="0"/>
                </a:endParaRPr>
              </a:p>
            </p:txBody>
          </p:sp>
        </mc:Choice>
        <mc:Fallback>
          <p:sp>
            <p:nvSpPr>
              <p:cNvPr id="113668" name="Text Box 5"/>
              <p:cNvSpPr txBox="1">
                <a:spLocks noRot="1" noChangeAspect="1" noMove="1" noResize="1" noEditPoints="1" noAdjustHandles="1" noChangeArrowheads="1" noChangeShapeType="1" noTextEdit="1"/>
              </p:cNvSpPr>
              <p:nvPr/>
            </p:nvSpPr>
            <p:spPr bwMode="auto">
              <a:xfrm>
                <a:off x="800100" y="1300163"/>
                <a:ext cx="7543800" cy="1719574"/>
              </a:xfrm>
              <a:prstGeom prst="rect">
                <a:avLst/>
              </a:prstGeom>
              <a:blipFill rotWithShape="1">
                <a:blip r:embed="rId2"/>
                <a:stretch>
                  <a:fillRect l="-505" t="-18" r="-505" b="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3669" name="灯片编号占位符 1"/>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29D52BF-F99E-4ECB-9019-790374283B56}" type="slidenum">
              <a:rPr lang="zh-CN" altLang="en-US" sz="1400" smtClean="0"/>
            </a:fld>
            <a:endParaRPr lang="en-US" altLang="zh-CN" sz="1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14313" y="236538"/>
            <a:ext cx="7772400" cy="1143000"/>
          </a:xfrm>
          <a:noFill/>
        </p:spPr>
        <p:txBody>
          <a:bodyPr anchor="t"/>
          <a:lstStyle/>
          <a:p>
            <a:r>
              <a:rPr lang="zh-CN" altLang="en-US" dirty="0">
                <a:solidFill>
                  <a:srgbClr val="FF0000"/>
                </a:solidFill>
                <a:latin typeface="宋体" panose="02010600030101010101" pitchFamily="2" charset="-122"/>
                <a:ea typeface="宋体" panose="02010600030101010101" pitchFamily="2" charset="-122"/>
                <a:cs typeface="Arial" panose="020B0604020202020204" pitchFamily="34" charset="0"/>
              </a:rPr>
              <a:t>加法运算</a:t>
            </a:r>
            <a:endParaRPr lang="zh-CN" altLang="en-US" dirty="0">
              <a:solidFill>
                <a:srgbClr val="FF0000"/>
              </a:solidFill>
              <a:latin typeface="宋体" panose="02010600030101010101" pitchFamily="2" charset="-122"/>
              <a:ea typeface="宋体" panose="02010600030101010101" pitchFamily="2"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110595" name="Text Box 4"/>
              <p:cNvSpPr txBox="1">
                <a:spLocks noChangeArrowheads="1"/>
              </p:cNvSpPr>
              <p:nvPr/>
            </p:nvSpPr>
            <p:spPr bwMode="auto">
              <a:xfrm>
                <a:off x="360363" y="1628775"/>
                <a:ext cx="8423275"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indent="38735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indent="457200">
                  <a:buClrTx/>
                  <a:buSzTx/>
                  <a:buNone/>
                </a:pPr>
                <a:r>
                  <a:rPr lang="zh-CN" altLang="en-US" sz="2300" dirty="0">
                    <a:latin typeface="Arial" panose="020B0604020202020204" pitchFamily="34" charset="0"/>
                    <a:cs typeface="Arial" panose="020B0604020202020204" pitchFamily="34" charset="0"/>
                  </a:rPr>
                  <a:t>椭圆曲线上的加法运算定义如下： 如果其上的</a:t>
                </a:r>
                <a:r>
                  <a:rPr lang="en-US" altLang="zh-CN" sz="2300" dirty="0">
                    <a:latin typeface="Arial" panose="020B0604020202020204" pitchFamily="34" charset="0"/>
                    <a:cs typeface="Arial" panose="020B0604020202020204" pitchFamily="34" charset="0"/>
                  </a:rPr>
                  <a:t>3</a:t>
                </a:r>
                <a:r>
                  <a:rPr lang="zh-CN" altLang="en-US" sz="2300" dirty="0">
                    <a:latin typeface="Arial" panose="020B0604020202020204" pitchFamily="34" charset="0"/>
                    <a:cs typeface="Arial" panose="020B0604020202020204" pitchFamily="34" charset="0"/>
                  </a:rPr>
                  <a:t>个点位于同一直线上，那么它们的和为</a:t>
                </a:r>
                <a14:m>
                  <m:oMath xmlns:m="http://schemas.openxmlformats.org/officeDocument/2006/math">
                    <m:r>
                      <m:rPr>
                        <m:sty m:val="p"/>
                      </m:rPr>
                      <a:rPr lang="en-US" altLang="zh-CN" sz="2300" dirty="0">
                        <a:latin typeface="Cambria Math" panose="02040503050406030204" pitchFamily="18" charset="0"/>
                        <a:cs typeface="Arial" panose="020B0604020202020204" pitchFamily="34" charset="0"/>
                      </a:rPr>
                      <m:t>O</m:t>
                    </m:r>
                    <m:r>
                      <a:rPr lang="en-US" altLang="zh-CN" sz="2300" i="1" dirty="0">
                        <a:latin typeface="Cambria Math" panose="02040503050406030204" pitchFamily="18" charset="0"/>
                        <a:cs typeface="Arial" panose="020B0604020202020204" pitchFamily="34" charset="0"/>
                      </a:rPr>
                      <m:t> </m:t>
                    </m:r>
                  </m:oMath>
                </a14:m>
                <a:r>
                  <a:rPr lang="zh-CN" altLang="en-US" sz="2300" dirty="0">
                    <a:latin typeface="Arial" panose="020B0604020202020204" pitchFamily="34" charset="0"/>
                    <a:cs typeface="Arial" panose="020B0604020202020204" pitchFamily="34" charset="0"/>
                  </a:rPr>
                  <a:t>。进一步可如下定义椭圆曲线上的加法律（加法法则）： </a:t>
                </a:r>
                <a:endParaRPr lang="zh-CN" altLang="en-US" sz="2300" dirty="0">
                  <a:latin typeface="Arial" panose="020B0604020202020204" pitchFamily="34" charset="0"/>
                  <a:cs typeface="Arial" panose="020B0604020202020204" pitchFamily="34" charset="0"/>
                </a:endParaRPr>
              </a:p>
              <a:p>
                <a:pPr indent="457200">
                  <a:buClrTx/>
                  <a:buSzTx/>
                  <a:buNone/>
                </a:pPr>
                <a:r>
                  <a:rPr lang="zh-CN" altLang="en-US" sz="2300" dirty="0">
                    <a:latin typeface="Arial" panose="020B0604020202020204" pitchFamily="34" charset="0"/>
                    <a:cs typeface="Arial" panose="020B0604020202020204" pitchFamily="34" charset="0"/>
                  </a:rPr>
                  <a:t>① </a:t>
                </a:r>
                <a14:m>
                  <m:oMath xmlns:m="http://schemas.openxmlformats.org/officeDocument/2006/math">
                    <m:r>
                      <m:rPr>
                        <m:sty m:val="p"/>
                      </m:rPr>
                      <a:rPr lang="en-US" altLang="zh-CN" sz="2300" dirty="0">
                        <a:latin typeface="Cambria Math" panose="02040503050406030204" pitchFamily="18" charset="0"/>
                        <a:cs typeface="Arial" panose="020B0604020202020204" pitchFamily="34" charset="0"/>
                      </a:rPr>
                      <m:t>O</m:t>
                    </m:r>
                  </m:oMath>
                </a14:m>
                <a:r>
                  <a:rPr lang="zh-CN" altLang="en-US" sz="2300" dirty="0">
                    <a:latin typeface="Arial" panose="020B0604020202020204" pitchFamily="34" charset="0"/>
                    <a:cs typeface="Arial" panose="020B0604020202020204" pitchFamily="34" charset="0"/>
                  </a:rPr>
                  <a:t>为加法单位元，即对椭圆曲线上任一点</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𝑃</m:t>
                    </m:r>
                  </m:oMath>
                </a14:m>
                <a:r>
                  <a:rPr lang="zh-CN" altLang="en-US" sz="2300" dirty="0">
                    <a:latin typeface="Arial" panose="020B0604020202020204" pitchFamily="34" charset="0"/>
                    <a:cs typeface="Arial" panose="020B0604020202020204" pitchFamily="34" charset="0"/>
                  </a:rPr>
                  <a:t>，有</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𝑃</m:t>
                    </m:r>
                    <m:r>
                      <a:rPr lang="en-US" altLang="zh-CN" sz="2300" i="1" dirty="0" smtClean="0">
                        <a:latin typeface="Cambria Math" panose="02040503050406030204" pitchFamily="18" charset="0"/>
                        <a:cs typeface="Arial" panose="020B0604020202020204" pitchFamily="34" charset="0"/>
                      </a:rPr>
                      <m:t>+</m:t>
                    </m:r>
                    <m:r>
                      <m:rPr>
                        <m:sty m:val="p"/>
                      </m:rPr>
                      <a:rPr lang="en-US" altLang="zh-CN" sz="2300" i="0" dirty="0" smtClean="0">
                        <a:latin typeface="Cambria Math" panose="02040503050406030204" pitchFamily="18" charset="0"/>
                        <a:cs typeface="Arial" panose="020B0604020202020204" pitchFamily="34" charset="0"/>
                      </a:rPr>
                      <m:t>O</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𝑃</m:t>
                    </m:r>
                  </m:oMath>
                </a14:m>
                <a:r>
                  <a:rPr lang="zh-CN" altLang="en-US" sz="2300" dirty="0">
                    <a:latin typeface="Arial" panose="020B0604020202020204" pitchFamily="34" charset="0"/>
                    <a:cs typeface="Arial" panose="020B0604020202020204" pitchFamily="34" charset="0"/>
                  </a:rPr>
                  <a:t>。</a:t>
                </a:r>
                <a:endParaRPr lang="zh-CN" altLang="en-US" sz="2300" dirty="0">
                  <a:latin typeface="Arial" panose="020B0604020202020204" pitchFamily="34" charset="0"/>
                  <a:cs typeface="Arial" panose="020B0604020202020204" pitchFamily="34" charset="0"/>
                </a:endParaRPr>
              </a:p>
              <a:p>
                <a:pPr indent="457200" eaLnBrk="1" hangingPunct="1">
                  <a:buClrTx/>
                  <a:buSzTx/>
                  <a:buFontTx/>
                  <a:buNone/>
                </a:pPr>
                <a:r>
                  <a:rPr lang="zh-CN" altLang="en-US" sz="2300" dirty="0">
                    <a:latin typeface="Arial" panose="020B0604020202020204" pitchFamily="34" charset="0"/>
                    <a:cs typeface="Arial" panose="020B0604020202020204" pitchFamily="34" charset="0"/>
                  </a:rPr>
                  <a:t>②加法逆元：设</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𝑃</m:t>
                    </m:r>
                    <m:r>
                      <a:rPr lang="en-US" altLang="zh-CN" sz="2300" i="1" baseline="-25000" dirty="0" smtClean="0">
                        <a:latin typeface="Cambria Math" panose="02040503050406030204" pitchFamily="18" charset="0"/>
                        <a:cs typeface="Arial" panose="020B0604020202020204" pitchFamily="34" charset="0"/>
                      </a:rPr>
                      <m:t>1</m:t>
                    </m:r>
                    <m:r>
                      <a:rPr lang="en-US" altLang="zh-CN" sz="2300" i="1" dirty="0">
                        <a:latin typeface="Cambria Math" panose="02040503050406030204" pitchFamily="18" charset="0"/>
                        <a:cs typeface="Arial" panose="020B0604020202020204" pitchFamily="34" charset="0"/>
                      </a:rPr>
                      <m:t>=(</m:t>
                    </m:r>
                    <m:r>
                      <a:rPr lang="en-US" altLang="zh-CN" sz="2300" i="1" dirty="0" err="1">
                        <a:latin typeface="Cambria Math" panose="02040503050406030204" pitchFamily="18" charset="0"/>
                        <a:cs typeface="Arial" panose="020B0604020202020204" pitchFamily="34" charset="0"/>
                      </a:rPr>
                      <m:t>𝑥</m:t>
                    </m:r>
                    <m:r>
                      <a:rPr lang="en-US" altLang="zh-CN" sz="2300" i="1" dirty="0" err="1">
                        <a:latin typeface="Cambria Math" panose="02040503050406030204" pitchFamily="18" charset="0"/>
                        <a:cs typeface="Arial" panose="020B0604020202020204" pitchFamily="34" charset="0"/>
                      </a:rPr>
                      <m:t>,</m:t>
                    </m:r>
                    <m:r>
                      <a:rPr lang="en-US" altLang="zh-CN" sz="2300" i="1" dirty="0" err="1">
                        <a:latin typeface="Cambria Math" panose="02040503050406030204" pitchFamily="18" charset="0"/>
                        <a:cs typeface="Arial" panose="020B0604020202020204" pitchFamily="34" charset="0"/>
                      </a:rPr>
                      <m:t>𝑦</m:t>
                    </m:r>
                    <m:r>
                      <a:rPr lang="en-US" altLang="zh-CN" sz="2300" i="1" dirty="0">
                        <a:latin typeface="Cambria Math" panose="02040503050406030204" pitchFamily="18" charset="0"/>
                        <a:cs typeface="Arial" panose="020B0604020202020204" pitchFamily="34" charset="0"/>
                      </a:rPr>
                      <m:t>)</m:t>
                    </m:r>
                  </m:oMath>
                </a14:m>
                <a:r>
                  <a:rPr lang="zh-CN" altLang="en-US" sz="2300" dirty="0">
                    <a:latin typeface="Arial" panose="020B0604020202020204" pitchFamily="34" charset="0"/>
                    <a:cs typeface="Arial" panose="020B0604020202020204" pitchFamily="34" charset="0"/>
                  </a:rPr>
                  <a:t>是椭圆曲线上的一点，它的加法逆元定义为</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𝑃</m:t>
                    </m:r>
                    <m:r>
                      <a:rPr lang="en-US" altLang="zh-CN" sz="2300" i="1" baseline="-25000" dirty="0" smtClean="0">
                        <a:latin typeface="Cambria Math" panose="02040503050406030204" pitchFamily="18" charset="0"/>
                        <a:cs typeface="Arial" panose="020B0604020202020204" pitchFamily="34" charset="0"/>
                      </a:rPr>
                      <m:t>2</m:t>
                    </m:r>
                    <m:r>
                      <a:rPr lang="en-US" altLang="zh-CN" sz="2300" i="1" dirty="0">
                        <a:latin typeface="Cambria Math" panose="02040503050406030204" pitchFamily="18" charset="0"/>
                        <a:cs typeface="Arial" panose="020B0604020202020204" pitchFamily="34" charset="0"/>
                      </a:rPr>
                      <m:t>=−</m:t>
                    </m:r>
                    <m:r>
                      <a:rPr lang="en-US" altLang="zh-CN" sz="2300" i="1" dirty="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1</m:t>
                    </m:r>
                    <m:r>
                      <a:rPr lang="en-US" altLang="zh-CN" sz="2300" i="1" dirty="0">
                        <a:latin typeface="Cambria Math" panose="02040503050406030204" pitchFamily="18" charset="0"/>
                        <a:cs typeface="Arial" panose="020B0604020202020204" pitchFamily="34" charset="0"/>
                      </a:rPr>
                      <m:t>=(</m:t>
                    </m:r>
                    <m:r>
                      <a:rPr lang="en-US" altLang="zh-CN" sz="2300" i="1" dirty="0">
                        <a:latin typeface="Cambria Math" panose="02040503050406030204" pitchFamily="18" charset="0"/>
                        <a:cs typeface="Arial" panose="020B0604020202020204" pitchFamily="34" charset="0"/>
                      </a:rPr>
                      <m:t>𝑥</m:t>
                    </m:r>
                    <m:r>
                      <a:rPr lang="en-US" altLang="zh-CN" sz="2300" i="1" dirty="0">
                        <a:latin typeface="Cambria Math" panose="02040503050406030204" pitchFamily="18" charset="0"/>
                        <a:cs typeface="Arial" panose="020B0604020202020204" pitchFamily="34" charset="0"/>
                      </a:rPr>
                      <m:t>, −</m:t>
                    </m:r>
                    <m:r>
                      <a:rPr lang="en-US" altLang="zh-CN" sz="2300" i="1" dirty="0">
                        <a:latin typeface="Cambria Math" panose="02040503050406030204" pitchFamily="18" charset="0"/>
                        <a:cs typeface="Arial" panose="020B0604020202020204" pitchFamily="34" charset="0"/>
                      </a:rPr>
                      <m:t>𝑦</m:t>
                    </m:r>
                    <m:r>
                      <a:rPr lang="en-US" altLang="zh-CN" sz="2300" i="1" dirty="0">
                        <a:latin typeface="Cambria Math" panose="02040503050406030204" pitchFamily="18" charset="0"/>
                        <a:cs typeface="Arial" panose="020B0604020202020204" pitchFamily="34" charset="0"/>
                      </a:rPr>
                      <m:t>)</m:t>
                    </m:r>
                  </m:oMath>
                </a14:m>
                <a:r>
                  <a:rPr lang="zh-CN" altLang="en-US" sz="2300" dirty="0">
                    <a:latin typeface="Arial" panose="020B0604020202020204" pitchFamily="34" charset="0"/>
                    <a:cs typeface="Arial" panose="020B0604020202020204" pitchFamily="34" charset="0"/>
                  </a:rPr>
                  <a:t>。</a:t>
                </a:r>
                <a:endParaRPr lang="zh-CN" altLang="en-US" sz="2300" dirty="0">
                  <a:latin typeface="Arial" panose="020B0604020202020204" pitchFamily="34" charset="0"/>
                  <a:cs typeface="Arial" panose="020B0604020202020204" pitchFamily="34" charset="0"/>
                </a:endParaRPr>
              </a:p>
              <a:p>
                <a:pPr indent="457200">
                  <a:buClrTx/>
                  <a:buSzTx/>
                  <a:buNone/>
                </a:pPr>
                <a:r>
                  <a:rPr lang="zh-CN" altLang="en-US" sz="2300" dirty="0">
                    <a:latin typeface="Arial" panose="020B0604020202020204" pitchFamily="34" charset="0"/>
                    <a:cs typeface="Arial" panose="020B0604020202020204" pitchFamily="34" charset="0"/>
                  </a:rPr>
                  <a:t>这是因为</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1</m:t>
                    </m:r>
                    <m:r>
                      <a:rPr lang="zh-CN" altLang="en-US" sz="2300" i="1" dirty="0">
                        <a:latin typeface="Cambria Math" panose="02040503050406030204" pitchFamily="18" charset="0"/>
                        <a:cs typeface="Arial" panose="020B0604020202020204" pitchFamily="34" charset="0"/>
                      </a:rPr>
                      <m:t>、</m:t>
                    </m:r>
                    <m:r>
                      <a:rPr lang="en-US" altLang="zh-CN" sz="2300" i="1" dirty="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2</m:t>
                    </m:r>
                  </m:oMath>
                </a14:m>
                <a:r>
                  <a:rPr lang="zh-CN" altLang="en-US" sz="2300" dirty="0">
                    <a:latin typeface="Arial" panose="020B0604020202020204" pitchFamily="34" charset="0"/>
                    <a:cs typeface="Arial" panose="020B0604020202020204" pitchFamily="34" charset="0"/>
                  </a:rPr>
                  <a:t>的连线延长到无穷远时，得到椭圆曲线上的另一点</a:t>
                </a:r>
                <a14:m>
                  <m:oMath xmlns:m="http://schemas.openxmlformats.org/officeDocument/2006/math">
                    <m:r>
                      <m:rPr>
                        <m:sty m:val="p"/>
                      </m:rPr>
                      <a:rPr lang="en-US" altLang="zh-CN" sz="2300" dirty="0">
                        <a:latin typeface="Cambria Math" panose="02040503050406030204" pitchFamily="18" charset="0"/>
                        <a:cs typeface="Arial" panose="020B0604020202020204" pitchFamily="34" charset="0"/>
                      </a:rPr>
                      <m:t>O</m:t>
                    </m:r>
                    <m:r>
                      <a:rPr lang="en-US" altLang="zh-CN" sz="2300" i="1" dirty="0">
                        <a:latin typeface="Cambria Math" panose="02040503050406030204" pitchFamily="18" charset="0"/>
                        <a:cs typeface="Arial" panose="020B0604020202020204" pitchFamily="34" charset="0"/>
                      </a:rPr>
                      <m:t> </m:t>
                    </m:r>
                  </m:oMath>
                </a14:m>
                <a:r>
                  <a:rPr lang="zh-CN" altLang="en-US" sz="2300" dirty="0">
                    <a:latin typeface="Arial" panose="020B0604020202020204" pitchFamily="34" charset="0"/>
                    <a:cs typeface="Arial" panose="020B0604020202020204" pitchFamily="34" charset="0"/>
                  </a:rPr>
                  <a:t>，即椭圆曲线上的</a:t>
                </a:r>
                <a:r>
                  <a:rPr lang="en-US" altLang="zh-CN" sz="2300" dirty="0">
                    <a:latin typeface="Arial" panose="020B0604020202020204" pitchFamily="34" charset="0"/>
                    <a:cs typeface="Arial" panose="020B0604020202020204" pitchFamily="34" charset="0"/>
                  </a:rPr>
                  <a:t>3</a:t>
                </a:r>
                <a:r>
                  <a:rPr lang="zh-CN" altLang="en-US" sz="2300" dirty="0">
                    <a:latin typeface="Arial" panose="020B0604020202020204" pitchFamily="34" charset="0"/>
                    <a:cs typeface="Arial" panose="020B0604020202020204" pitchFamily="34" charset="0"/>
                  </a:rPr>
                  <a:t>点</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1</m:t>
                    </m:r>
                    <m:r>
                      <a:rPr lang="zh-CN" altLang="en-US" sz="2300" i="1" dirty="0">
                        <a:latin typeface="Cambria Math" panose="02040503050406030204" pitchFamily="18" charset="0"/>
                        <a:cs typeface="Arial" panose="020B0604020202020204" pitchFamily="34" charset="0"/>
                      </a:rPr>
                      <m:t>、</m:t>
                    </m:r>
                    <m:r>
                      <a:rPr lang="en-US" altLang="zh-CN" sz="2300" i="1" dirty="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2</m:t>
                    </m:r>
                  </m:oMath>
                </a14:m>
                <a:r>
                  <a:rPr lang="zh-CN" altLang="en-US" sz="2300" dirty="0">
                    <a:latin typeface="Arial" panose="020B0604020202020204" pitchFamily="34" charset="0"/>
                    <a:cs typeface="Arial" panose="020B0604020202020204" pitchFamily="34" charset="0"/>
                  </a:rPr>
                  <a:t>，</a:t>
                </a:r>
                <a:r>
                  <a:rPr lang="en-US" altLang="zh-CN" sz="2300" dirty="0">
                    <a:cs typeface="Arial" panose="020B0604020202020204" pitchFamily="34" charset="0"/>
                  </a:rPr>
                  <a:t> </a:t>
                </a:r>
                <a14:m>
                  <m:oMath xmlns:m="http://schemas.openxmlformats.org/officeDocument/2006/math">
                    <m:r>
                      <m:rPr>
                        <m:sty m:val="p"/>
                      </m:rPr>
                      <a:rPr lang="en-US" altLang="zh-CN" sz="2300" dirty="0">
                        <a:latin typeface="Cambria Math" panose="02040503050406030204" pitchFamily="18" charset="0"/>
                        <a:cs typeface="Arial" panose="020B0604020202020204" pitchFamily="34" charset="0"/>
                      </a:rPr>
                      <m:t>O</m:t>
                    </m:r>
                  </m:oMath>
                </a14:m>
                <a:r>
                  <a:rPr lang="zh-CN" altLang="en-US" sz="2300" dirty="0">
                    <a:latin typeface="Arial" panose="020B0604020202020204" pitchFamily="34" charset="0"/>
                    <a:cs typeface="Arial" panose="020B0604020202020204" pitchFamily="34" charset="0"/>
                  </a:rPr>
                  <a:t>共线，所以</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1</m:t>
                    </m:r>
                    <m:r>
                      <a:rPr lang="en-US" altLang="zh-CN" sz="2300" i="1" dirty="0">
                        <a:latin typeface="Cambria Math" panose="02040503050406030204" pitchFamily="18" charset="0"/>
                        <a:cs typeface="Arial" panose="020B0604020202020204" pitchFamily="34" charset="0"/>
                      </a:rPr>
                      <m:t>+</m:t>
                    </m:r>
                    <m:r>
                      <a:rPr lang="en-US" altLang="zh-CN" sz="2300" i="1" dirty="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2</m:t>
                    </m:r>
                    <m:r>
                      <a:rPr lang="en-US" altLang="zh-CN" sz="2300" i="1" dirty="0">
                        <a:latin typeface="Cambria Math" panose="02040503050406030204" pitchFamily="18" charset="0"/>
                        <a:cs typeface="Arial" panose="020B0604020202020204" pitchFamily="34" charset="0"/>
                      </a:rPr>
                      <m:t>+</m:t>
                    </m:r>
                    <m:r>
                      <m:rPr>
                        <m:sty m:val="p"/>
                      </m:rPr>
                      <a:rPr lang="en-US" altLang="zh-CN" sz="2300" dirty="0">
                        <a:latin typeface="Cambria Math" panose="02040503050406030204" pitchFamily="18" charset="0"/>
                        <a:cs typeface="Arial" panose="020B0604020202020204" pitchFamily="34" charset="0"/>
                      </a:rPr>
                      <m:t>O</m:t>
                    </m:r>
                    <m:r>
                      <a:rPr lang="en-US" altLang="zh-CN" sz="2300" i="1" dirty="0">
                        <a:latin typeface="Cambria Math" panose="02040503050406030204" pitchFamily="18" charset="0"/>
                        <a:cs typeface="Arial" panose="020B0604020202020204" pitchFamily="34" charset="0"/>
                      </a:rPr>
                      <m:t>=</m:t>
                    </m:r>
                    <m:r>
                      <m:rPr>
                        <m:sty m:val="p"/>
                      </m:rPr>
                      <a:rPr lang="en-US" altLang="zh-CN" sz="2300" dirty="0">
                        <a:latin typeface="Cambria Math" panose="02040503050406030204" pitchFamily="18" charset="0"/>
                        <a:cs typeface="Arial" panose="020B0604020202020204" pitchFamily="34" charset="0"/>
                      </a:rPr>
                      <m:t>O</m:t>
                    </m:r>
                    <m:r>
                      <a:rPr lang="zh-CN" altLang="en-US" sz="2300" i="1" dirty="0">
                        <a:latin typeface="Cambria Math" panose="02040503050406030204" pitchFamily="18" charset="0"/>
                        <a:cs typeface="Arial" panose="020B0604020202020204" pitchFamily="34" charset="0"/>
                      </a:rPr>
                      <m:t>，</m:t>
                    </m:r>
                    <m:r>
                      <a:rPr lang="en-US" altLang="zh-CN" sz="2300" i="1" dirty="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1</m:t>
                    </m:r>
                    <m:r>
                      <a:rPr lang="en-US" altLang="zh-CN" sz="2300" i="1" dirty="0">
                        <a:latin typeface="Cambria Math" panose="02040503050406030204" pitchFamily="18" charset="0"/>
                        <a:cs typeface="Arial" panose="020B0604020202020204" pitchFamily="34" charset="0"/>
                      </a:rPr>
                      <m:t>+</m:t>
                    </m:r>
                    <m:r>
                      <a:rPr lang="en-US" altLang="zh-CN" sz="2300" i="1" dirty="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2</m:t>
                    </m:r>
                    <m:r>
                      <a:rPr lang="en-US" altLang="zh-CN" sz="2300" i="1" dirty="0">
                        <a:latin typeface="Cambria Math" panose="02040503050406030204" pitchFamily="18" charset="0"/>
                        <a:cs typeface="Arial" panose="020B0604020202020204" pitchFamily="34" charset="0"/>
                      </a:rPr>
                      <m:t>=</m:t>
                    </m:r>
                    <m:r>
                      <m:rPr>
                        <m:sty m:val="p"/>
                      </m:rPr>
                      <a:rPr lang="en-US" altLang="zh-CN" sz="2300" dirty="0">
                        <a:latin typeface="Cambria Math" panose="02040503050406030204" pitchFamily="18" charset="0"/>
                        <a:cs typeface="Arial" panose="020B0604020202020204" pitchFamily="34" charset="0"/>
                      </a:rPr>
                      <m:t>O</m:t>
                    </m:r>
                    <m:r>
                      <a:rPr lang="zh-CN" altLang="en-US" sz="2300" i="1" dirty="0">
                        <a:latin typeface="Cambria Math" panose="02040503050406030204" pitchFamily="18" charset="0"/>
                        <a:cs typeface="Arial" panose="020B0604020202020204" pitchFamily="34" charset="0"/>
                      </a:rPr>
                      <m:t>，即</m:t>
                    </m:r>
                    <m:r>
                      <a:rPr lang="en-US" altLang="zh-CN" sz="2300" i="1" dirty="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2</m:t>
                    </m:r>
                    <m:r>
                      <a:rPr lang="en-US" altLang="zh-CN" sz="2300" i="1" dirty="0">
                        <a:latin typeface="Cambria Math" panose="02040503050406030204" pitchFamily="18" charset="0"/>
                        <a:cs typeface="Arial" panose="020B0604020202020204" pitchFamily="34" charset="0"/>
                      </a:rPr>
                      <m:t>=−</m:t>
                    </m:r>
                    <m:r>
                      <a:rPr lang="en-US" altLang="zh-CN" sz="2300" i="1" dirty="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1</m:t>
                    </m:r>
                  </m:oMath>
                </a14:m>
                <a:r>
                  <a:rPr lang="zh-CN" altLang="en-US" sz="2300" dirty="0">
                    <a:latin typeface="Arial" panose="020B0604020202020204" pitchFamily="34" charset="0"/>
                    <a:cs typeface="Arial" panose="020B0604020202020204" pitchFamily="34" charset="0"/>
                  </a:rPr>
                  <a:t>。</a:t>
                </a:r>
                <a:endParaRPr lang="zh-CN" altLang="en-US" sz="2300" dirty="0">
                  <a:latin typeface="Arial" panose="020B0604020202020204" pitchFamily="34" charset="0"/>
                  <a:cs typeface="Arial" panose="020B0604020202020204" pitchFamily="34" charset="0"/>
                </a:endParaRPr>
              </a:p>
              <a:p>
                <a:pPr indent="457200">
                  <a:buClrTx/>
                  <a:buSzTx/>
                  <a:buNone/>
                </a:pPr>
                <a:r>
                  <a:rPr lang="zh-CN" altLang="en-US" sz="2300" dirty="0">
                    <a:latin typeface="Arial" panose="020B0604020202020204" pitchFamily="34" charset="0"/>
                    <a:cs typeface="Arial" panose="020B0604020202020204" pitchFamily="34" charset="0"/>
                  </a:rPr>
                  <a:t>由</a:t>
                </a:r>
                <a14:m>
                  <m:oMath xmlns:m="http://schemas.openxmlformats.org/officeDocument/2006/math">
                    <m:r>
                      <m:rPr>
                        <m:sty m:val="p"/>
                      </m:rPr>
                      <a:rPr lang="en-US" altLang="zh-CN" sz="2300" dirty="0">
                        <a:latin typeface="Cambria Math" panose="02040503050406030204" pitchFamily="18" charset="0"/>
                        <a:cs typeface="Arial" panose="020B0604020202020204" pitchFamily="34" charset="0"/>
                      </a:rPr>
                      <m:t>O</m:t>
                    </m:r>
                    <m:r>
                      <a:rPr lang="en-US" altLang="zh-CN" sz="2300" i="1" dirty="0">
                        <a:latin typeface="Cambria Math" panose="02040503050406030204" pitchFamily="18" charset="0"/>
                        <a:cs typeface="Arial" panose="020B0604020202020204" pitchFamily="34" charset="0"/>
                      </a:rPr>
                      <m:t>+</m:t>
                    </m:r>
                    <m:r>
                      <m:rPr>
                        <m:sty m:val="p"/>
                      </m:rPr>
                      <a:rPr lang="en-US" altLang="zh-CN" sz="2300" dirty="0">
                        <a:latin typeface="Cambria Math" panose="02040503050406030204" pitchFamily="18" charset="0"/>
                        <a:cs typeface="Arial" panose="020B0604020202020204" pitchFamily="34" charset="0"/>
                      </a:rPr>
                      <m:t>O</m:t>
                    </m:r>
                    <m:r>
                      <a:rPr lang="en-US" altLang="zh-CN" sz="2300" i="1" dirty="0">
                        <a:latin typeface="Cambria Math" panose="02040503050406030204" pitchFamily="18" charset="0"/>
                        <a:cs typeface="Arial" panose="020B0604020202020204" pitchFamily="34" charset="0"/>
                      </a:rPr>
                      <m:t>=</m:t>
                    </m:r>
                    <m:r>
                      <m:rPr>
                        <m:sty m:val="p"/>
                      </m:rPr>
                      <a:rPr lang="en-US" altLang="zh-CN" sz="2300" dirty="0">
                        <a:latin typeface="Cambria Math" panose="02040503050406030204" pitchFamily="18" charset="0"/>
                        <a:cs typeface="Arial" panose="020B0604020202020204" pitchFamily="34" charset="0"/>
                      </a:rPr>
                      <m:t>O</m:t>
                    </m:r>
                  </m:oMath>
                </a14:m>
                <a:r>
                  <a:rPr lang="zh-CN" altLang="en-US" sz="2300" dirty="0">
                    <a:latin typeface="Arial" panose="020B0604020202020204" pitchFamily="34" charset="0"/>
                    <a:cs typeface="Arial" panose="020B0604020202020204" pitchFamily="34" charset="0"/>
                  </a:rPr>
                  <a:t>，还可得</a:t>
                </a:r>
                <a14:m>
                  <m:oMath xmlns:m="http://schemas.openxmlformats.org/officeDocument/2006/math">
                    <m:r>
                      <m:rPr>
                        <m:sty m:val="p"/>
                      </m:rPr>
                      <a:rPr lang="en-US" altLang="zh-CN" sz="2300" dirty="0">
                        <a:latin typeface="Cambria Math" panose="02040503050406030204" pitchFamily="18" charset="0"/>
                        <a:cs typeface="Arial" panose="020B0604020202020204" pitchFamily="34" charset="0"/>
                      </a:rPr>
                      <m:t>O</m:t>
                    </m:r>
                    <m:r>
                      <a:rPr lang="en-US" altLang="zh-CN" sz="2300" i="1" dirty="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m:t>
                    </m:r>
                    <m:r>
                      <m:rPr>
                        <m:sty m:val="p"/>
                      </m:rPr>
                      <a:rPr lang="en-US" altLang="zh-CN" sz="2300" dirty="0">
                        <a:latin typeface="Cambria Math" panose="02040503050406030204" pitchFamily="18" charset="0"/>
                        <a:cs typeface="Arial" panose="020B0604020202020204" pitchFamily="34" charset="0"/>
                      </a:rPr>
                      <m:t>O</m:t>
                    </m:r>
                  </m:oMath>
                </a14:m>
                <a:endParaRPr lang="en-US" altLang="zh-CN" sz="2300" dirty="0">
                  <a:latin typeface="Arial" panose="020B0604020202020204" pitchFamily="34" charset="0"/>
                  <a:cs typeface="Arial" panose="020B0604020202020204" pitchFamily="34" charset="0"/>
                </a:endParaRPr>
              </a:p>
            </p:txBody>
          </p:sp>
        </mc:Choice>
        <mc:Fallback>
          <p:sp>
            <p:nvSpPr>
              <p:cNvPr id="110595" name="Text Box 4"/>
              <p:cNvSpPr txBox="1">
                <a:spLocks noRot="1" noChangeAspect="1" noMove="1" noResize="1" noEditPoints="1" noAdjustHandles="1" noChangeArrowheads="1" noChangeShapeType="1" noTextEdit="1"/>
              </p:cNvSpPr>
              <p:nvPr/>
            </p:nvSpPr>
            <p:spPr bwMode="auto">
              <a:xfrm>
                <a:off x="360363" y="1628775"/>
                <a:ext cx="8423275" cy="3916363"/>
              </a:xfrm>
              <a:prstGeom prst="rect">
                <a:avLst/>
              </a:prstGeom>
              <a:blipFill rotWithShape="1">
                <a:blip r:embed="rId1"/>
                <a:stretch>
                  <a:fillRect l="-4" r="4" b="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5716" name="灯片编号占位符 1"/>
          <p:cNvSpPr>
            <a:spLocks noGrp="1" noChangeArrowheads="1"/>
          </p:cNvSpPr>
          <p:nvPr>
            <p:ph type="sldNum" sz="quarter" idx="10"/>
          </p:nvPr>
        </p:nvSpPr>
        <p:spPr>
          <a:xfrm>
            <a:off x="8675370"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84A1D4A-B861-43F6-975F-A99E42D67B86}" type="slidenum">
              <a:rPr lang="zh-CN" altLang="en-US" sz="1400" smtClean="0"/>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193675" y="106363"/>
            <a:ext cx="7772400" cy="1143000"/>
          </a:xfrm>
          <a:noFill/>
        </p:spPr>
        <p:txBody>
          <a:bodyPr anchor="t"/>
          <a:lstStyle/>
          <a:p>
            <a:r>
              <a:rPr lang="zh-CN" altLang="en-US" dirty="0">
                <a:solidFill>
                  <a:srgbClr val="FF0000"/>
                </a:solidFill>
                <a:latin typeface="宋体" panose="02010600030101010101" pitchFamily="2" charset="-122"/>
                <a:ea typeface="宋体" panose="02010600030101010101" pitchFamily="2" charset="-122"/>
              </a:rPr>
              <a:t>加法运算</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112643" name="Text Box 4"/>
              <p:cNvSpPr txBox="1">
                <a:spLocks noChangeArrowheads="1"/>
              </p:cNvSpPr>
              <p:nvPr/>
            </p:nvSpPr>
            <p:spPr bwMode="auto">
              <a:xfrm>
                <a:off x="90488" y="1268413"/>
                <a:ext cx="8963025" cy="2642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indent="56515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r>
                  <a:rPr lang="en-US" altLang="zh-CN" sz="2300" dirty="0">
                    <a:latin typeface="Arial" panose="020B0604020202020204" pitchFamily="34" charset="0"/>
                    <a:cs typeface="Arial" panose="020B0604020202020204" pitchFamily="34" charset="0"/>
                  </a:rPr>
                  <a:t>③ </a:t>
                </a:r>
                <a:r>
                  <a:rPr lang="zh-CN" altLang="en-US" sz="2300" dirty="0">
                    <a:latin typeface="Arial" panose="020B0604020202020204" pitchFamily="34" charset="0"/>
                    <a:cs typeface="Arial" panose="020B0604020202020204" pitchFamily="34" charset="0"/>
                  </a:rPr>
                  <a:t>设</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𝑄</m:t>
                    </m:r>
                  </m:oMath>
                </a14:m>
                <a:r>
                  <a:rPr lang="zh-CN" altLang="en-US" sz="2300" dirty="0">
                    <a:latin typeface="Arial" panose="020B0604020202020204" pitchFamily="34" charset="0"/>
                    <a:cs typeface="Arial" panose="020B0604020202020204" pitchFamily="34" charset="0"/>
                  </a:rPr>
                  <a:t>和</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𝑅</m:t>
                    </m:r>
                  </m:oMath>
                </a14:m>
                <a:r>
                  <a:rPr lang="zh-CN" altLang="en-US" sz="2300" dirty="0">
                    <a:latin typeface="Arial" panose="020B0604020202020204" pitchFamily="34" charset="0"/>
                    <a:cs typeface="Arial" panose="020B0604020202020204" pitchFamily="34" charset="0"/>
                  </a:rPr>
                  <a:t>是椭圆曲线上</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𝑥</m:t>
                    </m:r>
                  </m:oMath>
                </a14:m>
                <a:r>
                  <a:rPr lang="zh-CN" altLang="en-US" sz="2300" dirty="0">
                    <a:latin typeface="Arial" panose="020B0604020202020204" pitchFamily="34" charset="0"/>
                    <a:cs typeface="Arial" panose="020B0604020202020204" pitchFamily="34" charset="0"/>
                  </a:rPr>
                  <a:t>坐标不同的两点，</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𝑄</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𝑅</m:t>
                    </m:r>
                  </m:oMath>
                </a14:m>
                <a:r>
                  <a:rPr lang="zh-CN" altLang="en-US" sz="2300" dirty="0">
                    <a:latin typeface="Arial" panose="020B0604020202020204" pitchFamily="34" charset="0"/>
                    <a:cs typeface="Arial" panose="020B0604020202020204" pitchFamily="34" charset="0"/>
                  </a:rPr>
                  <a:t>的定义如下： 画一条通过</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𝑄</m:t>
                    </m:r>
                    <m:r>
                      <a:rPr lang="zh-CN" altLang="en-US" sz="2300" i="1" dirty="0">
                        <a:latin typeface="Cambria Math" panose="02040503050406030204" pitchFamily="18" charset="0"/>
                        <a:cs typeface="Arial" panose="020B0604020202020204" pitchFamily="34" charset="0"/>
                      </a:rPr>
                      <m:t>、</m:t>
                    </m:r>
                    <m:r>
                      <a:rPr lang="en-US" altLang="zh-CN" sz="2300" i="1" dirty="0">
                        <a:latin typeface="Cambria Math" panose="02040503050406030204" pitchFamily="18" charset="0"/>
                        <a:cs typeface="Arial" panose="020B0604020202020204" pitchFamily="34" charset="0"/>
                      </a:rPr>
                      <m:t>𝑅</m:t>
                    </m:r>
                  </m:oMath>
                </a14:m>
                <a:r>
                  <a:rPr lang="zh-CN" altLang="en-US" sz="2300" dirty="0">
                    <a:latin typeface="Arial" panose="020B0604020202020204" pitchFamily="34" charset="0"/>
                    <a:cs typeface="Arial" panose="020B0604020202020204" pitchFamily="34" charset="0"/>
                  </a:rPr>
                  <a:t>的直线与椭圆曲线交于</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1</m:t>
                    </m:r>
                  </m:oMath>
                </a14:m>
                <a:r>
                  <a:rPr lang="zh-CN" altLang="en-US" sz="2300" dirty="0">
                    <a:latin typeface="Arial" panose="020B0604020202020204" pitchFamily="34" charset="0"/>
                    <a:cs typeface="Arial" panose="020B0604020202020204" pitchFamily="34" charset="0"/>
                  </a:rPr>
                  <a:t>（这一交点是惟一的，除非所做的直线是</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𝑄</m:t>
                    </m:r>
                  </m:oMath>
                </a14:m>
                <a:r>
                  <a:rPr lang="zh-CN" altLang="en-US" sz="2300" dirty="0">
                    <a:latin typeface="Arial" panose="020B0604020202020204" pitchFamily="34" charset="0"/>
                    <a:cs typeface="Arial" panose="020B0604020202020204" pitchFamily="34" charset="0"/>
                  </a:rPr>
                  <a:t>点或</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𝑅</m:t>
                    </m:r>
                  </m:oMath>
                </a14:m>
                <a:r>
                  <a:rPr lang="zh-CN" altLang="en-US" sz="2300" dirty="0">
                    <a:latin typeface="Arial" panose="020B0604020202020204" pitchFamily="34" charset="0"/>
                    <a:cs typeface="Arial" panose="020B0604020202020204" pitchFamily="34" charset="0"/>
                  </a:rPr>
                  <a:t>点的切线，此时分别取</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1</m:t>
                    </m:r>
                    <m:r>
                      <a:rPr lang="en-US" altLang="zh-CN" sz="2300" i="1" dirty="0">
                        <a:latin typeface="Cambria Math" panose="02040503050406030204" pitchFamily="18" charset="0"/>
                        <a:cs typeface="Arial" panose="020B0604020202020204" pitchFamily="34" charset="0"/>
                      </a:rPr>
                      <m:t>=</m:t>
                    </m:r>
                    <m:r>
                      <a:rPr lang="en-US" altLang="zh-CN" sz="2300" i="1" dirty="0">
                        <a:latin typeface="Cambria Math" panose="02040503050406030204" pitchFamily="18" charset="0"/>
                        <a:cs typeface="Arial" panose="020B0604020202020204" pitchFamily="34" charset="0"/>
                      </a:rPr>
                      <m:t>𝑄</m:t>
                    </m:r>
                  </m:oMath>
                </a14:m>
                <a:r>
                  <a:rPr lang="zh-CN" altLang="en-US" sz="2300" dirty="0">
                    <a:latin typeface="Arial" panose="020B0604020202020204" pitchFamily="34" charset="0"/>
                    <a:cs typeface="Arial" panose="020B0604020202020204" pitchFamily="34" charset="0"/>
                  </a:rPr>
                  <a:t>和</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1</m:t>
                    </m:r>
                    <m:r>
                      <a:rPr lang="en-US" altLang="zh-CN" sz="2300" i="1" dirty="0">
                        <a:latin typeface="Cambria Math" panose="02040503050406030204" pitchFamily="18" charset="0"/>
                        <a:cs typeface="Arial" panose="020B0604020202020204" pitchFamily="34" charset="0"/>
                      </a:rPr>
                      <m:t>=</m:t>
                    </m:r>
                    <m:r>
                      <a:rPr lang="en-US" altLang="zh-CN" sz="2300" i="1" dirty="0">
                        <a:latin typeface="Cambria Math" panose="02040503050406030204" pitchFamily="18" charset="0"/>
                        <a:cs typeface="Arial" panose="020B0604020202020204" pitchFamily="34" charset="0"/>
                      </a:rPr>
                      <m:t>𝑅</m:t>
                    </m:r>
                  </m:oMath>
                </a14:m>
                <a:r>
                  <a:rPr lang="zh-CN" altLang="en-US" sz="2300" dirty="0">
                    <a:latin typeface="Arial" panose="020B0604020202020204" pitchFamily="34" charset="0"/>
                    <a:cs typeface="Arial" panose="020B0604020202020204" pitchFamily="34" charset="0"/>
                  </a:rPr>
                  <a:t>）。由</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𝑄</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𝑅</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𝑃</m:t>
                    </m:r>
                    <m:r>
                      <a:rPr lang="en-US" altLang="zh-CN" sz="2300" i="1" baseline="-25000" dirty="0">
                        <a:latin typeface="Cambria Math" panose="02040503050406030204" pitchFamily="18" charset="0"/>
                        <a:cs typeface="Arial" panose="020B0604020202020204" pitchFamily="34" charset="0"/>
                      </a:rPr>
                      <m:t>1</m:t>
                    </m:r>
                    <m:r>
                      <a:rPr lang="en-US" altLang="zh-CN" sz="2300" i="1" dirty="0">
                        <a:latin typeface="Cambria Math" panose="02040503050406030204" pitchFamily="18" charset="0"/>
                        <a:cs typeface="Arial" panose="020B0604020202020204" pitchFamily="34" charset="0"/>
                      </a:rPr>
                      <m:t>=</m:t>
                    </m:r>
                    <m:r>
                      <m:rPr>
                        <m:sty m:val="p"/>
                      </m:rPr>
                      <a:rPr lang="en-US" altLang="zh-CN" sz="2300" i="0" dirty="0">
                        <a:latin typeface="Cambria Math" panose="02040503050406030204" pitchFamily="18" charset="0"/>
                        <a:cs typeface="Arial" panose="020B0604020202020204" pitchFamily="34" charset="0"/>
                      </a:rPr>
                      <m:t>O</m:t>
                    </m:r>
                  </m:oMath>
                </a14:m>
                <a:r>
                  <a:rPr lang="zh-CN" altLang="en-US" sz="2300" dirty="0">
                    <a:latin typeface="Arial" panose="020B0604020202020204" pitchFamily="34" charset="0"/>
                    <a:cs typeface="Arial" panose="020B0604020202020204" pitchFamily="34" charset="0"/>
                  </a:rPr>
                  <a:t>得</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𝑄</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𝑅</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𝑃</m:t>
                    </m:r>
                    <m:r>
                      <a:rPr lang="en-US" altLang="zh-CN" sz="2300" i="1" baseline="-25000" dirty="0" smtClean="0">
                        <a:latin typeface="Cambria Math" panose="02040503050406030204" pitchFamily="18" charset="0"/>
                        <a:cs typeface="Arial" panose="020B0604020202020204" pitchFamily="34" charset="0"/>
                      </a:rPr>
                      <m:t>1</m:t>
                    </m:r>
                  </m:oMath>
                </a14:m>
                <a:r>
                  <a:rPr lang="zh-CN" altLang="en-US" sz="2300" dirty="0">
                    <a:latin typeface="Arial" panose="020B0604020202020204" pitchFamily="34" charset="0"/>
                    <a:cs typeface="Arial" panose="020B0604020202020204" pitchFamily="34" charset="0"/>
                  </a:rPr>
                  <a:t>。</a:t>
                </a:r>
                <a:endParaRPr lang="zh-CN" altLang="en-US" sz="2300" dirty="0">
                  <a:latin typeface="Arial" panose="020B0604020202020204" pitchFamily="34" charset="0"/>
                  <a:cs typeface="Arial" panose="020B0604020202020204" pitchFamily="34" charset="0"/>
                </a:endParaRPr>
              </a:p>
              <a:p>
                <a:pPr eaLnBrk="1" hangingPunct="1">
                  <a:buClrTx/>
                  <a:buSzTx/>
                  <a:buFontTx/>
                  <a:buNone/>
                </a:pPr>
                <a:r>
                  <a:rPr lang="zh-CN" altLang="en-US" sz="2300" dirty="0">
                    <a:latin typeface="Arial" panose="020B0604020202020204" pitchFamily="34" charset="0"/>
                    <a:cs typeface="Arial" panose="020B0604020202020204" pitchFamily="34" charset="0"/>
                  </a:rPr>
                  <a:t>④ 点</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𝑄</m:t>
                    </m:r>
                  </m:oMath>
                </a14:m>
                <a:r>
                  <a:rPr lang="zh-CN" altLang="en-US" sz="2300" dirty="0">
                    <a:latin typeface="Arial" panose="020B0604020202020204" pitchFamily="34" charset="0"/>
                    <a:cs typeface="Arial" panose="020B0604020202020204" pitchFamily="34" charset="0"/>
                  </a:rPr>
                  <a:t>的倍数定义如下： 在</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𝑄</m:t>
                    </m:r>
                  </m:oMath>
                </a14:m>
                <a:r>
                  <a:rPr lang="zh-CN" altLang="en-US" sz="2300" dirty="0">
                    <a:latin typeface="Arial" panose="020B0604020202020204" pitchFamily="34" charset="0"/>
                    <a:cs typeface="Arial" panose="020B0604020202020204" pitchFamily="34" charset="0"/>
                  </a:rPr>
                  <a:t>点做椭圆曲线的一条切线，设切线与椭圆曲线交于点</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𝑆</m:t>
                    </m:r>
                  </m:oMath>
                </a14:m>
                <a:r>
                  <a:rPr lang="zh-CN" altLang="en-US" sz="2300" dirty="0">
                    <a:latin typeface="Arial" panose="020B0604020202020204" pitchFamily="34" charset="0"/>
                    <a:cs typeface="Arial" panose="020B0604020202020204" pitchFamily="34" charset="0"/>
                  </a:rPr>
                  <a:t>，定义</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2</m:t>
                    </m:r>
                    <m:r>
                      <a:rPr lang="en-US" altLang="zh-CN" sz="2300" i="1" dirty="0" smtClean="0">
                        <a:latin typeface="Cambria Math" panose="02040503050406030204" pitchFamily="18" charset="0"/>
                        <a:cs typeface="Arial" panose="020B0604020202020204" pitchFamily="34" charset="0"/>
                      </a:rPr>
                      <m:t>𝑄</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𝑄</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𝑄</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𝑆</m:t>
                    </m:r>
                  </m:oMath>
                </a14:m>
                <a:r>
                  <a:rPr lang="zh-CN" altLang="en-US" sz="2300" dirty="0">
                    <a:latin typeface="Arial" panose="020B0604020202020204" pitchFamily="34" charset="0"/>
                    <a:cs typeface="Arial" panose="020B0604020202020204" pitchFamily="34" charset="0"/>
                  </a:rPr>
                  <a:t>。类似地可定义</a:t>
                </a:r>
                <a14:m>
                  <m:oMath xmlns:m="http://schemas.openxmlformats.org/officeDocument/2006/math">
                    <m:r>
                      <a:rPr lang="en-US" altLang="zh-CN" sz="2300" i="1" dirty="0" smtClean="0">
                        <a:latin typeface="Cambria Math" panose="02040503050406030204" pitchFamily="18" charset="0"/>
                        <a:cs typeface="Arial" panose="020B0604020202020204" pitchFamily="34" charset="0"/>
                      </a:rPr>
                      <m:t>3</m:t>
                    </m:r>
                    <m:r>
                      <a:rPr lang="en-US" altLang="zh-CN" sz="2300" i="1" dirty="0" smtClean="0">
                        <a:latin typeface="Cambria Math" panose="02040503050406030204" pitchFamily="18" charset="0"/>
                        <a:cs typeface="Arial" panose="020B0604020202020204" pitchFamily="34" charset="0"/>
                      </a:rPr>
                      <m:t>𝑄</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𝑄</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𝑄</m:t>
                    </m:r>
                    <m:r>
                      <a:rPr lang="en-US" altLang="zh-CN" sz="2300" i="1" dirty="0" smtClean="0">
                        <a:latin typeface="Cambria Math" panose="02040503050406030204" pitchFamily="18" charset="0"/>
                        <a:cs typeface="Arial" panose="020B0604020202020204" pitchFamily="34" charset="0"/>
                      </a:rPr>
                      <m:t>+</m:t>
                    </m:r>
                    <m:r>
                      <a:rPr lang="en-US" altLang="zh-CN" sz="2300" i="1" dirty="0" smtClean="0">
                        <a:latin typeface="Cambria Math" panose="02040503050406030204" pitchFamily="18" charset="0"/>
                        <a:cs typeface="Arial" panose="020B0604020202020204" pitchFamily="34" charset="0"/>
                      </a:rPr>
                      <m:t>𝑄</m:t>
                    </m:r>
                    <m:r>
                      <a:rPr lang="en-US" altLang="zh-CN" sz="2300" i="1" dirty="0" smtClean="0">
                        <a:latin typeface="Cambria Math" panose="02040503050406030204" pitchFamily="18" charset="0"/>
                        <a:cs typeface="Arial" panose="020B0604020202020204" pitchFamily="34" charset="0"/>
                      </a:rPr>
                      <m:t>+,…,</m:t>
                    </m:r>
                  </m:oMath>
                </a14:m>
                <a:r>
                  <a:rPr lang="zh-CN" altLang="en-US" sz="2300" dirty="0">
                    <a:latin typeface="Arial" panose="020B0604020202020204" pitchFamily="34" charset="0"/>
                    <a:cs typeface="Arial" panose="020B0604020202020204" pitchFamily="34" charset="0"/>
                  </a:rPr>
                  <a:t>等。</a:t>
                </a:r>
                <a:endParaRPr lang="en-US" altLang="zh-CN" sz="2300" dirty="0">
                  <a:latin typeface="Arial" panose="020B0604020202020204" pitchFamily="34" charset="0"/>
                  <a:cs typeface="Arial" panose="020B0604020202020204" pitchFamily="34" charset="0"/>
                </a:endParaRPr>
              </a:p>
            </p:txBody>
          </p:sp>
        </mc:Choice>
        <mc:Fallback>
          <p:sp>
            <p:nvSpPr>
              <p:cNvPr id="112643" name="Text Box 4"/>
              <p:cNvSpPr txBox="1">
                <a:spLocks noRot="1" noChangeAspect="1" noMove="1" noResize="1" noEditPoints="1" noAdjustHandles="1" noChangeArrowheads="1" noChangeShapeType="1" noTextEdit="1"/>
              </p:cNvSpPr>
              <p:nvPr/>
            </p:nvSpPr>
            <p:spPr bwMode="auto">
              <a:xfrm>
                <a:off x="90488" y="1268413"/>
                <a:ext cx="8963025" cy="2642904"/>
              </a:xfrm>
              <a:prstGeom prst="rect">
                <a:avLst/>
              </a:prstGeom>
              <a:blipFill rotWithShape="1">
                <a:blip r:embed="rId1"/>
                <a:stretch>
                  <a:fillRect l="-4" t="-12" r="4" b="1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7764" name="灯片编号占位符 1"/>
          <p:cNvSpPr>
            <a:spLocks noGrp="1" noChangeArrowheads="1"/>
          </p:cNvSpPr>
          <p:nvPr>
            <p:ph type="sldNum" sz="quarter" idx="10"/>
          </p:nvPr>
        </p:nvSpPr>
        <p:spPr>
          <a:xfrm>
            <a:off x="8663178"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470BFB0-D706-4B13-ADD1-7DD3F6426C7B}" type="slidenum">
              <a:rPr lang="zh-CN" altLang="en-US" sz="1400" smtClean="0"/>
            </a:fld>
            <a:endParaRPr lang="en-US" altLang="zh-CN" sz="1400" dirty="0"/>
          </a:p>
        </p:txBody>
      </p:sp>
      <p:sp>
        <p:nvSpPr>
          <p:cNvPr id="2" name="文本框 1"/>
          <p:cNvSpPr txBox="1"/>
          <p:nvPr/>
        </p:nvSpPr>
        <p:spPr>
          <a:xfrm>
            <a:off x="272143" y="4561114"/>
            <a:ext cx="8781370" cy="1113766"/>
          </a:xfrm>
          <a:prstGeom prst="rect">
            <a:avLst/>
          </a:prstGeom>
          <a:noFill/>
        </p:spPr>
        <p:txBody>
          <a:bodyPr wrap="square" rtlCol="0">
            <a:spAutoFit/>
          </a:bodyPr>
          <a:lstStyle/>
          <a:p>
            <a:pPr>
              <a:lnSpc>
                <a:spcPct val="150000"/>
              </a:lnSpc>
            </a:pPr>
            <a:r>
              <a:rPr lang="zh-CN" altLang="en-US" sz="2300" dirty="0">
                <a:latin typeface="Arial" panose="020B0604020202020204" pitchFamily="34" charset="0"/>
                <a:ea typeface="宋体" panose="02010600030101010101" pitchFamily="2" charset="-122"/>
                <a:cs typeface="Arial" panose="020B0604020202020204" pitchFamily="34" charset="0"/>
              </a:rPr>
              <a:t>以上定义的加法具有加法运算的一般性质，如交换律，结合律等。因此，该椭圆曲线上点的集合与加法操作构成了加法阿贝尔群。</a:t>
            </a:r>
            <a:endParaRPr lang="zh-CN" altLang="en-US" sz="2300" dirty="0">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22250" y="157163"/>
            <a:ext cx="7772400" cy="746351"/>
          </a:xfrm>
          <a:noFill/>
        </p:spPr>
        <p:txBody>
          <a:bodyPr anchor="t">
            <a:noAutofit/>
          </a:bodyPr>
          <a:lstStyle/>
          <a:p>
            <a:r>
              <a:rPr lang="zh-CN" altLang="en-US" sz="3600" dirty="0">
                <a:solidFill>
                  <a:srgbClr val="FF0000"/>
                </a:solidFill>
                <a:latin typeface="宋体" panose="02010600030101010101" pitchFamily="2" charset="-122"/>
                <a:ea typeface="宋体" panose="02010600030101010101" pitchFamily="2" charset="-122"/>
              </a:rPr>
              <a:t>密码学中的（有限域上的）椭圆曲线</a:t>
            </a:r>
            <a:endParaRPr lang="zh-CN" altLang="en-US" sz="3600"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114691" name="Text Box 4"/>
              <p:cNvSpPr txBox="1">
                <a:spLocks noChangeArrowheads="1"/>
              </p:cNvSpPr>
              <p:nvPr/>
            </p:nvSpPr>
            <p:spPr bwMode="auto">
              <a:xfrm>
                <a:off x="0" y="1412875"/>
                <a:ext cx="9144000" cy="5043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r>
                  <a:rPr lang="zh-CN" altLang="en-US" sz="2400" dirty="0">
                    <a:latin typeface="Arial" panose="020B0604020202020204" pitchFamily="34" charset="0"/>
                    <a:cs typeface="Arial" panose="020B0604020202020204" pitchFamily="34" charset="0"/>
                  </a:rPr>
                  <a:t>最为常用的椭圆曲线是由方程</a:t>
                </a:r>
                <a:endParaRPr lang="zh-CN" altLang="en-US" sz="2400" dirty="0">
                  <a:latin typeface="Arial" panose="020B0604020202020204" pitchFamily="34" charset="0"/>
                  <a:cs typeface="Arial" panose="020B0604020202020204" pitchFamily="34" charset="0"/>
                </a:endParaRPr>
              </a:p>
              <a:p>
                <a:pPr>
                  <a:buClrTx/>
                  <a:buSzTx/>
                  <a:buNone/>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cs typeface="Arial" panose="020B0604020202020204" pitchFamily="34" charset="0"/>
                        </a:rPr>
                        <m:t>𝑦</m:t>
                      </m:r>
                      <m:r>
                        <a:rPr lang="en-US" altLang="zh-CN" sz="2400" i="1" baseline="30000" dirty="0">
                          <a:latin typeface="Cambria Math" panose="02040503050406030204" pitchFamily="18" charset="0"/>
                          <a:cs typeface="Arial" panose="020B0604020202020204" pitchFamily="34" charset="0"/>
                        </a:rPr>
                        <m:t>2</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𝑥</m:t>
                      </m:r>
                      <m:r>
                        <a:rPr lang="en-US" altLang="zh-CN" sz="2400" i="1" baseline="30000" dirty="0">
                          <a:latin typeface="Cambria Math" panose="02040503050406030204" pitchFamily="18" charset="0"/>
                          <a:cs typeface="Arial" panose="020B0604020202020204" pitchFamily="34" charset="0"/>
                        </a:rPr>
                        <m:t>3</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𝑎𝑥</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𝑏</m:t>
                      </m:r>
                      <m:d>
                        <m:dPr>
                          <m:ctrlPr>
                            <a:rPr lang="en-US" altLang="zh-CN" sz="2400" i="1" dirty="0">
                              <a:latin typeface="Cambria Math" panose="02040503050406030204" pitchFamily="18" charset="0"/>
                              <a:cs typeface="Arial" panose="020B0604020202020204" pitchFamily="34" charset="0"/>
                            </a:rPr>
                          </m:ctrlPr>
                        </m:dPr>
                        <m:e>
                          <m:r>
                            <a:rPr lang="en-US" altLang="zh-CN" sz="2400" i="1" dirty="0">
                              <a:latin typeface="Cambria Math" panose="02040503050406030204" pitchFamily="18" charset="0"/>
                              <a:cs typeface="Arial" panose="020B0604020202020204" pitchFamily="34" charset="0"/>
                            </a:rPr>
                            <m:t>𝑚𝑜𝑑</m:t>
                          </m:r>
                          <m:r>
                            <a:rPr lang="en-US" altLang="zh-CN" sz="2400" i="1" dirty="0">
                              <a:latin typeface="Cambria Math" panose="02040503050406030204" pitchFamily="18" charset="0"/>
                              <a:cs typeface="Arial" panose="020B0604020202020204" pitchFamily="34" charset="0"/>
                            </a:rPr>
                            <m:t> </m:t>
                          </m:r>
                          <m:r>
                            <a:rPr lang="en-US" altLang="zh-CN" sz="2400" i="1" dirty="0">
                              <a:latin typeface="Cambria Math" panose="02040503050406030204" pitchFamily="18" charset="0"/>
                              <a:cs typeface="Arial" panose="020B0604020202020204" pitchFamily="34" charset="0"/>
                            </a:rPr>
                            <m:t>𝑝</m:t>
                          </m:r>
                        </m:e>
                      </m:d>
                    </m:oMath>
                  </m:oMathPara>
                </a14:m>
                <a:endParaRPr lang="en-US" altLang="zh-CN" sz="2400" i="1" dirty="0">
                  <a:latin typeface="Cambria Math" panose="02040503050406030204" pitchFamily="18" charset="0"/>
                  <a:cs typeface="Arial" panose="020B0604020202020204" pitchFamily="34" charset="0"/>
                </a:endParaRPr>
              </a:p>
              <a:p>
                <a:pPr>
                  <a:buClrTx/>
                  <a:buSzTx/>
                  <a:buNone/>
                </a:pPr>
                <a:r>
                  <a:rPr lang="en-US" altLang="zh-CN" sz="2400" dirty="0">
                    <a:cs typeface="Arial" panose="020B0604020202020204" pitchFamily="34" charset="0"/>
                  </a:rPr>
                  <a:t>          </a:t>
                </a:r>
                <a14:m>
                  <m:oMath xmlns:m="http://schemas.openxmlformats.org/officeDocument/2006/math">
                    <m:d>
                      <m:dPr>
                        <m:ctrlPr>
                          <a:rPr lang="en-US" altLang="zh-CN" sz="2400" i="1" dirty="0">
                            <a:latin typeface="Cambria Math" panose="02040503050406030204" pitchFamily="18" charset="0"/>
                            <a:cs typeface="Arial" panose="020B0604020202020204" pitchFamily="34" charset="0"/>
                          </a:rPr>
                        </m:ctrlPr>
                      </m:dPr>
                      <m:e>
                        <m:r>
                          <a:rPr lang="en-US" altLang="zh-CN" sz="2400" b="0" i="1" dirty="0" smtClean="0">
                            <a:latin typeface="Cambria Math" panose="02040503050406030204" pitchFamily="18" charset="0"/>
                            <a:cs typeface="Arial" panose="020B0604020202020204" pitchFamily="34" charset="0"/>
                          </a:rPr>
                          <m:t>𝑥</m:t>
                        </m:r>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𝑦</m:t>
                        </m:r>
                        <m:r>
                          <a:rPr lang="en-US" altLang="zh-CN" sz="2400" b="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𝑎</m:t>
                        </m:r>
                        <m:r>
                          <a:rPr lang="en-US" altLang="zh-CN" sz="2400" i="1" dirty="0">
                            <a:latin typeface="Cambria Math" panose="02040503050406030204" pitchFamily="18" charset="0"/>
                            <a:cs typeface="Arial" panose="020B0604020202020204" pitchFamily="34" charset="0"/>
                          </a:rPr>
                          <m:t>, </m:t>
                        </m:r>
                        <m:r>
                          <a:rPr lang="en-US" altLang="zh-CN" sz="2400" i="1" dirty="0" err="1">
                            <a:latin typeface="Cambria Math" panose="02040503050406030204" pitchFamily="18" charset="0"/>
                            <a:cs typeface="Arial" panose="020B0604020202020204" pitchFamily="34" charset="0"/>
                          </a:rPr>
                          <m:t>𝑏</m:t>
                        </m:r>
                        <m:r>
                          <a:rPr lang="en-US" altLang="zh-CN" sz="2400" i="1" dirty="0" err="1">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𝐺𝐹</m:t>
                        </m:r>
                        <m:d>
                          <m:dPr>
                            <m:ctrlPr>
                              <a:rPr lang="en-US" altLang="zh-CN" sz="2400" i="1" dirty="0">
                                <a:latin typeface="Cambria Math" panose="02040503050406030204" pitchFamily="18" charset="0"/>
                                <a:cs typeface="Arial" panose="020B0604020202020204" pitchFamily="34" charset="0"/>
                              </a:rPr>
                            </m:ctrlPr>
                          </m:dPr>
                          <m:e>
                            <m:r>
                              <a:rPr lang="en-US" altLang="zh-CN" sz="2400" i="1" dirty="0">
                                <a:latin typeface="Cambria Math" panose="02040503050406030204" pitchFamily="18" charset="0"/>
                                <a:cs typeface="Arial" panose="020B0604020202020204" pitchFamily="34" charset="0"/>
                              </a:rPr>
                              <m:t>𝑝</m:t>
                            </m:r>
                          </m:e>
                        </m:d>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4</m:t>
                        </m:r>
                        <m:r>
                          <a:rPr lang="en-US" altLang="zh-CN" sz="2400" i="1" dirty="0">
                            <a:latin typeface="Cambria Math" panose="02040503050406030204" pitchFamily="18" charset="0"/>
                            <a:cs typeface="Arial" panose="020B0604020202020204" pitchFamily="34" charset="0"/>
                          </a:rPr>
                          <m:t>𝑎</m:t>
                        </m:r>
                        <m:r>
                          <a:rPr lang="en-US" altLang="zh-CN" sz="2400" i="1" baseline="30000" dirty="0">
                            <a:latin typeface="Cambria Math" panose="02040503050406030204" pitchFamily="18" charset="0"/>
                            <a:cs typeface="Arial" panose="020B0604020202020204" pitchFamily="34" charset="0"/>
                          </a:rPr>
                          <m:t>3</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27</m:t>
                        </m:r>
                        <m:r>
                          <a:rPr lang="en-US" altLang="zh-CN" sz="2400" i="1" dirty="0">
                            <a:latin typeface="Cambria Math" panose="02040503050406030204" pitchFamily="18" charset="0"/>
                            <a:cs typeface="Arial" panose="020B0604020202020204" pitchFamily="34" charset="0"/>
                          </a:rPr>
                          <m:t>𝑏</m:t>
                        </m:r>
                        <m:r>
                          <a:rPr lang="en-US" altLang="zh-CN" sz="2400" i="1" baseline="30000" dirty="0" smtClean="0">
                            <a:latin typeface="Cambria Math" panose="02040503050406030204" pitchFamily="18" charset="0"/>
                            <a:cs typeface="Arial" panose="020B0604020202020204" pitchFamily="34" charset="0"/>
                          </a:rPr>
                          <m:t>2</m:t>
                        </m:r>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0</m:t>
                        </m:r>
                        <m:r>
                          <a:rPr lang="en-US" altLang="zh-CN" sz="2400" b="0" i="1" dirty="0" smtClean="0">
                            <a:latin typeface="Cambria Math" panose="02040503050406030204" pitchFamily="18" charset="0"/>
                            <a:cs typeface="Arial" panose="020B0604020202020204" pitchFamily="34" charset="0"/>
                          </a:rPr>
                          <m:t> </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𝑚𝑜𝑑</m:t>
                        </m:r>
                        <m:r>
                          <a:rPr lang="en-US" altLang="zh-CN" sz="2400" i="1" dirty="0">
                            <a:latin typeface="Cambria Math" panose="02040503050406030204" pitchFamily="18" charset="0"/>
                            <a:cs typeface="Arial" panose="020B0604020202020204" pitchFamily="34" charset="0"/>
                          </a:rPr>
                          <m:t> </m:t>
                        </m:r>
                        <m:r>
                          <a:rPr lang="en-US" altLang="zh-CN" sz="2400" i="1" dirty="0">
                            <a:latin typeface="Cambria Math" panose="02040503050406030204" pitchFamily="18" charset="0"/>
                            <a:cs typeface="Arial" panose="020B0604020202020204" pitchFamily="34" charset="0"/>
                          </a:rPr>
                          <m:t>𝑝</m:t>
                        </m:r>
                        <m:r>
                          <a:rPr lang="en-US" altLang="zh-CN" sz="2400" i="1" dirty="0">
                            <a:latin typeface="Cambria Math" panose="02040503050406030204" pitchFamily="18" charset="0"/>
                            <a:cs typeface="Arial" panose="020B0604020202020204" pitchFamily="34" charset="0"/>
                          </a:rPr>
                          <m:t>)</m:t>
                        </m:r>
                      </m:e>
                    </m:d>
                  </m:oMath>
                </a14:m>
                <a:r>
                  <a:rPr lang="en-US" altLang="zh-CN" sz="2400" dirty="0">
                    <a:latin typeface="Arial" panose="020B0604020202020204" pitchFamily="34" charset="0"/>
                    <a:cs typeface="Arial" panose="020B0604020202020204" pitchFamily="34" charset="0"/>
                  </a:rPr>
                  <a:t>    (4.2)</a:t>
                </a:r>
                <a:endParaRPr lang="en-US" altLang="zh-CN" sz="2400" dirty="0">
                  <a:latin typeface="Arial" panose="020B0604020202020204" pitchFamily="34" charset="0"/>
                  <a:cs typeface="Arial" panose="020B0604020202020204" pitchFamily="34" charset="0"/>
                </a:endParaRPr>
              </a:p>
              <a:p>
                <a:pPr>
                  <a:buClrTx/>
                  <a:buSzTx/>
                  <a:buNone/>
                </a:pPr>
                <a:r>
                  <a:rPr lang="zh-CN" altLang="en-US" sz="2400" dirty="0">
                    <a:latin typeface="Arial" panose="020B0604020202020204" pitchFamily="34" charset="0"/>
                    <a:cs typeface="Arial" panose="020B0604020202020204" pitchFamily="34" charset="0"/>
                  </a:rPr>
                  <a:t>定义的曲线，其中</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𝑎</m:t>
                    </m:r>
                    <m:r>
                      <a:rPr lang="en-US" altLang="zh-CN" sz="2400" b="0" i="1" smtClean="0">
                        <a:latin typeface="Cambria Math" panose="02040503050406030204" pitchFamily="18" charset="0"/>
                        <a:cs typeface="Arial" panose="020B0604020202020204" pitchFamily="34" charset="0"/>
                      </a:rPr>
                      <m:t>, </m:t>
                    </m:r>
                    <m:r>
                      <a:rPr lang="en-US" altLang="zh-CN" sz="2400" b="0" i="1" smtClean="0">
                        <a:latin typeface="Cambria Math" panose="02040503050406030204" pitchFamily="18" charset="0"/>
                        <a:cs typeface="Arial" panose="020B0604020202020204" pitchFamily="34" charset="0"/>
                      </a:rPr>
                      <m:t>𝑏</m:t>
                    </m:r>
                    <m:r>
                      <a:rPr lang="en-US" altLang="zh-CN" sz="2400" b="0" i="1" smtClean="0">
                        <a:latin typeface="Cambria Math" panose="02040503050406030204" pitchFamily="18" charset="0"/>
                        <a:cs typeface="Arial" panose="020B0604020202020204" pitchFamily="34" charset="0"/>
                      </a:rPr>
                      <m:t>, </m:t>
                    </m:r>
                    <m:r>
                      <a:rPr lang="en-US" altLang="zh-CN" sz="2400" b="0" i="1" smtClean="0">
                        <a:latin typeface="Cambria Math" panose="02040503050406030204" pitchFamily="18" charset="0"/>
                        <a:cs typeface="Arial" panose="020B0604020202020204" pitchFamily="34" charset="0"/>
                      </a:rPr>
                      <m:t>𝑥</m:t>
                    </m:r>
                    <m:r>
                      <a:rPr lang="en-US" altLang="zh-CN" sz="2400" b="0" i="1" smtClean="0">
                        <a:latin typeface="Cambria Math" panose="02040503050406030204" pitchFamily="18" charset="0"/>
                        <a:cs typeface="Arial" panose="020B0604020202020204" pitchFamily="34" charset="0"/>
                      </a:rPr>
                      <m:t>, </m:t>
                    </m:r>
                    <m:r>
                      <a:rPr lang="en-US" altLang="zh-CN" sz="2400" b="0" i="1" smtClean="0">
                        <a:latin typeface="Cambria Math" panose="02040503050406030204" pitchFamily="18" charset="0"/>
                        <a:cs typeface="Arial" panose="020B0604020202020204" pitchFamily="34" charset="0"/>
                      </a:rPr>
                      <m:t>𝑦</m:t>
                    </m:r>
                  </m:oMath>
                </a14:m>
                <a:r>
                  <a:rPr lang="zh-CN" altLang="en-US" sz="2400" dirty="0">
                    <a:latin typeface="Arial" panose="020B0604020202020204" pitchFamily="34" charset="0"/>
                    <a:cs typeface="Arial" panose="020B0604020202020204" pitchFamily="34" charset="0"/>
                  </a:rPr>
                  <a:t>都在</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𝐺𝐹</m:t>
                    </m:r>
                    <m:r>
                      <a:rPr lang="en-US" altLang="zh-CN" sz="2400" b="0" i="1" smtClean="0">
                        <a:latin typeface="Cambria Math" panose="02040503050406030204" pitchFamily="18" charset="0"/>
                        <a:cs typeface="Arial" panose="020B0604020202020204" pitchFamily="34" charset="0"/>
                      </a:rPr>
                      <m:t>(</m:t>
                    </m:r>
                    <m:r>
                      <a:rPr lang="en-US" altLang="zh-CN" sz="2400" b="0" i="1" smtClean="0">
                        <a:latin typeface="Cambria Math" panose="02040503050406030204" pitchFamily="18" charset="0"/>
                        <a:cs typeface="Arial" panose="020B0604020202020204" pitchFamily="34" charset="0"/>
                      </a:rPr>
                      <m:t>𝑝</m:t>
                    </m:r>
                    <m:r>
                      <a:rPr lang="en-US" altLang="zh-CN" sz="2400" b="0" i="1" smtClean="0">
                        <a:latin typeface="Cambria Math" panose="02040503050406030204" pitchFamily="18" charset="0"/>
                        <a:cs typeface="Arial" panose="020B0604020202020204" pitchFamily="34" charset="0"/>
                      </a:rPr>
                      <m:t>)</m:t>
                    </m:r>
                  </m:oMath>
                </a14:m>
                <a:r>
                  <a:rPr lang="zh-CN" altLang="en-US" sz="2400" dirty="0">
                    <a:latin typeface="Arial" panose="020B0604020202020204" pitchFamily="34" charset="0"/>
                    <a:cs typeface="Arial" panose="020B0604020202020204" pitchFamily="34" charset="0"/>
                  </a:rPr>
                  <a:t>上取值，</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𝑝</m:t>
                    </m:r>
                    <m:r>
                      <a:rPr lang="zh-CN" altLang="en-US" sz="2400" i="1">
                        <a:latin typeface="Cambria Math" panose="02040503050406030204" pitchFamily="18" charset="0"/>
                        <a:cs typeface="Arial" panose="020B0604020202020204" pitchFamily="34" charset="0"/>
                      </a:rPr>
                      <m:t>为</m:t>
                    </m:r>
                  </m:oMath>
                </a14:m>
                <a:r>
                  <a:rPr lang="zh-CN" altLang="en-US" sz="2400" dirty="0">
                    <a:latin typeface="Arial" panose="020B0604020202020204" pitchFamily="34" charset="0"/>
                    <a:cs typeface="Arial" panose="020B0604020202020204" pitchFamily="34" charset="0"/>
                  </a:rPr>
                  <a:t>素数。</a:t>
                </a:r>
                <a:endParaRPr lang="en-US" altLang="zh-CN" sz="2400" dirty="0">
                  <a:latin typeface="Arial" panose="020B0604020202020204" pitchFamily="34" charset="0"/>
                  <a:cs typeface="Arial" panose="020B0604020202020204" pitchFamily="34" charset="0"/>
                </a:endParaRPr>
              </a:p>
              <a:p>
                <a:pPr>
                  <a:buClrTx/>
                  <a:buSzTx/>
                  <a:buNone/>
                </a:pPr>
                <a:endParaRPr lang="zh-CN" altLang="en-US" sz="2400" dirty="0">
                  <a:latin typeface="Arial" panose="020B0604020202020204" pitchFamily="34" charset="0"/>
                  <a:cs typeface="Arial" panose="020B0604020202020204" pitchFamily="34" charset="0"/>
                </a:endParaRPr>
              </a:p>
              <a:p>
                <a:pPr eaLnBrk="1" hangingPunct="1">
                  <a:buClrTx/>
                  <a:buSzTx/>
                  <a:buFontTx/>
                  <a:buNone/>
                </a:pPr>
                <a:r>
                  <a:rPr lang="zh-CN" altLang="en-US" sz="2400" dirty="0">
                    <a:latin typeface="Arial" panose="020B0604020202020204" pitchFamily="34" charset="0"/>
                    <a:cs typeface="Arial" panose="020B0604020202020204" pitchFamily="34" charset="0"/>
                  </a:rPr>
                  <a:t>例</a:t>
                </a:r>
                <a:r>
                  <a:rPr lang="en-US" altLang="zh-CN" sz="2400" dirty="0">
                    <a:latin typeface="Arial" panose="020B0604020202020204" pitchFamily="34" charset="0"/>
                    <a:cs typeface="Arial" panose="020B0604020202020204" pitchFamily="34" charset="0"/>
                  </a:rPr>
                  <a:t> </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𝑝</m:t>
                    </m:r>
                    <m:r>
                      <a:rPr lang="en-US" altLang="zh-CN" sz="2400" i="1" dirty="0" smtClean="0">
                        <a:latin typeface="Cambria Math" panose="02040503050406030204" pitchFamily="18" charset="0"/>
                        <a:cs typeface="Arial" panose="020B0604020202020204" pitchFamily="34" charset="0"/>
                      </a:rPr>
                      <m:t>=</m:t>
                    </m:r>
                    <m:r>
                      <a:rPr lang="en-US" altLang="zh-CN" sz="2400" i="1" dirty="0" smtClean="0">
                        <a:latin typeface="Cambria Math" panose="02040503050406030204" pitchFamily="18" charset="0"/>
                        <a:cs typeface="Arial" panose="020B0604020202020204" pitchFamily="34" charset="0"/>
                      </a:rPr>
                      <m:t>23</m:t>
                    </m:r>
                    <m:r>
                      <a:rPr lang="zh-CN" altLang="en-US"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𝑎</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𝑏</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1</m:t>
                    </m:r>
                  </m:oMath>
                </a14:m>
                <a:r>
                  <a:rPr lang="zh-CN" altLang="en-US" sz="2400" dirty="0">
                    <a:latin typeface="Arial" panose="020B0604020202020204" pitchFamily="34" charset="0"/>
                    <a:cs typeface="Arial" panose="020B0604020202020204" pitchFamily="34" charset="0"/>
                  </a:rPr>
                  <a:t>，</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4</m:t>
                    </m:r>
                    <m:r>
                      <a:rPr lang="en-US" altLang="zh-CN" sz="2400" i="1" dirty="0" smtClean="0">
                        <a:latin typeface="Cambria Math" panose="02040503050406030204" pitchFamily="18" charset="0"/>
                        <a:cs typeface="Arial" panose="020B0604020202020204" pitchFamily="34" charset="0"/>
                      </a:rPr>
                      <m:t>𝑎</m:t>
                    </m:r>
                    <m:r>
                      <a:rPr lang="en-US" altLang="zh-CN" sz="2400" i="1" baseline="30000" dirty="0">
                        <a:latin typeface="Cambria Math" panose="02040503050406030204" pitchFamily="18" charset="0"/>
                        <a:cs typeface="Arial" panose="020B0604020202020204" pitchFamily="34" charset="0"/>
                      </a:rPr>
                      <m:t>3</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27</m:t>
                    </m:r>
                    <m:r>
                      <a:rPr lang="en-US" altLang="zh-CN" sz="2400" i="1" dirty="0">
                        <a:latin typeface="Cambria Math" panose="02040503050406030204" pitchFamily="18" charset="0"/>
                        <a:cs typeface="Arial" panose="020B0604020202020204" pitchFamily="34" charset="0"/>
                      </a:rPr>
                      <m:t>𝑏</m:t>
                    </m:r>
                    <m:r>
                      <a:rPr lang="en-US" altLang="zh-CN" sz="2400" i="1" baseline="30000" dirty="0">
                        <a:latin typeface="Cambria Math" panose="02040503050406030204" pitchFamily="18" charset="0"/>
                        <a:cs typeface="Arial" panose="020B0604020202020204" pitchFamily="34" charset="0"/>
                      </a:rPr>
                      <m:t>2</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𝑚𝑜𝑑</m:t>
                    </m:r>
                    <m:r>
                      <a:rPr lang="en-US" altLang="zh-CN" sz="2400" i="1" dirty="0">
                        <a:latin typeface="Cambria Math" panose="02040503050406030204" pitchFamily="18" charset="0"/>
                        <a:cs typeface="Arial" panose="020B0604020202020204" pitchFamily="34" charset="0"/>
                      </a:rPr>
                      <m:t> </m:t>
                    </m:r>
                    <m:r>
                      <a:rPr lang="en-US" altLang="zh-CN" sz="2400" i="1" dirty="0">
                        <a:latin typeface="Cambria Math" panose="02040503050406030204" pitchFamily="18" charset="0"/>
                        <a:cs typeface="Arial" panose="020B0604020202020204" pitchFamily="34" charset="0"/>
                      </a:rPr>
                      <m:t>23</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8</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0</m:t>
                    </m:r>
                    <m:r>
                      <a:rPr lang="en-US" altLang="zh-CN" sz="2400" i="1" dirty="0">
                        <a:latin typeface="Cambria Math" panose="02040503050406030204" pitchFamily="18" charset="0"/>
                        <a:cs typeface="Arial" panose="020B0604020202020204" pitchFamily="34" charset="0"/>
                      </a:rPr>
                      <m:t> </m:t>
                    </m:r>
                  </m:oMath>
                </a14:m>
                <a:r>
                  <a:rPr lang="zh-CN" altLang="en-US" sz="2400" dirty="0">
                    <a:latin typeface="Arial" panose="020B0604020202020204" pitchFamily="34" charset="0"/>
                    <a:cs typeface="Arial" panose="020B0604020202020204" pitchFamily="34" charset="0"/>
                  </a:rPr>
                  <a:t>，方程为</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𝑦</m:t>
                    </m:r>
                    <m:r>
                      <a:rPr lang="en-US" altLang="zh-CN" sz="2400" i="1" baseline="30000" dirty="0">
                        <a:latin typeface="Cambria Math" panose="02040503050406030204" pitchFamily="18" charset="0"/>
                        <a:cs typeface="Arial" panose="020B0604020202020204" pitchFamily="34" charset="0"/>
                      </a:rPr>
                      <m:t>2</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𝑥</m:t>
                    </m:r>
                    <m:r>
                      <a:rPr lang="en-US" altLang="zh-CN" sz="2400" i="1" baseline="30000" dirty="0">
                        <a:latin typeface="Cambria Math" panose="02040503050406030204" pitchFamily="18" charset="0"/>
                        <a:cs typeface="Arial" panose="020B0604020202020204" pitchFamily="34" charset="0"/>
                      </a:rPr>
                      <m:t>3</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𝑥</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1</m:t>
                    </m:r>
                  </m:oMath>
                </a14:m>
                <a:r>
                  <a:rPr lang="zh-CN" altLang="en-US" sz="2400" dirty="0">
                    <a:latin typeface="Arial" panose="020B0604020202020204" pitchFamily="34" charset="0"/>
                    <a:cs typeface="Arial" panose="020B0604020202020204" pitchFamily="34" charset="0"/>
                  </a:rPr>
                  <a:t>，其图形是离散的点。</a:t>
                </a:r>
                <a:endParaRPr lang="en-US" altLang="zh-CN" sz="2400" dirty="0">
                  <a:latin typeface="Arial" panose="020B0604020202020204" pitchFamily="34" charset="0"/>
                  <a:cs typeface="Arial" panose="020B0604020202020204" pitchFamily="34" charset="0"/>
                </a:endParaRPr>
              </a:p>
              <a:p>
                <a:pPr>
                  <a:buClrTx/>
                  <a:buSzTx/>
                  <a:buNone/>
                </a:pPr>
                <a:r>
                  <a:rPr lang="zh-CN" altLang="en-US" sz="2400" dirty="0">
                    <a:latin typeface="Arial" panose="020B0604020202020204" pitchFamily="34" charset="0"/>
                    <a:cs typeface="Arial" panose="020B0604020202020204" pitchFamily="34" charset="0"/>
                  </a:rPr>
                  <a:t>设</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𝐸</m:t>
                    </m:r>
                    <m:r>
                      <a:rPr lang="en-US" altLang="zh-CN" sz="2400" i="1" baseline="-25000" dirty="0">
                        <a:latin typeface="Cambria Math" panose="02040503050406030204" pitchFamily="18" charset="0"/>
                        <a:cs typeface="Arial" panose="020B0604020202020204" pitchFamily="34" charset="0"/>
                      </a:rPr>
                      <m:t>𝑝</m:t>
                    </m:r>
                    <m:r>
                      <a:rPr lang="en-US" altLang="zh-CN" sz="2400" i="1" dirty="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𝑎</m:t>
                    </m:r>
                    <m:r>
                      <a:rPr lang="en-US" altLang="zh-CN" sz="2400" i="1" dirty="0" err="1">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𝑏</m:t>
                    </m:r>
                    <m:r>
                      <a:rPr lang="en-US" altLang="zh-CN" sz="2400" i="1" dirty="0">
                        <a:latin typeface="Cambria Math" panose="02040503050406030204" pitchFamily="18" charset="0"/>
                        <a:cs typeface="Arial" panose="020B0604020202020204" pitchFamily="34" charset="0"/>
                      </a:rPr>
                      <m:t>)</m:t>
                    </m:r>
                  </m:oMath>
                </a14:m>
                <a:r>
                  <a:rPr lang="zh-CN" altLang="en-US" sz="2400" dirty="0">
                    <a:latin typeface="Arial" panose="020B0604020202020204" pitchFamily="34" charset="0"/>
                    <a:cs typeface="Arial" panose="020B0604020202020204" pitchFamily="34" charset="0"/>
                  </a:rPr>
                  <a:t>表示方程</a:t>
                </a:r>
                <a:r>
                  <a:rPr lang="en-US" altLang="zh-CN" sz="2400" dirty="0">
                    <a:latin typeface="Arial" panose="020B0604020202020204" pitchFamily="34" charset="0"/>
                    <a:cs typeface="Arial" panose="020B0604020202020204" pitchFamily="34" charset="0"/>
                  </a:rPr>
                  <a:t>(4.2)</a:t>
                </a:r>
                <a:r>
                  <a:rPr lang="zh-CN" altLang="en-US" sz="2400" dirty="0">
                    <a:latin typeface="Arial" panose="020B0604020202020204" pitchFamily="34" charset="0"/>
                    <a:cs typeface="Arial" panose="020B0604020202020204" pitchFamily="34" charset="0"/>
                  </a:rPr>
                  <a:t>所定义的椭圆曲线上的点集</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𝑥</m:t>
                    </m:r>
                    <m:r>
                      <a:rPr lang="en-US" altLang="zh-CN" sz="2400" i="1" dirty="0" err="1">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𝑦</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0</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𝑥</m:t>
                    </m:r>
                    <m:r>
                      <a:rPr lang="en-US" altLang="zh-CN" sz="2400" i="1" dirty="0">
                        <a:latin typeface="Cambria Math" panose="02040503050406030204" pitchFamily="18" charset="0"/>
                        <a:cs typeface="Arial" panose="020B0604020202020204" pitchFamily="34" charset="0"/>
                      </a:rPr>
                      <m:t>&lt;</m:t>
                    </m:r>
                    <m:r>
                      <a:rPr lang="en-US" altLang="zh-CN" sz="2400" i="1" dirty="0">
                        <a:latin typeface="Cambria Math" panose="02040503050406030204" pitchFamily="18" charset="0"/>
                        <a:cs typeface="Arial" panose="020B0604020202020204" pitchFamily="34" charset="0"/>
                      </a:rPr>
                      <m:t>𝑝</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0</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𝑦</m:t>
                    </m:r>
                    <m:r>
                      <a:rPr lang="en-US" altLang="zh-CN" sz="2400" i="1" dirty="0">
                        <a:latin typeface="Cambria Math" panose="02040503050406030204" pitchFamily="18" charset="0"/>
                        <a:cs typeface="Arial" panose="020B0604020202020204" pitchFamily="34" charset="0"/>
                      </a:rPr>
                      <m:t>&lt;</m:t>
                    </m:r>
                    <m:r>
                      <a:rPr lang="en-US" altLang="zh-CN" sz="2400" i="1" dirty="0">
                        <a:latin typeface="Cambria Math" panose="02040503050406030204" pitchFamily="18" charset="0"/>
                        <a:cs typeface="Arial" panose="020B0604020202020204" pitchFamily="34" charset="0"/>
                      </a:rPr>
                      <m:t>𝑝</m:t>
                    </m:r>
                    <m:r>
                      <a:rPr lang="en-US" altLang="zh-CN" sz="2400" b="0" i="1" dirty="0" smtClean="0">
                        <a:latin typeface="Cambria Math" panose="02040503050406030204" pitchFamily="18" charset="0"/>
                        <a:cs typeface="Arial" panose="020B0604020202020204" pitchFamily="34" charset="0"/>
                      </a:rPr>
                      <m:t>, </m:t>
                    </m:r>
                    <m:r>
                      <a:rPr lang="zh-CN" altLang="en-US" sz="2400" i="1" dirty="0">
                        <a:latin typeface="Cambria Math" panose="02040503050406030204" pitchFamily="18" charset="0"/>
                        <a:cs typeface="Arial" panose="020B0604020202020204" pitchFamily="34" charset="0"/>
                      </a:rPr>
                      <m:t>且</m:t>
                    </m:r>
                    <m:r>
                      <a:rPr lang="en-US" altLang="zh-CN" sz="2400" i="1" dirty="0" err="1">
                        <a:latin typeface="Cambria Math" panose="02040503050406030204" pitchFamily="18" charset="0"/>
                        <a:cs typeface="Arial" panose="020B0604020202020204" pitchFamily="34" charset="0"/>
                      </a:rPr>
                      <m:t>𝑥</m:t>
                    </m:r>
                    <m:r>
                      <a:rPr lang="en-US" altLang="zh-CN" sz="2400" i="1" dirty="0" err="1">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𝑦</m:t>
                    </m:r>
                    <m:r>
                      <a:rPr lang="zh-CN" altLang="en-US" sz="2400" i="1" dirty="0">
                        <a:latin typeface="Cambria Math" panose="02040503050406030204" pitchFamily="18" charset="0"/>
                        <a:cs typeface="Arial" panose="020B0604020202020204" pitchFamily="34" charset="0"/>
                      </a:rPr>
                      <m:t>均为整数</m:t>
                    </m:r>
                    <m:r>
                      <a:rPr lang="en-US" altLang="zh-CN" sz="2400" i="1" dirty="0">
                        <a:latin typeface="Cambria Math" panose="02040503050406030204" pitchFamily="18" charset="0"/>
                        <a:cs typeface="Arial" panose="020B0604020202020204" pitchFamily="34" charset="0"/>
                      </a:rPr>
                      <m:t>}</m:t>
                    </m:r>
                  </m:oMath>
                </a14:m>
                <a:r>
                  <a:rPr lang="zh-CN" altLang="en-US" sz="2400" dirty="0">
                    <a:latin typeface="Arial" panose="020B0604020202020204" pitchFamily="34" charset="0"/>
                    <a:cs typeface="Arial" panose="020B0604020202020204" pitchFamily="34" charset="0"/>
                  </a:rPr>
                  <a:t>并上无穷远点</a:t>
                </a:r>
                <a:r>
                  <a:rPr lang="en-US" altLang="zh-CN" sz="2400" dirty="0">
                    <a:latin typeface="Arial" panose="020B0604020202020204" pitchFamily="34" charset="0"/>
                    <a:cs typeface="Arial" panose="020B0604020202020204" pitchFamily="34" charset="0"/>
                  </a:rPr>
                  <a:t>O</a:t>
                </a:r>
                <a:r>
                  <a:rPr lang="zh-CN" altLang="en-US" sz="2400" dirty="0">
                    <a:latin typeface="Arial" panose="020B0604020202020204" pitchFamily="34" charset="0"/>
                    <a:cs typeface="Arial" panose="020B0604020202020204" pitchFamily="34" charset="0"/>
                  </a:rPr>
                  <a:t>，则</a:t>
                </a:r>
                <a14:m>
                  <m:oMath xmlns:m="http://schemas.openxmlformats.org/officeDocument/2006/math">
                    <m:r>
                      <a:rPr lang="en-US" altLang="zh-CN" sz="2400" i="1" dirty="0">
                        <a:latin typeface="Cambria Math" panose="02040503050406030204" pitchFamily="18" charset="0"/>
                        <a:cs typeface="Arial" panose="020B0604020202020204" pitchFamily="34" charset="0"/>
                      </a:rPr>
                      <m:t>𝐸</m:t>
                    </m:r>
                    <m:r>
                      <a:rPr lang="en-US" altLang="zh-CN" sz="2400" i="1" baseline="-25000" dirty="0">
                        <a:latin typeface="Cambria Math" panose="02040503050406030204" pitchFamily="18" charset="0"/>
                        <a:cs typeface="Arial" panose="020B0604020202020204" pitchFamily="34" charset="0"/>
                      </a:rPr>
                      <m:t>𝑝</m:t>
                    </m:r>
                    <m:r>
                      <a:rPr lang="en-US" altLang="zh-CN" sz="2400" i="1" dirty="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𝑎</m:t>
                    </m:r>
                    <m:r>
                      <a:rPr lang="en-US" altLang="zh-CN" sz="2400" i="1" dirty="0" err="1">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𝑏</m:t>
                    </m:r>
                    <m:r>
                      <a:rPr lang="en-US" altLang="zh-CN" sz="2400" i="1" dirty="0">
                        <a:latin typeface="Cambria Math" panose="02040503050406030204" pitchFamily="18" charset="0"/>
                        <a:cs typeface="Arial" panose="020B0604020202020204" pitchFamily="34" charset="0"/>
                      </a:rPr>
                      <m:t>)</m:t>
                    </m:r>
                  </m:oMath>
                </a14:m>
                <a:r>
                  <a:rPr lang="zh-CN" altLang="en-US" sz="2400" dirty="0">
                    <a:latin typeface="Arial" panose="020B0604020202020204" pitchFamily="34" charset="0"/>
                    <a:cs typeface="Arial" panose="020B0604020202020204" pitchFamily="34" charset="0"/>
                  </a:rPr>
                  <a:t>就是定义在有限域</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𝐺𝐹</m:t>
                    </m:r>
                    <m:r>
                      <a:rPr lang="en-US" altLang="zh-CN" sz="2400" b="0" i="1" smtClean="0">
                        <a:latin typeface="Cambria Math" panose="02040503050406030204" pitchFamily="18" charset="0"/>
                        <a:cs typeface="Arial" panose="020B0604020202020204" pitchFamily="34" charset="0"/>
                      </a:rPr>
                      <m:t>(</m:t>
                    </m:r>
                    <m:r>
                      <a:rPr lang="en-US" altLang="zh-CN" sz="2400" b="0" i="1" smtClean="0">
                        <a:latin typeface="Cambria Math" panose="02040503050406030204" pitchFamily="18" charset="0"/>
                        <a:cs typeface="Arial" panose="020B0604020202020204" pitchFamily="34" charset="0"/>
                      </a:rPr>
                      <m:t>𝑝</m:t>
                    </m:r>
                    <m:r>
                      <a:rPr lang="en-US" altLang="zh-CN" sz="2400" b="0" i="1" smtClean="0">
                        <a:latin typeface="Cambria Math" panose="02040503050406030204" pitchFamily="18" charset="0"/>
                        <a:cs typeface="Arial" panose="020B0604020202020204" pitchFamily="34" charset="0"/>
                      </a:rPr>
                      <m:t>)</m:t>
                    </m:r>
                  </m:oMath>
                </a14:m>
                <a:r>
                  <a:rPr lang="zh-CN" altLang="en-US" sz="2400" dirty="0">
                    <a:latin typeface="Arial" panose="020B0604020202020204" pitchFamily="34" charset="0"/>
                    <a:cs typeface="Arial" panose="020B0604020202020204" pitchFamily="34" charset="0"/>
                  </a:rPr>
                  <a:t>上的椭圆曲线。</a:t>
                </a:r>
                <a:endParaRPr lang="en-US" altLang="zh-CN" sz="2400" dirty="0">
                  <a:latin typeface="Arial" panose="020B0604020202020204" pitchFamily="34" charset="0"/>
                  <a:cs typeface="Arial" panose="020B0604020202020204" pitchFamily="34" charset="0"/>
                </a:endParaRPr>
              </a:p>
              <a:p>
                <a:pPr eaLnBrk="1" hangingPunct="1">
                  <a:buClrTx/>
                  <a:buSzTx/>
                  <a:buFontTx/>
                  <a:buNone/>
                </a:pPr>
                <a:endParaRPr lang="en-US" altLang="zh-CN" sz="2400" dirty="0">
                  <a:latin typeface="Arial" panose="020B0604020202020204" pitchFamily="34" charset="0"/>
                  <a:cs typeface="Arial" panose="020B0604020202020204" pitchFamily="34" charset="0"/>
                </a:endParaRPr>
              </a:p>
              <a:p>
                <a:pPr eaLnBrk="1" hangingPunct="1">
                  <a:buClrTx/>
                  <a:buSzTx/>
                  <a:buFontTx/>
                  <a:buNone/>
                </a:pPr>
                <a:endParaRPr lang="zh-CN" altLang="en-US" sz="2400" dirty="0">
                  <a:latin typeface="Arial" panose="020B0604020202020204" pitchFamily="34" charset="0"/>
                  <a:cs typeface="Arial" panose="020B0604020202020204" pitchFamily="34" charset="0"/>
                </a:endParaRPr>
              </a:p>
            </p:txBody>
          </p:sp>
        </mc:Choice>
        <mc:Fallback>
          <p:sp>
            <p:nvSpPr>
              <p:cNvPr id="114691" name="Text Box 4"/>
              <p:cNvSpPr txBox="1">
                <a:spLocks noRot="1" noChangeAspect="1" noMove="1" noResize="1" noEditPoints="1" noAdjustHandles="1" noChangeArrowheads="1" noChangeShapeType="1" noTextEdit="1"/>
              </p:cNvSpPr>
              <p:nvPr/>
            </p:nvSpPr>
            <p:spPr bwMode="auto">
              <a:xfrm>
                <a:off x="0" y="1412875"/>
                <a:ext cx="9144000" cy="5043561"/>
              </a:xfrm>
              <a:prstGeom prst="rect">
                <a:avLst/>
              </a:prstGeom>
              <a:blipFill rotWithShape="1">
                <a:blip r:embed="rId1"/>
                <a:stretch>
                  <a:fillRect b="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9812" name="灯片编号占位符 1"/>
          <p:cNvSpPr>
            <a:spLocks noGrp="1" noChangeArrowheads="1"/>
          </p:cNvSpPr>
          <p:nvPr>
            <p:ph type="sldNum" sz="quarter" idx="10"/>
          </p:nvPr>
        </p:nvSpPr>
        <p:spPr>
          <a:xfrm>
            <a:off x="8699754"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FAEF73A-0BA7-45CF-9D0B-ED346FDA8661}" type="slidenum">
              <a:rPr lang="zh-CN" altLang="en-US" sz="1400" smtClean="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69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6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222250" y="157163"/>
            <a:ext cx="7772400" cy="771525"/>
          </a:xfrm>
          <a:noFill/>
        </p:spPr>
        <p:txBody>
          <a:bodyPr anchor="t"/>
          <a:lstStyle/>
          <a:p>
            <a:r>
              <a:rPr lang="zh-CN" altLang="en-US" dirty="0">
                <a:solidFill>
                  <a:srgbClr val="FF0000"/>
                </a:solidFill>
                <a:latin typeface="宋体" panose="02010600030101010101" pitchFamily="2" charset="-122"/>
                <a:ea typeface="宋体" panose="02010600030101010101" pitchFamily="2" charset="-122"/>
              </a:rPr>
              <a:t>椭圆曲线上点的产生</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116739" name="Text Box 4"/>
              <p:cNvSpPr txBox="1">
                <a:spLocks noChangeArrowheads="1"/>
              </p:cNvSpPr>
              <p:nvPr/>
            </p:nvSpPr>
            <p:spPr bwMode="auto">
              <a:xfrm>
                <a:off x="395288" y="1196975"/>
                <a:ext cx="8187880" cy="2716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Tx/>
                  <a:buSzTx/>
                  <a:buFontTx/>
                  <a:buNone/>
                </a:pPr>
                <a:r>
                  <a:rPr lang="zh-CN" altLang="en-US" sz="2400" dirty="0">
                    <a:latin typeface="Arial" panose="020B0604020202020204" pitchFamily="34" charset="0"/>
                    <a:cs typeface="Arial" panose="020B0604020202020204" pitchFamily="34" charset="0"/>
                  </a:rPr>
                  <a:t>一般来说，</a:t>
                </a:r>
                <a14:m>
                  <m:oMath xmlns:m="http://schemas.openxmlformats.org/officeDocument/2006/math">
                    <m:sSub>
                      <m:sSubPr>
                        <m:ctrlPr>
                          <a:rPr lang="en-US" altLang="zh-CN" sz="2400" i="1" dirty="0" smtClean="0">
                            <a:latin typeface="Cambria Math" panose="02040503050406030204" pitchFamily="18" charset="0"/>
                            <a:cs typeface="Arial" panose="020B0604020202020204" pitchFamily="34" charset="0"/>
                          </a:rPr>
                        </m:ctrlPr>
                      </m:sSubPr>
                      <m:e>
                        <m:r>
                          <a:rPr lang="en-US" altLang="zh-CN" sz="2400" b="0" i="1" dirty="0" smtClean="0">
                            <a:latin typeface="Cambria Math" panose="02040503050406030204" pitchFamily="18" charset="0"/>
                            <a:cs typeface="Arial" panose="020B0604020202020204" pitchFamily="34" charset="0"/>
                          </a:rPr>
                          <m:t>𝐸</m:t>
                        </m:r>
                      </m:e>
                      <m:sub>
                        <m:r>
                          <a:rPr lang="en-US" altLang="zh-CN" sz="2400" b="0" i="1" dirty="0" smtClean="0">
                            <a:latin typeface="Cambria Math" panose="02040503050406030204" pitchFamily="18" charset="0"/>
                            <a:cs typeface="Arial" panose="020B0604020202020204" pitchFamily="34" charset="0"/>
                          </a:rPr>
                          <m:t>𝑝</m:t>
                        </m:r>
                      </m:sub>
                    </m:sSub>
                    <m:r>
                      <a:rPr lang="en-US" altLang="zh-CN" sz="2400" i="1" dirty="0" smtClean="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𝑎</m:t>
                    </m:r>
                    <m:r>
                      <a:rPr lang="en-US" altLang="zh-CN" sz="2400" i="1" dirty="0" err="1">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𝑏</m:t>
                    </m:r>
                    <m:r>
                      <a:rPr lang="en-US" altLang="zh-CN" sz="2400" i="1" dirty="0">
                        <a:latin typeface="Cambria Math" panose="02040503050406030204" pitchFamily="18" charset="0"/>
                        <a:cs typeface="Arial" panose="020B0604020202020204" pitchFamily="34" charset="0"/>
                      </a:rPr>
                      <m:t>)</m:t>
                    </m:r>
                  </m:oMath>
                </a14:m>
                <a:r>
                  <a:rPr lang="zh-CN" altLang="en-US" sz="2400" dirty="0">
                    <a:latin typeface="Arial" panose="020B0604020202020204" pitchFamily="34" charset="0"/>
                    <a:cs typeface="Arial" panose="020B0604020202020204" pitchFamily="34" charset="0"/>
                  </a:rPr>
                  <a:t>由以下方式产生： </a:t>
                </a:r>
                <a:endParaRPr lang="zh-CN" altLang="en-US" sz="2400" dirty="0">
                  <a:latin typeface="Arial" panose="020B0604020202020204" pitchFamily="34" charset="0"/>
                  <a:cs typeface="Arial" panose="020B0604020202020204" pitchFamily="34" charset="0"/>
                </a:endParaRPr>
              </a:p>
              <a:p>
                <a:pPr eaLnBrk="1" hangingPunct="1">
                  <a:lnSpc>
                    <a:spcPct val="90000"/>
                  </a:lnSpc>
                  <a:buClrTx/>
                  <a:buSzTx/>
                  <a:buFontTx/>
                  <a:buNone/>
                </a:pPr>
                <a:endParaRPr lang="zh-CN" altLang="en-US" sz="2400" dirty="0">
                  <a:latin typeface="Arial" panose="020B0604020202020204" pitchFamily="34" charset="0"/>
                  <a:cs typeface="Arial" panose="020B0604020202020204" pitchFamily="34" charset="0"/>
                </a:endParaRPr>
              </a:p>
              <a:p>
                <a:pPr eaLnBrk="1" hangingPunct="1">
                  <a:lnSpc>
                    <a:spcPct val="90000"/>
                  </a:lnSpc>
                  <a:buClrTx/>
                  <a:buSzTx/>
                  <a:buFontTx/>
                  <a:buNone/>
                </a:pPr>
                <a:r>
                  <a:rPr lang="zh-CN" altLang="en-US" sz="2400" dirty="0">
                    <a:latin typeface="Arial" panose="020B0604020202020204" pitchFamily="34" charset="0"/>
                    <a:cs typeface="Arial" panose="020B0604020202020204" pitchFamily="34" charset="0"/>
                  </a:rPr>
                  <a:t>① 对每一</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𝑥</m:t>
                    </m:r>
                    <m:r>
                      <a:rPr lang="en-US" altLang="zh-CN" sz="2400" b="0" i="1" dirty="0" smtClean="0">
                        <a:latin typeface="Cambria Math" panose="02040503050406030204" pitchFamily="18" charset="0"/>
                        <a:cs typeface="Arial" panose="020B0604020202020204" pitchFamily="34" charset="0"/>
                      </a:rPr>
                      <m:t>(</m:t>
                    </m:r>
                    <m:r>
                      <a:rPr lang="en-US" altLang="zh-CN" sz="2400" i="1" dirty="0" smtClean="0">
                        <a:latin typeface="Cambria Math" panose="02040503050406030204" pitchFamily="18" charset="0"/>
                        <a:cs typeface="Arial" panose="020B0604020202020204" pitchFamily="34" charset="0"/>
                      </a:rPr>
                      <m:t>0</m:t>
                    </m:r>
                    <m:r>
                      <a:rPr lang="en-US" altLang="zh-CN" sz="2400" i="1" dirty="0" smtClean="0">
                        <a:latin typeface="Cambria Math" panose="02040503050406030204" pitchFamily="18" charset="0"/>
                        <a:cs typeface="Arial" panose="020B0604020202020204" pitchFamily="34" charset="0"/>
                      </a:rPr>
                      <m:t>≤</m:t>
                    </m:r>
                    <m:r>
                      <a:rPr lang="en-US" altLang="zh-CN" sz="2400" i="1" dirty="0" smtClean="0">
                        <a:latin typeface="Cambria Math" panose="02040503050406030204" pitchFamily="18" charset="0"/>
                        <a:cs typeface="Arial" panose="020B0604020202020204" pitchFamily="34" charset="0"/>
                      </a:rPr>
                      <m:t>𝑥</m:t>
                    </m:r>
                    <m:r>
                      <a:rPr lang="en-US" altLang="zh-CN" sz="2400" i="1" dirty="0" smtClean="0">
                        <a:latin typeface="Cambria Math" panose="02040503050406030204" pitchFamily="18" charset="0"/>
                        <a:cs typeface="Arial" panose="020B0604020202020204" pitchFamily="34" charset="0"/>
                      </a:rPr>
                      <m:t>&lt;</m:t>
                    </m:r>
                    <m:r>
                      <a:rPr lang="en-US" altLang="zh-CN" sz="2400" i="1" dirty="0" smtClean="0">
                        <a:latin typeface="Cambria Math" panose="02040503050406030204" pitchFamily="18" charset="0"/>
                        <a:cs typeface="Arial" panose="020B0604020202020204" pitchFamily="34" charset="0"/>
                      </a:rPr>
                      <m:t>𝑝</m:t>
                    </m:r>
                    <m:r>
                      <a:rPr lang="zh-CN" altLang="en-US" sz="2400" i="1" dirty="0">
                        <a:latin typeface="Cambria Math" panose="02040503050406030204" pitchFamily="18" charset="0"/>
                        <a:cs typeface="Arial" panose="020B0604020202020204" pitchFamily="34" charset="0"/>
                      </a:rPr>
                      <m:t>且</m:t>
                    </m:r>
                    <m:r>
                      <a:rPr lang="en-US" altLang="zh-CN" sz="2400" i="1" dirty="0">
                        <a:latin typeface="Cambria Math" panose="02040503050406030204" pitchFamily="18" charset="0"/>
                        <a:cs typeface="Arial" panose="020B0604020202020204" pitchFamily="34" charset="0"/>
                      </a:rPr>
                      <m:t>𝑥</m:t>
                    </m:r>
                    <m:r>
                      <a:rPr lang="zh-CN" altLang="en-US" sz="2400" i="1" dirty="0">
                        <a:latin typeface="Cambria Math" panose="02040503050406030204" pitchFamily="18" charset="0"/>
                        <a:cs typeface="Arial" panose="020B0604020202020204" pitchFamily="34" charset="0"/>
                      </a:rPr>
                      <m:t>为整数</m:t>
                    </m:r>
                    <m:r>
                      <a:rPr lang="en-US" altLang="zh-CN" sz="2400" b="0" i="1" dirty="0" smtClean="0">
                        <a:latin typeface="Cambria Math" panose="02040503050406030204" pitchFamily="18" charset="0"/>
                        <a:cs typeface="Arial" panose="020B0604020202020204" pitchFamily="34" charset="0"/>
                      </a:rPr>
                      <m:t>)</m:t>
                    </m:r>
                  </m:oMath>
                </a14:m>
                <a:r>
                  <a:rPr lang="zh-CN" altLang="en-US" sz="2400" dirty="0">
                    <a:latin typeface="Arial" panose="020B0604020202020204" pitchFamily="34" charset="0"/>
                    <a:cs typeface="Arial" panose="020B0604020202020204" pitchFamily="34" charset="0"/>
                  </a:rPr>
                  <a:t>，计算</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𝑥</m:t>
                    </m:r>
                    <m:r>
                      <a:rPr lang="en-US" altLang="zh-CN" sz="2400" i="1" baseline="30000" dirty="0">
                        <a:latin typeface="Cambria Math" panose="02040503050406030204" pitchFamily="18" charset="0"/>
                        <a:cs typeface="Arial" panose="020B0604020202020204" pitchFamily="34" charset="0"/>
                      </a:rPr>
                      <m:t>3</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𝑎𝑥</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𝑏</m:t>
                    </m:r>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𝑚𝑜𝑑</m:t>
                    </m:r>
                    <m:r>
                      <a:rPr lang="en-US" altLang="zh-CN" sz="2400" i="1" dirty="0">
                        <a:latin typeface="Cambria Math" panose="02040503050406030204" pitchFamily="18" charset="0"/>
                        <a:cs typeface="Arial" panose="020B0604020202020204" pitchFamily="34" charset="0"/>
                      </a:rPr>
                      <m:t> </m:t>
                    </m:r>
                    <m:r>
                      <a:rPr lang="en-US" altLang="zh-CN" sz="2400" i="1" dirty="0">
                        <a:latin typeface="Cambria Math" panose="02040503050406030204" pitchFamily="18" charset="0"/>
                        <a:cs typeface="Arial" panose="020B0604020202020204" pitchFamily="34" charset="0"/>
                      </a:rPr>
                      <m:t>𝑝</m:t>
                    </m:r>
                    <m:r>
                      <a:rPr lang="en-US" altLang="zh-CN" sz="2400" i="1" dirty="0">
                        <a:latin typeface="Cambria Math" panose="02040503050406030204" pitchFamily="18" charset="0"/>
                        <a:cs typeface="Arial" panose="020B0604020202020204" pitchFamily="34" charset="0"/>
                      </a:rPr>
                      <m:t>)</m:t>
                    </m:r>
                  </m:oMath>
                </a14:m>
                <a:r>
                  <a:rPr lang="zh-CN" altLang="en-US"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a:p>
                <a:pPr eaLnBrk="1" hangingPunct="1">
                  <a:lnSpc>
                    <a:spcPct val="90000"/>
                  </a:lnSpc>
                  <a:buClrTx/>
                  <a:buSzTx/>
                  <a:buFontTx/>
                  <a:buNone/>
                </a:pPr>
                <a:r>
                  <a:rPr lang="zh-CN" altLang="en-US" sz="2400" dirty="0">
                    <a:latin typeface="Arial" panose="020B0604020202020204" pitchFamily="34" charset="0"/>
                    <a:cs typeface="Arial" panose="020B0604020202020204" pitchFamily="34" charset="0"/>
                  </a:rPr>
                  <a:t> </a:t>
                </a:r>
                <a:endParaRPr lang="zh-CN" altLang="en-US" sz="2400" dirty="0">
                  <a:latin typeface="Arial" panose="020B0604020202020204" pitchFamily="34" charset="0"/>
                  <a:cs typeface="Arial" panose="020B0604020202020204" pitchFamily="34" charset="0"/>
                </a:endParaRPr>
              </a:p>
              <a:p>
                <a:pPr eaLnBrk="1" hangingPunct="1">
                  <a:lnSpc>
                    <a:spcPct val="90000"/>
                  </a:lnSpc>
                  <a:buClrTx/>
                  <a:buSzTx/>
                  <a:buFontTx/>
                  <a:buNone/>
                </a:pPr>
                <a:r>
                  <a:rPr lang="zh-CN" altLang="en-US" sz="2400" dirty="0">
                    <a:latin typeface="Arial" panose="020B0604020202020204" pitchFamily="34" charset="0"/>
                    <a:cs typeface="Arial" panose="020B0604020202020204" pitchFamily="34" charset="0"/>
                  </a:rPr>
                  <a:t>② 决定①中求得的值在模</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𝑝</m:t>
                    </m:r>
                  </m:oMath>
                </a14:m>
                <a:r>
                  <a:rPr lang="zh-CN" altLang="en-US" sz="2400" dirty="0">
                    <a:latin typeface="Arial" panose="020B0604020202020204" pitchFamily="34" charset="0"/>
                    <a:cs typeface="Arial" panose="020B0604020202020204" pitchFamily="34" charset="0"/>
                  </a:rPr>
                  <a:t>下是否有平方根，如果没有，则曲线上没有与这一</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𝑥</m:t>
                    </m:r>
                  </m:oMath>
                </a14:m>
                <a:r>
                  <a:rPr lang="zh-CN" altLang="en-US" sz="2400" dirty="0">
                    <a:latin typeface="Arial" panose="020B0604020202020204" pitchFamily="34" charset="0"/>
                    <a:cs typeface="Arial" panose="020B0604020202020204" pitchFamily="34" charset="0"/>
                  </a:rPr>
                  <a:t>相对应的点；如果有，则求出两个平方根（</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𝑦</m:t>
                    </m:r>
                    <m:r>
                      <a:rPr lang="en-US" altLang="zh-CN" sz="2400" i="1" dirty="0" smtClean="0">
                        <a:latin typeface="Cambria Math" panose="02040503050406030204" pitchFamily="18" charset="0"/>
                        <a:cs typeface="Arial" panose="020B0604020202020204" pitchFamily="34" charset="0"/>
                      </a:rPr>
                      <m:t>=</m:t>
                    </m:r>
                    <m:r>
                      <a:rPr lang="en-US" altLang="zh-CN" sz="2400" i="1" dirty="0" smtClean="0">
                        <a:latin typeface="Cambria Math" panose="02040503050406030204" pitchFamily="18" charset="0"/>
                        <a:cs typeface="Arial" panose="020B0604020202020204" pitchFamily="34" charset="0"/>
                      </a:rPr>
                      <m:t>0</m:t>
                    </m:r>
                  </m:oMath>
                </a14:m>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时只有一个平方根）。</a:t>
                </a:r>
                <a:endParaRPr lang="zh-CN" altLang="en-US" sz="2400" dirty="0">
                  <a:latin typeface="Arial" panose="020B0604020202020204" pitchFamily="34" charset="0"/>
                  <a:cs typeface="Arial" panose="020B0604020202020204" pitchFamily="34" charset="0"/>
                </a:endParaRPr>
              </a:p>
            </p:txBody>
          </p:sp>
        </mc:Choice>
        <mc:Fallback>
          <p:sp>
            <p:nvSpPr>
              <p:cNvPr id="116739" name="Text Box 4"/>
              <p:cNvSpPr txBox="1">
                <a:spLocks noRot="1" noChangeAspect="1" noMove="1" noResize="1" noEditPoints="1" noAdjustHandles="1" noChangeArrowheads="1" noChangeShapeType="1" noTextEdit="1"/>
              </p:cNvSpPr>
              <p:nvPr/>
            </p:nvSpPr>
            <p:spPr bwMode="auto">
              <a:xfrm>
                <a:off x="395288" y="1196975"/>
                <a:ext cx="8187880" cy="2716770"/>
              </a:xfrm>
              <a:prstGeom prst="rect">
                <a:avLst/>
              </a:prstGeom>
              <a:blipFill rotWithShape="1">
                <a:blip r:embed="rId1"/>
                <a:stretch>
                  <a:fillRect l="-4" r="-1235" b="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1674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95775"/>
            <a:ext cx="91440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灯片编号占位符 1"/>
          <p:cNvSpPr>
            <a:spLocks noGrp="1" noChangeArrowheads="1"/>
          </p:cNvSpPr>
          <p:nvPr>
            <p:ph type="sldNum" sz="quarter" idx="10"/>
          </p:nvPr>
        </p:nvSpPr>
        <p:spPr>
          <a:xfrm>
            <a:off x="8772906"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6EB939D-1F62-47CF-BAE6-072831CDDF0F}" type="slidenum">
              <a:rPr lang="zh-CN" altLang="en-US" sz="1400" smtClean="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7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7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7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44C9682-D6CC-406A-8694-75DEFA657333}" type="slidenum">
              <a:rPr lang="zh-CN" altLang="en-US" sz="1050"/>
            </a:fld>
            <a:endParaRPr lang="en-US" altLang="zh-CN" sz="1050"/>
          </a:p>
        </p:txBody>
      </p:sp>
      <p:sp>
        <p:nvSpPr>
          <p:cNvPr id="11267" name="Rectangle 2"/>
          <p:cNvSpPr>
            <a:spLocks noGrp="1" noChangeArrowheads="1"/>
          </p:cNvSpPr>
          <p:nvPr>
            <p:ph type="title" idx="4294967295"/>
          </p:nvPr>
        </p:nvSpPr>
        <p:spPr>
          <a:xfrm>
            <a:off x="534320" y="327342"/>
            <a:ext cx="5845175" cy="639762"/>
          </a:xfrm>
        </p:spPr>
        <p:txBody>
          <a:bodyPr>
            <a:noAutofit/>
          </a:bodyPr>
          <a:lstStyle/>
          <a:p>
            <a:pPr eaLnBrk="1" hangingPunct="1">
              <a:spcBef>
                <a:spcPct val="50000"/>
              </a:spcBef>
            </a:pPr>
            <a:r>
              <a:rPr lang="zh-CN" altLang="en-US" dirty="0">
                <a:solidFill>
                  <a:srgbClr val="FF0000"/>
                </a:solidFill>
                <a:latin typeface="宋体" panose="02010600030101010101" pitchFamily="2" charset="-122"/>
                <a:ea typeface="宋体" panose="02010600030101010101" pitchFamily="2" charset="-122"/>
              </a:rPr>
              <a:t>公钥加密体制的原理</a:t>
            </a:r>
            <a:endParaRPr lang="zh-CN" altLang="en-US" dirty="0">
              <a:solidFill>
                <a:srgbClr val="FF0000"/>
              </a:solidFill>
              <a:latin typeface="宋体" panose="02010600030101010101" pitchFamily="2" charset="-122"/>
              <a:ea typeface="宋体" panose="02010600030101010101" pitchFamily="2" charset="-122"/>
            </a:endParaRPr>
          </a:p>
        </p:txBody>
      </p:sp>
      <p:sp>
        <p:nvSpPr>
          <p:cNvPr id="23556" name="Rectangle 3"/>
          <p:cNvSpPr>
            <a:spLocks noGrp="1" noChangeArrowheads="1"/>
          </p:cNvSpPr>
          <p:nvPr>
            <p:ph type="body" idx="4294967295"/>
          </p:nvPr>
        </p:nvSpPr>
        <p:spPr>
          <a:xfrm>
            <a:off x="534320" y="1515078"/>
            <a:ext cx="8075359" cy="4293299"/>
          </a:xfrm>
        </p:spPr>
        <p:txBody>
          <a:bodyPr>
            <a:normAutofit/>
          </a:bodyPr>
          <a:lstStyle/>
          <a:p>
            <a:pPr eaLnBrk="1" hangingPunct="1">
              <a:buFontTx/>
              <a:buNone/>
            </a:pPr>
            <a:r>
              <a:rPr lang="zh-CN" altLang="en-US" sz="3200" b="1" dirty="0">
                <a:latin typeface="宋体" panose="02010600030101010101" pitchFamily="2" charset="-122"/>
                <a:ea typeface="宋体" panose="02010600030101010101" pitchFamily="2" charset="-122"/>
              </a:rPr>
              <a:t>公钥密钥对参数生成需满足的要求：</a:t>
            </a:r>
            <a:endParaRPr lang="zh-CN" altLang="en-US" sz="3200" b="1"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公开密钥</a:t>
            </a:r>
            <a:r>
              <a:rPr lang="en-US" altLang="zh-CN" dirty="0">
                <a:latin typeface="Tahoma" panose="020B0604030504040204" pitchFamily="34" charset="0"/>
                <a:ea typeface="Tahoma" panose="020B0604030504040204" pitchFamily="34" charset="0"/>
                <a:cs typeface="Tahoma" panose="020B0604030504040204" pitchFamily="34" charset="0"/>
              </a:rPr>
              <a:t>(public-key), </a:t>
            </a:r>
            <a:r>
              <a:rPr lang="zh-CN" altLang="en-US" dirty="0">
                <a:latin typeface="宋体" panose="02010600030101010101" pitchFamily="2" charset="-122"/>
                <a:ea typeface="宋体" panose="02010600030101010101" pitchFamily="2" charset="-122"/>
              </a:rPr>
              <a:t>可以被任何人知道</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用于加密或验证签名；</a:t>
            </a:r>
            <a:endParaRPr lang="zh-CN" altLang="en-US"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私钥</a:t>
            </a:r>
            <a:r>
              <a:rPr lang="en-US" altLang="zh-CN" dirty="0">
                <a:latin typeface="Tahoma" panose="020B0604030504040204" pitchFamily="34" charset="0"/>
                <a:ea typeface="Tahoma" panose="020B0604030504040204" pitchFamily="34" charset="0"/>
                <a:cs typeface="Tahoma" panose="020B0604030504040204" pitchFamily="34" charset="0"/>
              </a:rPr>
              <a:t>(private-key), </a:t>
            </a:r>
            <a:r>
              <a:rPr lang="zh-CN" altLang="en-US" dirty="0">
                <a:latin typeface="宋体" panose="02010600030101010101" pitchFamily="2" charset="-122"/>
                <a:ea typeface="宋体" panose="02010600030101010101" pitchFamily="2" charset="-122"/>
              </a:rPr>
              <a:t>只能被消息的接收者或签名者知道</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用于解密或签名；</a:t>
            </a:r>
            <a:endParaRPr lang="zh-CN" altLang="en-US"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由私钥及公开参数容易计算出公开密钥；</a:t>
            </a:r>
            <a:endParaRPr lang="zh-CN" altLang="en-US" dirty="0">
              <a:latin typeface="宋体" panose="02010600030101010101" pitchFamily="2" charset="-122"/>
              <a:ea typeface="宋体" panose="02010600030101010101" pitchFamily="2" charset="-122"/>
            </a:endParaRPr>
          </a:p>
          <a:p>
            <a:pPr eaLnBrk="1" hangingPunct="1">
              <a:buClr>
                <a:schemeClr val="accent1"/>
              </a:buClr>
              <a:buSzPct val="60000"/>
              <a:buFont typeface="Wingdings" panose="05000000000000000000" pitchFamily="2" charset="2"/>
              <a:buChar char="n"/>
            </a:pPr>
            <a:r>
              <a:rPr lang="zh-CN" altLang="en-US" dirty="0">
                <a:latin typeface="宋体" panose="02010600030101010101" pitchFamily="2" charset="-122"/>
                <a:ea typeface="宋体" panose="02010600030101010101" pitchFamily="2" charset="-122"/>
              </a:rPr>
              <a:t>由公钥及公开参数推导私钥是困难的； </a:t>
            </a:r>
            <a:endParaRPr lang="zh-CN" altLang="en-US" dirty="0">
              <a:latin typeface="宋体" panose="02010600030101010101" pitchFamily="2" charset="-122"/>
              <a:ea typeface="宋体" panose="02010600030101010101" pitchFamily="2" charset="-122"/>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222250" y="314325"/>
            <a:ext cx="7772400" cy="842963"/>
          </a:xfrm>
          <a:noFill/>
        </p:spPr>
        <p:txBody>
          <a:bodyPr anchor="t"/>
          <a:lstStyle/>
          <a:p>
            <a:r>
              <a:rPr lang="zh-CN" altLang="en-US" dirty="0">
                <a:solidFill>
                  <a:srgbClr val="FF0000"/>
                </a:solidFill>
                <a:latin typeface="宋体" panose="02010600030101010101" pitchFamily="2" charset="-122"/>
                <a:ea typeface="宋体" panose="02010600030101010101" pitchFamily="2" charset="-122"/>
              </a:rPr>
              <a:t>加法法则</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118787" name="Text Box 4"/>
              <p:cNvSpPr txBox="1">
                <a:spLocks noChangeArrowheads="1"/>
              </p:cNvSpPr>
              <p:nvPr/>
            </p:nvSpPr>
            <p:spPr bwMode="auto">
              <a:xfrm>
                <a:off x="358775" y="1484313"/>
                <a:ext cx="8426450" cy="320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indent="47625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buClrTx/>
                  <a:buSzTx/>
                  <a:buNone/>
                </a:pPr>
                <a:r>
                  <a:rPr lang="zh-CN" altLang="en-US" sz="2300" dirty="0"/>
                  <a:t>基于集合</a:t>
                </a:r>
                <a14:m>
                  <m:oMath xmlns:m="http://schemas.openxmlformats.org/officeDocument/2006/math">
                    <m:r>
                      <a:rPr lang="en-US" altLang="zh-CN" sz="2300" i="1" dirty="0">
                        <a:latin typeface="Cambria Math" panose="02040503050406030204" pitchFamily="18" charset="0"/>
                      </a:rPr>
                      <m:t>𝐸</m:t>
                    </m:r>
                    <m:r>
                      <a:rPr lang="en-US" altLang="zh-CN" sz="2300" i="1" baseline="-25000" dirty="0">
                        <a:latin typeface="Cambria Math" panose="02040503050406030204" pitchFamily="18" charset="0"/>
                      </a:rPr>
                      <m:t>𝑝</m:t>
                    </m:r>
                    <m:r>
                      <a:rPr lang="en-US" altLang="zh-CN" sz="2300" i="1" dirty="0">
                        <a:latin typeface="Cambria Math" panose="02040503050406030204" pitchFamily="18" charset="0"/>
                      </a:rPr>
                      <m:t>(</m:t>
                    </m:r>
                    <m:r>
                      <a:rPr lang="en-US" altLang="zh-CN" sz="2300" i="1" dirty="0" err="1">
                        <a:latin typeface="Cambria Math" panose="02040503050406030204" pitchFamily="18" charset="0"/>
                      </a:rPr>
                      <m:t>𝑎</m:t>
                    </m:r>
                    <m:r>
                      <a:rPr lang="en-US" altLang="zh-CN" sz="2300" i="1" dirty="0" err="1">
                        <a:latin typeface="Cambria Math" panose="02040503050406030204" pitchFamily="18" charset="0"/>
                      </a:rPr>
                      <m:t>,</m:t>
                    </m:r>
                    <m:r>
                      <a:rPr lang="en-US" altLang="zh-CN" sz="2300" i="1" dirty="0" err="1">
                        <a:latin typeface="Cambria Math" panose="02040503050406030204" pitchFamily="18" charset="0"/>
                      </a:rPr>
                      <m:t>𝑏</m:t>
                    </m:r>
                    <m:r>
                      <a:rPr lang="en-US" altLang="zh-CN" sz="2300" i="1" dirty="0">
                        <a:latin typeface="Cambria Math" panose="02040503050406030204" pitchFamily="18" charset="0"/>
                      </a:rPr>
                      <m:t>)</m:t>
                    </m:r>
                    <m:r>
                      <a:rPr lang="zh-CN" altLang="en-US" sz="2300" i="1" dirty="0">
                        <a:latin typeface="Cambria Math" panose="02040503050406030204" pitchFamily="18" charset="0"/>
                      </a:rPr>
                      <m:t>可以定义一个阿贝尔群，</m:t>
                    </m:r>
                  </m:oMath>
                </a14:m>
                <a:r>
                  <a:rPr lang="zh-CN" altLang="en-US" sz="2300" dirty="0">
                    <a:latin typeface="Times New Roman" panose="02020603050405020304" pitchFamily="18" charset="0"/>
                  </a:rPr>
                  <a:t>加法规则定义如下： </a:t>
                </a:r>
                <a:endParaRPr lang="zh-CN" altLang="en-US" sz="2300" dirty="0">
                  <a:latin typeface="Times New Roman" panose="02020603050405020304" pitchFamily="18" charset="0"/>
                </a:endParaRPr>
              </a:p>
              <a:p>
                <a:pPr>
                  <a:buClrTx/>
                  <a:buSzTx/>
                  <a:buNone/>
                </a:pPr>
                <a:r>
                  <a:rPr lang="zh-CN" altLang="en-US" sz="2300" dirty="0">
                    <a:latin typeface="Times New Roman" panose="02020603050405020304" pitchFamily="18" charset="0"/>
                  </a:rPr>
                  <a:t>设</a:t>
                </a:r>
                <a14:m>
                  <m:oMath xmlns:m="http://schemas.openxmlformats.org/officeDocument/2006/math">
                    <m:r>
                      <a:rPr lang="en-US" altLang="zh-CN" sz="2300" i="1" dirty="0" smtClean="0">
                        <a:latin typeface="Cambria Math" panose="02040503050406030204" pitchFamily="18" charset="0"/>
                      </a:rPr>
                      <m:t>𝑃</m:t>
                    </m:r>
                    <m:r>
                      <a:rPr lang="zh-CN" altLang="en-US" sz="2300" i="1" dirty="0">
                        <a:latin typeface="Cambria Math" panose="02040503050406030204" pitchFamily="18" charset="0"/>
                      </a:rPr>
                      <m:t>，</m:t>
                    </m:r>
                    <m:r>
                      <a:rPr lang="en-US" altLang="zh-CN" sz="2300" i="1" dirty="0" err="1">
                        <a:latin typeface="Cambria Math" panose="02040503050406030204" pitchFamily="18" charset="0"/>
                      </a:rPr>
                      <m:t>𝑄</m:t>
                    </m:r>
                    <m:r>
                      <a:rPr lang="en-US" altLang="zh-CN" sz="2300" i="1" dirty="0" err="1">
                        <a:latin typeface="Cambria Math" panose="02040503050406030204" pitchFamily="18" charset="0"/>
                      </a:rPr>
                      <m:t>∈</m:t>
                    </m:r>
                    <m:r>
                      <a:rPr lang="en-US" altLang="zh-CN" sz="2300" i="1" dirty="0">
                        <a:latin typeface="Cambria Math" panose="02040503050406030204" pitchFamily="18" charset="0"/>
                      </a:rPr>
                      <m:t>𝐸</m:t>
                    </m:r>
                    <m:r>
                      <a:rPr lang="en-US" altLang="zh-CN" sz="2300" i="1" baseline="-25000" dirty="0">
                        <a:latin typeface="Cambria Math" panose="02040503050406030204" pitchFamily="18" charset="0"/>
                      </a:rPr>
                      <m:t>𝑝</m:t>
                    </m:r>
                    <m:r>
                      <a:rPr lang="en-US" altLang="zh-CN" sz="2300" i="1" dirty="0">
                        <a:latin typeface="Cambria Math" panose="02040503050406030204" pitchFamily="18" charset="0"/>
                      </a:rPr>
                      <m:t>(</m:t>
                    </m:r>
                    <m:r>
                      <a:rPr lang="en-US" altLang="zh-CN" sz="2300" i="1" dirty="0" err="1">
                        <a:latin typeface="Cambria Math" panose="02040503050406030204" pitchFamily="18" charset="0"/>
                      </a:rPr>
                      <m:t>𝑎</m:t>
                    </m:r>
                    <m:r>
                      <a:rPr lang="en-US" altLang="zh-CN" sz="2300" i="1" dirty="0" err="1">
                        <a:latin typeface="Cambria Math" panose="02040503050406030204" pitchFamily="18" charset="0"/>
                      </a:rPr>
                      <m:t>,</m:t>
                    </m:r>
                    <m:r>
                      <a:rPr lang="en-US" altLang="zh-CN" sz="2300" i="1" dirty="0" err="1">
                        <a:latin typeface="Cambria Math" panose="02040503050406030204" pitchFamily="18" charset="0"/>
                      </a:rPr>
                      <m:t>𝑏</m:t>
                    </m:r>
                    <m:r>
                      <a:rPr lang="en-US" altLang="zh-CN" sz="2300" i="1" dirty="0">
                        <a:latin typeface="Cambria Math" panose="02040503050406030204" pitchFamily="18" charset="0"/>
                      </a:rPr>
                      <m:t>)</m:t>
                    </m:r>
                  </m:oMath>
                </a14:m>
                <a:r>
                  <a:rPr lang="zh-CN" altLang="en-US" sz="2300" dirty="0">
                    <a:latin typeface="Times New Roman" panose="02020603050405020304" pitchFamily="18" charset="0"/>
                  </a:rPr>
                  <a:t>，则</a:t>
                </a:r>
                <a:endParaRPr lang="zh-CN" altLang="en-US" sz="2300" dirty="0">
                  <a:latin typeface="Times New Roman" panose="02020603050405020304" pitchFamily="18" charset="0"/>
                </a:endParaRPr>
              </a:p>
              <a:p>
                <a:pPr eaLnBrk="1" hangingPunct="1">
                  <a:buClrTx/>
                  <a:buSzTx/>
                  <a:buFontTx/>
                  <a:buNone/>
                </a:pPr>
                <a:r>
                  <a:rPr lang="zh-CN" altLang="en-US" sz="2300" dirty="0">
                    <a:latin typeface="Times New Roman" panose="02020603050405020304" pitchFamily="18" charset="0"/>
                  </a:rPr>
                  <a:t>① </a:t>
                </a:r>
                <a14:m>
                  <m:oMath xmlns:m="http://schemas.openxmlformats.org/officeDocument/2006/math">
                    <m:r>
                      <a:rPr lang="en-US" altLang="zh-CN" sz="2300" i="1" dirty="0" smtClean="0">
                        <a:latin typeface="Cambria Math" panose="02040503050406030204" pitchFamily="18" charset="0"/>
                      </a:rPr>
                      <m:t>𝑃</m:t>
                    </m:r>
                    <m:r>
                      <a:rPr lang="en-US" altLang="zh-CN" sz="2300" i="1" dirty="0" smtClean="0">
                        <a:latin typeface="Cambria Math" panose="02040503050406030204" pitchFamily="18" charset="0"/>
                      </a:rPr>
                      <m:t>+</m:t>
                    </m:r>
                    <m:r>
                      <m:rPr>
                        <m:sty m:val="p"/>
                      </m:rPr>
                      <a:rPr lang="en-US" altLang="zh-CN" sz="2300" i="0" dirty="0" smtClean="0">
                        <a:latin typeface="Cambria Math" panose="02040503050406030204" pitchFamily="18" charset="0"/>
                      </a:rPr>
                      <m:t>O</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𝑃</m:t>
                    </m:r>
                  </m:oMath>
                </a14:m>
                <a:r>
                  <a:rPr lang="zh-CN" altLang="en-US" sz="2300" dirty="0">
                    <a:latin typeface="Times New Roman" panose="02020603050405020304" pitchFamily="18" charset="0"/>
                  </a:rPr>
                  <a:t>。</a:t>
                </a:r>
                <a:endParaRPr lang="zh-CN" altLang="en-US" sz="2300" dirty="0">
                  <a:latin typeface="Times New Roman" panose="02020603050405020304" pitchFamily="18" charset="0"/>
                </a:endParaRPr>
              </a:p>
              <a:p>
                <a:pPr>
                  <a:buClrTx/>
                  <a:buSzTx/>
                  <a:buNone/>
                </a:pPr>
                <a:r>
                  <a:rPr lang="zh-CN" altLang="en-US" sz="2300" dirty="0">
                    <a:latin typeface="Times New Roman" panose="02020603050405020304" pitchFamily="18" charset="0"/>
                  </a:rPr>
                  <a:t>② 如果</a:t>
                </a:r>
                <a14:m>
                  <m:oMath xmlns:m="http://schemas.openxmlformats.org/officeDocument/2006/math">
                    <m:r>
                      <a:rPr lang="en-US" altLang="zh-CN" sz="2300" i="1" dirty="0" smtClean="0">
                        <a:latin typeface="Cambria Math" panose="02040503050406030204" pitchFamily="18" charset="0"/>
                      </a:rPr>
                      <m:t>𝑃</m:t>
                    </m:r>
                    <m:r>
                      <a:rPr lang="en-US" altLang="zh-CN" sz="2300" i="1" dirty="0" smtClean="0">
                        <a:latin typeface="Cambria Math" panose="02040503050406030204" pitchFamily="18" charset="0"/>
                      </a:rPr>
                      <m:t>=(</m:t>
                    </m:r>
                    <m:r>
                      <a:rPr lang="en-US" altLang="zh-CN" sz="2300" i="1" dirty="0" err="1">
                        <a:latin typeface="Cambria Math" panose="02040503050406030204" pitchFamily="18" charset="0"/>
                      </a:rPr>
                      <m:t>𝑥</m:t>
                    </m:r>
                    <m:r>
                      <a:rPr lang="en-US" altLang="zh-CN" sz="2300" i="1" dirty="0" err="1">
                        <a:latin typeface="Cambria Math" panose="02040503050406030204" pitchFamily="18" charset="0"/>
                      </a:rPr>
                      <m:t>,</m:t>
                    </m:r>
                    <m:r>
                      <a:rPr lang="en-US" altLang="zh-CN" sz="2300" i="1" dirty="0" err="1">
                        <a:latin typeface="Cambria Math" panose="02040503050406030204" pitchFamily="18" charset="0"/>
                      </a:rPr>
                      <m:t>𝑦</m:t>
                    </m:r>
                    <m:r>
                      <a:rPr lang="en-US" altLang="zh-CN" sz="2300" i="1" dirty="0">
                        <a:latin typeface="Cambria Math" panose="02040503050406030204" pitchFamily="18" charset="0"/>
                      </a:rPr>
                      <m:t>)</m:t>
                    </m:r>
                  </m:oMath>
                </a14:m>
                <a:r>
                  <a:rPr lang="zh-CN" altLang="en-US" sz="2300" dirty="0">
                    <a:latin typeface="Times New Roman" panose="02020603050405020304" pitchFamily="18" charset="0"/>
                  </a:rPr>
                  <a:t>，那么</a:t>
                </a:r>
                <a14:m>
                  <m:oMath xmlns:m="http://schemas.openxmlformats.org/officeDocument/2006/math">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𝑥</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𝑦</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𝑥</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𝑦</m:t>
                    </m:r>
                    <m:r>
                      <a:rPr lang="en-US" altLang="zh-CN" sz="2300" i="1" dirty="0" smtClean="0">
                        <a:latin typeface="Cambria Math" panose="02040503050406030204" pitchFamily="18" charset="0"/>
                      </a:rPr>
                      <m:t>)=</m:t>
                    </m:r>
                    <m:r>
                      <m:rPr>
                        <m:sty m:val="p"/>
                      </m:rPr>
                      <a:rPr lang="en-US" altLang="zh-CN" sz="2300" dirty="0">
                        <a:latin typeface="Cambria Math" panose="02040503050406030204" pitchFamily="18" charset="0"/>
                      </a:rPr>
                      <m:t>O</m:t>
                    </m:r>
                  </m:oMath>
                </a14:m>
                <a:r>
                  <a:rPr lang="zh-CN" altLang="en-US" sz="2300" dirty="0">
                    <a:latin typeface="Times New Roman" panose="02020603050405020304" pitchFamily="18" charset="0"/>
                  </a:rPr>
                  <a:t>，即 </a:t>
                </a:r>
                <a14:m>
                  <m:oMath xmlns:m="http://schemas.openxmlformats.org/officeDocument/2006/math">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𝑥</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𝑦</m:t>
                    </m:r>
                    <m:r>
                      <a:rPr lang="en-US" altLang="zh-CN" sz="2300" i="1" dirty="0" smtClean="0">
                        <a:latin typeface="Cambria Math" panose="02040503050406030204" pitchFamily="18" charset="0"/>
                      </a:rPr>
                      <m:t>)</m:t>
                    </m:r>
                  </m:oMath>
                </a14:m>
                <a:r>
                  <a:rPr lang="zh-CN" altLang="en-US" sz="2300" dirty="0">
                    <a:latin typeface="Times New Roman" panose="02020603050405020304" pitchFamily="18" charset="0"/>
                  </a:rPr>
                  <a:t>是</a:t>
                </a:r>
                <a:r>
                  <a:rPr lang="en-US" altLang="zh-CN" sz="2300" dirty="0">
                    <a:latin typeface="Times New Roman" panose="02020603050405020304" pitchFamily="18" charset="0"/>
                  </a:rPr>
                  <a:t>P</a:t>
                </a:r>
                <a:r>
                  <a:rPr lang="zh-CN" altLang="en-US" sz="2300" dirty="0">
                    <a:latin typeface="Times New Roman" panose="02020603050405020304" pitchFamily="18" charset="0"/>
                  </a:rPr>
                  <a:t>的加法逆元，表示为</a:t>
                </a:r>
                <a14:m>
                  <m:oMath xmlns:m="http://schemas.openxmlformats.org/officeDocument/2006/math">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𝑃</m:t>
                    </m:r>
                  </m:oMath>
                </a14:m>
                <a:r>
                  <a:rPr lang="zh-CN" altLang="en-US" sz="2300" dirty="0">
                    <a:latin typeface="Times New Roman" panose="02020603050405020304" pitchFamily="18" charset="0"/>
                  </a:rPr>
                  <a:t>。</a:t>
                </a:r>
                <a:endParaRPr lang="en-CA" altLang="zh-CN" sz="2300" dirty="0">
                  <a:latin typeface="Times New Roman" panose="02020603050405020304" pitchFamily="18" charset="0"/>
                </a:endParaRPr>
              </a:p>
              <a:p>
                <a:pPr eaLnBrk="1" hangingPunct="1">
                  <a:buClrTx/>
                  <a:buSzTx/>
                  <a:buFontTx/>
                  <a:buNone/>
                </a:pPr>
                <a:r>
                  <a:rPr lang="zh-CN" altLang="en-US" sz="2300" dirty="0">
                    <a:latin typeface="Times New Roman" panose="02020603050405020304" pitchFamily="18" charset="0"/>
                  </a:rPr>
                  <a:t>由</a:t>
                </a:r>
                <a14:m>
                  <m:oMath xmlns:m="http://schemas.openxmlformats.org/officeDocument/2006/math">
                    <m:r>
                      <a:rPr lang="en-US" altLang="zh-CN" sz="2300" i="1" dirty="0" smtClean="0">
                        <a:latin typeface="Cambria Math" panose="02040503050406030204" pitchFamily="18" charset="0"/>
                      </a:rPr>
                      <m:t>𝐸</m:t>
                    </m:r>
                    <m:r>
                      <a:rPr lang="en-US" altLang="zh-CN" sz="2300" i="1" baseline="-25000" dirty="0">
                        <a:latin typeface="Cambria Math" panose="02040503050406030204" pitchFamily="18" charset="0"/>
                      </a:rPr>
                      <m:t>𝑝</m:t>
                    </m:r>
                    <m:r>
                      <a:rPr lang="en-US" altLang="zh-CN" sz="2300" i="1" dirty="0">
                        <a:latin typeface="Cambria Math" panose="02040503050406030204" pitchFamily="18" charset="0"/>
                      </a:rPr>
                      <m:t>(</m:t>
                    </m:r>
                    <m:r>
                      <a:rPr lang="en-US" altLang="zh-CN" sz="2300" i="1" dirty="0" err="1">
                        <a:latin typeface="Cambria Math" panose="02040503050406030204" pitchFamily="18" charset="0"/>
                      </a:rPr>
                      <m:t>𝑎</m:t>
                    </m:r>
                    <m:r>
                      <a:rPr lang="en-US" altLang="zh-CN" sz="2300" i="1" dirty="0" err="1">
                        <a:latin typeface="Cambria Math" panose="02040503050406030204" pitchFamily="18" charset="0"/>
                      </a:rPr>
                      <m:t>,</m:t>
                    </m:r>
                    <m:r>
                      <a:rPr lang="en-US" altLang="zh-CN" sz="2300" i="1" dirty="0" err="1">
                        <a:latin typeface="Cambria Math" panose="02040503050406030204" pitchFamily="18" charset="0"/>
                      </a:rPr>
                      <m:t>𝑏</m:t>
                    </m:r>
                    <m:r>
                      <a:rPr lang="en-US" altLang="zh-CN" sz="2300" i="1" dirty="0">
                        <a:latin typeface="Cambria Math" panose="02040503050406030204" pitchFamily="18" charset="0"/>
                      </a:rPr>
                      <m:t>)</m:t>
                    </m:r>
                  </m:oMath>
                </a14:m>
                <a:r>
                  <a:rPr lang="zh-CN" altLang="en-US" sz="2300" dirty="0">
                    <a:latin typeface="Times New Roman" panose="02020603050405020304" pitchFamily="18" charset="0"/>
                  </a:rPr>
                  <a:t>的产生方式知，</a:t>
                </a:r>
                <a14:m>
                  <m:oMath xmlns:m="http://schemas.openxmlformats.org/officeDocument/2006/math">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𝑃</m:t>
                    </m:r>
                  </m:oMath>
                </a14:m>
                <a:r>
                  <a:rPr lang="zh-CN" altLang="en-US" sz="2300" dirty="0">
                    <a:latin typeface="Times New Roman" panose="02020603050405020304" pitchFamily="18" charset="0"/>
                  </a:rPr>
                  <a:t>也是</a:t>
                </a:r>
                <a14:m>
                  <m:oMath xmlns:m="http://schemas.openxmlformats.org/officeDocument/2006/math">
                    <m:r>
                      <a:rPr lang="en-US" altLang="zh-CN" sz="2300" i="1" dirty="0" smtClean="0">
                        <a:latin typeface="Cambria Math" panose="02040503050406030204" pitchFamily="18" charset="0"/>
                      </a:rPr>
                      <m:t>𝐸</m:t>
                    </m:r>
                    <m:r>
                      <a:rPr lang="en-US" altLang="zh-CN" sz="2300" i="1" baseline="-25000" dirty="0">
                        <a:latin typeface="Cambria Math" panose="02040503050406030204" pitchFamily="18" charset="0"/>
                      </a:rPr>
                      <m:t>𝑝</m:t>
                    </m:r>
                    <m:r>
                      <a:rPr lang="en-US" altLang="zh-CN" sz="2300" i="1" dirty="0">
                        <a:latin typeface="Cambria Math" panose="02040503050406030204" pitchFamily="18" charset="0"/>
                      </a:rPr>
                      <m:t>(</m:t>
                    </m:r>
                    <m:r>
                      <a:rPr lang="en-US" altLang="zh-CN" sz="2300" i="1" dirty="0" err="1">
                        <a:latin typeface="Cambria Math" panose="02040503050406030204" pitchFamily="18" charset="0"/>
                      </a:rPr>
                      <m:t>𝑎</m:t>
                    </m:r>
                    <m:r>
                      <a:rPr lang="en-US" altLang="zh-CN" sz="2300" i="1" dirty="0" err="1">
                        <a:latin typeface="Cambria Math" panose="02040503050406030204" pitchFamily="18" charset="0"/>
                      </a:rPr>
                      <m:t>,</m:t>
                    </m:r>
                    <m:r>
                      <a:rPr lang="en-US" altLang="zh-CN" sz="2300" i="1" dirty="0" err="1">
                        <a:latin typeface="Cambria Math" panose="02040503050406030204" pitchFamily="18" charset="0"/>
                      </a:rPr>
                      <m:t>𝑏</m:t>
                    </m:r>
                    <m:r>
                      <a:rPr lang="en-US" altLang="zh-CN" sz="2300" i="1" dirty="0">
                        <a:latin typeface="Cambria Math" panose="02040503050406030204" pitchFamily="18" charset="0"/>
                      </a:rPr>
                      <m:t>)</m:t>
                    </m:r>
                  </m:oMath>
                </a14:m>
                <a:r>
                  <a:rPr lang="zh-CN" altLang="en-US" sz="2300" dirty="0">
                    <a:latin typeface="Times New Roman" panose="02020603050405020304" pitchFamily="18" charset="0"/>
                  </a:rPr>
                  <a:t>中的点，如上例，</a:t>
                </a:r>
                <a14:m>
                  <m:oMath xmlns:m="http://schemas.openxmlformats.org/officeDocument/2006/math">
                    <m:r>
                      <a:rPr lang="en-US" altLang="zh-CN" sz="2300" i="1" dirty="0" smtClean="0">
                        <a:latin typeface="Cambria Math" panose="02040503050406030204" pitchFamily="18" charset="0"/>
                      </a:rPr>
                      <m:t>𝑃</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13</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7</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𝐸</m:t>
                    </m:r>
                    <m:r>
                      <a:rPr lang="en-US" altLang="zh-CN" sz="2300" i="1" baseline="-25000" dirty="0">
                        <a:latin typeface="Cambria Math" panose="02040503050406030204" pitchFamily="18" charset="0"/>
                      </a:rPr>
                      <m:t>23</m:t>
                    </m:r>
                    <m:r>
                      <a:rPr lang="en-US" altLang="zh-CN" sz="2300" i="1" dirty="0">
                        <a:latin typeface="Cambria Math" panose="02040503050406030204" pitchFamily="18" charset="0"/>
                      </a:rPr>
                      <m:t>(</m:t>
                    </m:r>
                    <m:r>
                      <a:rPr lang="en-US" altLang="zh-CN" sz="2300" i="1" dirty="0">
                        <a:latin typeface="Cambria Math" panose="02040503050406030204" pitchFamily="18" charset="0"/>
                      </a:rPr>
                      <m:t>1</m:t>
                    </m:r>
                    <m:r>
                      <a:rPr lang="en-US" altLang="zh-CN" sz="2300" i="1" dirty="0">
                        <a:latin typeface="Cambria Math" panose="02040503050406030204" pitchFamily="18" charset="0"/>
                      </a:rPr>
                      <m:t>,</m:t>
                    </m:r>
                    <m:r>
                      <a:rPr lang="en-US" altLang="zh-CN" sz="2300" i="1" dirty="0">
                        <a:latin typeface="Cambria Math" panose="02040503050406030204" pitchFamily="18" charset="0"/>
                      </a:rPr>
                      <m:t>1</m:t>
                    </m:r>
                    <m:r>
                      <a:rPr lang="en-US" altLang="zh-CN" sz="2300" i="1" dirty="0">
                        <a:latin typeface="Cambria Math" panose="02040503050406030204" pitchFamily="18" charset="0"/>
                      </a:rPr>
                      <m:t>)</m:t>
                    </m:r>
                  </m:oMath>
                </a14:m>
                <a:r>
                  <a:rPr lang="zh-CN" altLang="en-US" sz="2300" dirty="0">
                    <a:latin typeface="Times New Roman" panose="02020603050405020304" pitchFamily="18" charset="0"/>
                  </a:rPr>
                  <a:t>，</a:t>
                </a:r>
                <a14:m>
                  <m:oMath xmlns:m="http://schemas.openxmlformats.org/officeDocument/2006/math">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𝑃</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13</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7</m:t>
                    </m:r>
                    <m:r>
                      <a:rPr lang="en-US" altLang="zh-CN" sz="2300" i="1" dirty="0" smtClean="0">
                        <a:latin typeface="Cambria Math" panose="02040503050406030204" pitchFamily="18" charset="0"/>
                      </a:rPr>
                      <m:t>)</m:t>
                    </m:r>
                  </m:oMath>
                </a14:m>
                <a:r>
                  <a:rPr lang="zh-CN" altLang="en-US" sz="2300" dirty="0">
                    <a:latin typeface="Times New Roman" panose="02020603050405020304" pitchFamily="18" charset="0"/>
                  </a:rPr>
                  <a:t>，而</a:t>
                </a:r>
                <a14:m>
                  <m:oMath xmlns:m="http://schemas.openxmlformats.org/officeDocument/2006/math">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7</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𝑚𝑜𝑑</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23</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16</m:t>
                    </m:r>
                  </m:oMath>
                </a14:m>
                <a:r>
                  <a:rPr lang="zh-CN" altLang="en-US" sz="2300" dirty="0">
                    <a:latin typeface="Times New Roman" panose="02020603050405020304" pitchFamily="18" charset="0"/>
                  </a:rPr>
                  <a:t>，所以</a:t>
                </a:r>
                <a14:m>
                  <m:oMath xmlns:m="http://schemas.openxmlformats.org/officeDocument/2006/math">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𝑃</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13</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16</m:t>
                    </m:r>
                    <m:r>
                      <a:rPr lang="en-US" altLang="zh-CN" sz="2300" i="1" dirty="0" smtClean="0">
                        <a:latin typeface="Cambria Math" panose="02040503050406030204" pitchFamily="18" charset="0"/>
                      </a:rPr>
                      <m:t>)</m:t>
                    </m:r>
                  </m:oMath>
                </a14:m>
                <a:r>
                  <a:rPr lang="zh-CN" altLang="en-US" sz="2300" dirty="0">
                    <a:latin typeface="Times New Roman" panose="02020603050405020304" pitchFamily="18" charset="0"/>
                  </a:rPr>
                  <a:t>，也在</a:t>
                </a:r>
                <a14:m>
                  <m:oMath xmlns:m="http://schemas.openxmlformats.org/officeDocument/2006/math">
                    <m:r>
                      <a:rPr lang="en-US" altLang="zh-CN" sz="2300" i="1" dirty="0" smtClean="0">
                        <a:latin typeface="Cambria Math" panose="02040503050406030204" pitchFamily="18" charset="0"/>
                      </a:rPr>
                      <m:t>𝐸</m:t>
                    </m:r>
                    <m:r>
                      <a:rPr lang="en-US" altLang="zh-CN" sz="2300" i="1" baseline="-25000" dirty="0">
                        <a:latin typeface="Cambria Math" panose="02040503050406030204" pitchFamily="18" charset="0"/>
                      </a:rPr>
                      <m:t>23</m:t>
                    </m:r>
                    <m:r>
                      <a:rPr lang="en-US" altLang="zh-CN" sz="2300" i="1" dirty="0">
                        <a:latin typeface="Cambria Math" panose="02040503050406030204" pitchFamily="18" charset="0"/>
                      </a:rPr>
                      <m:t>(</m:t>
                    </m:r>
                    <m:r>
                      <a:rPr lang="en-US" altLang="zh-CN" sz="2300" i="1" dirty="0">
                        <a:latin typeface="Cambria Math" panose="02040503050406030204" pitchFamily="18" charset="0"/>
                      </a:rPr>
                      <m:t>1</m:t>
                    </m:r>
                    <m:r>
                      <a:rPr lang="en-US" altLang="zh-CN" sz="2300" i="1" dirty="0">
                        <a:latin typeface="Cambria Math" panose="02040503050406030204" pitchFamily="18" charset="0"/>
                      </a:rPr>
                      <m:t>,</m:t>
                    </m:r>
                    <m:r>
                      <a:rPr lang="en-US" altLang="zh-CN" sz="2300" i="1" dirty="0">
                        <a:latin typeface="Cambria Math" panose="02040503050406030204" pitchFamily="18" charset="0"/>
                      </a:rPr>
                      <m:t>1</m:t>
                    </m:r>
                    <m:r>
                      <a:rPr lang="en-US" altLang="zh-CN" sz="2300" i="1" dirty="0">
                        <a:latin typeface="Cambria Math" panose="02040503050406030204" pitchFamily="18" charset="0"/>
                      </a:rPr>
                      <m:t>)</m:t>
                    </m:r>
                  </m:oMath>
                </a14:m>
                <a:r>
                  <a:rPr lang="zh-CN" altLang="en-US" sz="2300" dirty="0">
                    <a:latin typeface="Times New Roman" panose="02020603050405020304" pitchFamily="18" charset="0"/>
                  </a:rPr>
                  <a:t>中。</a:t>
                </a:r>
                <a:endParaRPr lang="zh-CN" altLang="en-US" sz="2300" dirty="0">
                  <a:latin typeface="Times New Roman" panose="02020603050405020304" pitchFamily="18" charset="0"/>
                </a:endParaRPr>
              </a:p>
            </p:txBody>
          </p:sp>
        </mc:Choice>
        <mc:Fallback>
          <p:sp>
            <p:nvSpPr>
              <p:cNvPr id="118787" name="Text Box 4"/>
              <p:cNvSpPr txBox="1">
                <a:spLocks noRot="1" noChangeAspect="1" noMove="1" noResize="1" noEditPoints="1" noAdjustHandles="1" noChangeArrowheads="1" noChangeShapeType="1" noTextEdit="1"/>
              </p:cNvSpPr>
              <p:nvPr/>
            </p:nvSpPr>
            <p:spPr bwMode="auto">
              <a:xfrm>
                <a:off x="358775" y="1484313"/>
                <a:ext cx="8426450" cy="3209213"/>
              </a:xfrm>
              <a:prstGeom prst="rect">
                <a:avLst/>
              </a:prstGeom>
              <a:blipFill rotWithShape="1">
                <a:blip r:embed="rId1"/>
                <a:stretch>
                  <a:fillRect t="-10" r="-1311" b="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23908" name="灯片编号占位符 1"/>
          <p:cNvSpPr>
            <a:spLocks noGrp="1" noChangeArrowheads="1"/>
          </p:cNvSpPr>
          <p:nvPr>
            <p:ph type="sldNum" sz="quarter" idx="10"/>
          </p:nvPr>
        </p:nvSpPr>
        <p:spPr>
          <a:xfrm>
            <a:off x="8785225"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DAAE3CD-1323-41B8-9E13-7E3CB8C9350C}" type="slidenum">
              <a:rPr lang="zh-CN" altLang="en-US" sz="1400" smtClean="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7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7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222250" y="131763"/>
            <a:ext cx="7772400" cy="771525"/>
          </a:xfrm>
          <a:noFill/>
        </p:spPr>
        <p:txBody>
          <a:bodyPr anchor="t"/>
          <a:lstStyle/>
          <a:p>
            <a:r>
              <a:rPr lang="zh-CN" altLang="en-US" dirty="0">
                <a:solidFill>
                  <a:srgbClr val="FF0000"/>
                </a:solidFill>
                <a:latin typeface="宋体" panose="02010600030101010101" pitchFamily="2" charset="-122"/>
                <a:ea typeface="宋体" panose="02010600030101010101" pitchFamily="2" charset="-122"/>
              </a:rPr>
              <a:t>加法规则</a:t>
            </a:r>
            <a:endParaRPr lang="zh-CN" altLang="en-US" dirty="0">
              <a:solidFill>
                <a:srgbClr val="FF0000"/>
              </a:solidFill>
              <a:latin typeface="宋体" panose="02010600030101010101" pitchFamily="2" charset="-122"/>
              <a:ea typeface="宋体" panose="02010600030101010101" pitchFamily="2" charset="-122"/>
            </a:endParaRPr>
          </a:p>
        </p:txBody>
      </p:sp>
      <p:graphicFrame>
        <p:nvGraphicFramePr>
          <p:cNvPr id="120835" name="Object 4"/>
          <p:cNvGraphicFramePr>
            <a:graphicFrameLocks noChangeAspect="1"/>
          </p:cNvGraphicFramePr>
          <p:nvPr/>
        </p:nvGraphicFramePr>
        <p:xfrm>
          <a:off x="2627313" y="3068638"/>
          <a:ext cx="2476500" cy="1747837"/>
        </p:xfrm>
        <a:graphic>
          <a:graphicData uri="http://schemas.openxmlformats.org/presentationml/2006/ole">
            <mc:AlternateContent xmlns:mc="http://schemas.openxmlformats.org/markup-compatibility/2006">
              <mc:Choice xmlns:v="urn:schemas-microsoft-com:vml" Requires="v">
                <p:oleObj spid="_x0000_s0" name="Equation" r:id="rId1" imgW="1295400" imgH="914400" progId="Equation.DSMT4">
                  <p:embed/>
                </p:oleObj>
              </mc:Choice>
              <mc:Fallback>
                <p:oleObj name="Equation" r:id="rId1" imgW="1295400" imgH="914400" progId="Equation.DSMT4">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3068638"/>
                        <a:ext cx="2476500" cy="174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120836" name="Text Box 5"/>
              <p:cNvSpPr txBox="1">
                <a:spLocks noChangeArrowheads="1"/>
              </p:cNvSpPr>
              <p:nvPr/>
            </p:nvSpPr>
            <p:spPr bwMode="auto">
              <a:xfrm>
                <a:off x="222250" y="965200"/>
                <a:ext cx="8424863"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r>
                  <a:rPr lang="en-US" altLang="zh-CN" sz="2400" dirty="0">
                    <a:latin typeface="Times New Roman" panose="02020603050405020304" pitchFamily="18" charset="0"/>
                  </a:rPr>
                  <a:t>③ </a:t>
                </a:r>
                <a:r>
                  <a:rPr lang="zh-CN" altLang="en-US" sz="2400" dirty="0">
                    <a:latin typeface="Times New Roman" panose="02020603050405020304" pitchFamily="18" charset="0"/>
                  </a:rPr>
                  <a:t>设</a:t>
                </a:r>
                <a14:m>
                  <m:oMath xmlns:m="http://schemas.openxmlformats.org/officeDocument/2006/math">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baseline="-25000" dirty="0">
                        <a:latin typeface="Cambria Math" panose="02040503050406030204" pitchFamily="18" charset="0"/>
                      </a:rPr>
                      <m:t>1</m:t>
                    </m:r>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r>
                      <a:rPr lang="en-US" altLang="zh-CN" sz="2400" i="1" baseline="-25000" dirty="0">
                        <a:latin typeface="Cambria Math" panose="02040503050406030204" pitchFamily="18" charset="0"/>
                      </a:rPr>
                      <m:t>1</m:t>
                    </m:r>
                    <m:r>
                      <a:rPr lang="en-US" altLang="zh-CN" sz="2400" i="1" dirty="0">
                        <a:latin typeface="Cambria Math" panose="02040503050406030204" pitchFamily="18" charset="0"/>
                      </a:rPr>
                      <m:t>)</m:t>
                    </m:r>
                    <m:r>
                      <a:rPr lang="zh-CN" altLang="en-US" sz="2400" i="1" dirty="0">
                        <a:latin typeface="Cambria Math" panose="02040503050406030204" pitchFamily="18" charset="0"/>
                      </a:rPr>
                      <m:t>，</m:t>
                    </m:r>
                    <m:r>
                      <a:rPr lang="en-US" altLang="zh-CN" sz="2400" i="1" dirty="0">
                        <a:latin typeface="Cambria Math" panose="02040503050406030204" pitchFamily="18" charset="0"/>
                      </a:rPr>
                      <m:t>𝑄</m:t>
                    </m:r>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baseline="-25000"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r>
                      <a:rPr lang="en-US" altLang="zh-CN" sz="2400" i="1" baseline="-25000" dirty="0">
                        <a:latin typeface="Cambria Math" panose="02040503050406030204" pitchFamily="18" charset="0"/>
                      </a:rPr>
                      <m:t>2</m:t>
                    </m:r>
                    <m:r>
                      <a:rPr lang="en-US" altLang="zh-CN" sz="2400" i="1" dirty="0">
                        <a:latin typeface="Cambria Math" panose="02040503050406030204" pitchFamily="18" charset="0"/>
                      </a:rPr>
                      <m:t>)</m:t>
                    </m:r>
                    <m:r>
                      <a:rPr lang="zh-CN" altLang="en-US" sz="2400" i="1" dirty="0">
                        <a:latin typeface="Cambria Math" panose="02040503050406030204" pitchFamily="18" charset="0"/>
                      </a:rPr>
                      <m:t>，</m:t>
                    </m:r>
                    <m:r>
                      <a:rPr lang="en-US" altLang="zh-CN" sz="2400" i="1" dirty="0">
                        <a:latin typeface="Cambria Math" panose="02040503050406030204" pitchFamily="18" charset="0"/>
                      </a:rPr>
                      <m:t>𝑃</m:t>
                    </m:r>
                    <m:r>
                      <a:rPr lang="en-US" altLang="zh-CN" sz="2400" i="1" dirty="0">
                        <a:latin typeface="Cambria Math" panose="02040503050406030204" pitchFamily="18" charset="0"/>
                      </a:rPr>
                      <m:t>≠−</m:t>
                    </m:r>
                    <m:r>
                      <a:rPr lang="en-US" altLang="zh-CN" sz="2400" i="1" dirty="0">
                        <a:latin typeface="Cambria Math" panose="02040503050406030204" pitchFamily="18" charset="0"/>
                      </a:rPr>
                      <m:t>𝑄</m:t>
                    </m:r>
                  </m:oMath>
                </a14:m>
                <a:r>
                  <a:rPr lang="zh-CN" altLang="en-US" sz="2400" dirty="0">
                    <a:latin typeface="Times New Roman" panose="02020603050405020304" pitchFamily="18" charset="0"/>
                  </a:rPr>
                  <a:t>，则</a:t>
                </a:r>
                <a14:m>
                  <m:oMath xmlns:m="http://schemas.openxmlformats.org/officeDocument/2006/math">
                    <m:r>
                      <a:rPr lang="en-US" altLang="zh-CN" sz="2400" i="1" dirty="0" smtClean="0">
                        <a:latin typeface="Cambria Math" panose="02040503050406030204" pitchFamily="18" charset="0"/>
                      </a:rPr>
                      <m:t>𝑃</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𝑄</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baseline="-25000" dirty="0">
                        <a:latin typeface="Cambria Math" panose="02040503050406030204" pitchFamily="18" charset="0"/>
                      </a:rPr>
                      <m:t>3</m:t>
                    </m:r>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r>
                      <a:rPr lang="en-US" altLang="zh-CN" sz="2400" i="1" baseline="-25000" dirty="0">
                        <a:latin typeface="Cambria Math" panose="02040503050406030204" pitchFamily="18" charset="0"/>
                      </a:rPr>
                      <m:t>3</m:t>
                    </m:r>
                    <m:r>
                      <a:rPr lang="en-US" altLang="zh-CN" sz="2400" i="1" dirty="0">
                        <a:latin typeface="Cambria Math" panose="02040503050406030204" pitchFamily="18" charset="0"/>
                      </a:rPr>
                      <m:t>)</m:t>
                    </m:r>
                  </m:oMath>
                </a14:m>
                <a:r>
                  <a:rPr lang="zh-CN" altLang="en-US" sz="2400" dirty="0">
                    <a:latin typeface="Times New Roman" panose="02020603050405020304" pitchFamily="18" charset="0"/>
                  </a:rPr>
                  <a:t>由以下规则确定：</a:t>
                </a:r>
                <a:endParaRPr lang="zh-CN" altLang="en-US" sz="2400" dirty="0">
                  <a:latin typeface="Times New Roman" panose="02020603050405020304" pitchFamily="18" charset="0"/>
                </a:endParaRPr>
              </a:p>
              <a:p>
                <a:pPr eaLnBrk="1" hangingPunct="1">
                  <a:buClrTx/>
                  <a:buSzTx/>
                  <a:buFontTx/>
                  <a:buNone/>
                </a:pPr>
                <a:r>
                  <a:rPr lang="zh-CN" altLang="en-US" sz="2400" dirty="0">
                    <a:latin typeface="Times New Roman" panose="02020603050405020304" pitchFamily="18" charset="0"/>
                  </a:rPr>
                  <a:t>			</a:t>
                </a:r>
                <a14:m>
                  <m:oMath xmlns:m="http://schemas.openxmlformats.org/officeDocument/2006/math">
                    <m:r>
                      <a:rPr lang="en-US" altLang="zh-CN" sz="2400" i="1" dirty="0" smtClean="0">
                        <a:latin typeface="Cambria Math" panose="02040503050406030204" pitchFamily="18" charset="0"/>
                      </a:rPr>
                      <m:t>𝑥</m:t>
                    </m:r>
                    <m:r>
                      <a:rPr lang="en-US" altLang="zh-CN" sz="2400" i="1" baseline="-25000" dirty="0">
                        <a:latin typeface="Cambria Math" panose="02040503050406030204" pitchFamily="18" charset="0"/>
                      </a:rPr>
                      <m:t>3</m:t>
                    </m:r>
                    <m:r>
                      <a:rPr lang="en-US" altLang="zh-CN" sz="2400" i="1" dirty="0">
                        <a:latin typeface="Cambria Math" panose="02040503050406030204" pitchFamily="18" charset="0"/>
                      </a:rPr>
                      <m:t>≡</m:t>
                    </m:r>
                    <m:r>
                      <a:rPr lang="en-US" altLang="zh-CN" sz="2400" i="1" dirty="0">
                        <a:latin typeface="Cambria Math" panose="02040503050406030204" pitchFamily="18" charset="0"/>
                      </a:rPr>
                      <m:t>𝜆</m:t>
                    </m:r>
                    <m:r>
                      <a:rPr lang="en-US" altLang="zh-CN" sz="2400" i="1" baseline="30000"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baseline="-25000" dirty="0">
                        <a:latin typeface="Cambria Math" panose="02040503050406030204" pitchFamily="18" charset="0"/>
                      </a:rPr>
                      <m:t>1</m:t>
                    </m:r>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baseline="-25000"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𝑚𝑜𝑑</m:t>
                    </m:r>
                    <m:r>
                      <a:rPr lang="en-US" altLang="zh-CN" sz="2400" i="1" dirty="0">
                        <a:latin typeface="Cambria Math" panose="02040503050406030204" pitchFamily="18" charset="0"/>
                      </a:rPr>
                      <m:t> </m:t>
                    </m:r>
                    <m:r>
                      <a:rPr lang="en-US" altLang="zh-CN" sz="2400" i="1" dirty="0">
                        <a:latin typeface="Cambria Math" panose="02040503050406030204" pitchFamily="18" charset="0"/>
                      </a:rPr>
                      <m:t>𝑝</m:t>
                    </m:r>
                    <m:r>
                      <a:rPr lang="en-US" altLang="zh-CN" sz="2400" i="1" dirty="0">
                        <a:latin typeface="Cambria Math" panose="02040503050406030204" pitchFamily="18" charset="0"/>
                      </a:rPr>
                      <m:t>)</m:t>
                    </m:r>
                  </m:oMath>
                </a14:m>
                <a:endParaRPr lang="en-US" altLang="zh-CN" sz="2400" dirty="0">
                  <a:latin typeface="Times New Roman" panose="02020603050405020304" pitchFamily="18" charset="0"/>
                </a:endParaRPr>
              </a:p>
              <a:p>
                <a:pPr eaLnBrk="1" hangingPunct="1">
                  <a:buClrTx/>
                  <a:buSzTx/>
                  <a:buFontTx/>
                  <a:buNone/>
                </a:pPr>
                <a:r>
                  <a:rPr lang="en-US" altLang="zh-CN" sz="2400" dirty="0">
                    <a:latin typeface="Times New Roman" panose="02020603050405020304" pitchFamily="18" charset="0"/>
                  </a:rPr>
                  <a:t>			</a:t>
                </a:r>
                <a14:m>
                  <m:oMath xmlns:m="http://schemas.openxmlformats.org/officeDocument/2006/math">
                    <m:r>
                      <a:rPr lang="en-US" altLang="zh-CN" sz="2400" i="1" dirty="0" smtClean="0">
                        <a:latin typeface="Cambria Math" panose="02040503050406030204" pitchFamily="18" charset="0"/>
                      </a:rPr>
                      <m:t>𝑦</m:t>
                    </m:r>
                    <m:r>
                      <a:rPr lang="en-US" altLang="zh-CN" sz="2400" i="1" baseline="-25000" dirty="0">
                        <a:latin typeface="Cambria Math" panose="02040503050406030204" pitchFamily="18" charset="0"/>
                      </a:rPr>
                      <m:t>3</m:t>
                    </m:r>
                    <m:r>
                      <a:rPr lang="en-US" altLang="zh-CN" sz="2400" i="1" dirty="0">
                        <a:latin typeface="Cambria Math" panose="02040503050406030204" pitchFamily="18" charset="0"/>
                      </a:rPr>
                      <m:t>≡</m:t>
                    </m:r>
                    <m:r>
                      <a:rPr lang="en-US" altLang="zh-CN" sz="2400" i="1" dirty="0">
                        <a:latin typeface="Cambria Math" panose="02040503050406030204" pitchFamily="18" charset="0"/>
                      </a:rPr>
                      <m:t>𝜆</m:t>
                    </m:r>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baseline="-25000" dirty="0">
                        <a:latin typeface="Cambria Math" panose="02040503050406030204" pitchFamily="18" charset="0"/>
                      </a:rPr>
                      <m:t>1</m:t>
                    </m:r>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baseline="-25000" dirty="0">
                        <a:latin typeface="Cambria Math" panose="02040503050406030204" pitchFamily="18" charset="0"/>
                      </a:rPr>
                      <m:t>3</m:t>
                    </m:r>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r>
                      <a:rPr lang="en-US" altLang="zh-CN" sz="2400" i="1" baseline="-25000" dirty="0">
                        <a:latin typeface="Cambria Math" panose="02040503050406030204" pitchFamily="18" charset="0"/>
                      </a:rPr>
                      <m:t>1</m:t>
                    </m:r>
                    <m:r>
                      <a:rPr lang="en-US" altLang="zh-CN" sz="2400" i="1" dirty="0">
                        <a:latin typeface="Cambria Math" panose="02040503050406030204" pitchFamily="18" charset="0"/>
                      </a:rPr>
                      <m:t>(</m:t>
                    </m:r>
                    <m:r>
                      <a:rPr lang="en-US" altLang="zh-CN" sz="2400" i="1" dirty="0">
                        <a:latin typeface="Cambria Math" panose="02040503050406030204" pitchFamily="18" charset="0"/>
                      </a:rPr>
                      <m:t>𝑚𝑜𝑑</m:t>
                    </m:r>
                    <m:r>
                      <a:rPr lang="en-US" altLang="zh-CN" sz="2400" i="1" dirty="0">
                        <a:latin typeface="Cambria Math" panose="02040503050406030204" pitchFamily="18" charset="0"/>
                      </a:rPr>
                      <m:t> </m:t>
                    </m:r>
                    <m:r>
                      <a:rPr lang="en-US" altLang="zh-CN" sz="2400" i="1" dirty="0">
                        <a:latin typeface="Cambria Math" panose="02040503050406030204" pitchFamily="18" charset="0"/>
                      </a:rPr>
                      <m:t>𝑝</m:t>
                    </m:r>
                    <m:r>
                      <a:rPr lang="en-US" altLang="zh-CN" sz="2400" i="1" dirty="0">
                        <a:latin typeface="Cambria Math" panose="02040503050406030204" pitchFamily="18" charset="0"/>
                      </a:rPr>
                      <m:t>)</m:t>
                    </m:r>
                  </m:oMath>
                </a14:m>
                <a:endParaRPr lang="en-US" altLang="zh-CN" sz="2400" dirty="0">
                  <a:latin typeface="Times New Roman" panose="02020603050405020304" pitchFamily="18" charset="0"/>
                </a:endParaRPr>
              </a:p>
              <a:p>
                <a:pPr eaLnBrk="1" hangingPunct="1">
                  <a:buClrTx/>
                  <a:buSzTx/>
                  <a:buFontTx/>
                  <a:buNone/>
                </a:pPr>
                <a:r>
                  <a:rPr lang="zh-CN" altLang="en-US" sz="2400" dirty="0">
                    <a:latin typeface="Times New Roman" panose="02020603050405020304" pitchFamily="18" charset="0"/>
                  </a:rPr>
                  <a:t>其中</a:t>
                </a:r>
                <a:endParaRPr lang="zh-CN" altLang="en-US" sz="2400" dirty="0">
                  <a:latin typeface="Times New Roman" panose="02020603050405020304" pitchFamily="18" charset="0"/>
                </a:endParaRPr>
              </a:p>
            </p:txBody>
          </p:sp>
        </mc:Choice>
        <mc:Fallback>
          <p:sp>
            <p:nvSpPr>
              <p:cNvPr id="120836" name="Text Box 5"/>
              <p:cNvSpPr txBox="1">
                <a:spLocks noRot="1" noChangeAspect="1" noMove="1" noResize="1" noEditPoints="1" noAdjustHandles="1" noChangeArrowheads="1" noChangeShapeType="1" noTextEdit="1"/>
              </p:cNvSpPr>
              <p:nvPr/>
            </p:nvSpPr>
            <p:spPr bwMode="auto">
              <a:xfrm>
                <a:off x="222250" y="965200"/>
                <a:ext cx="8424863" cy="2162175"/>
              </a:xfrm>
              <a:prstGeom prst="rect">
                <a:avLst/>
              </a:prstGeom>
              <a:blipFill rotWithShape="1">
                <a:blip r:embed="rId3"/>
                <a:stretch>
                  <a:fillRect r="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25957" name="灯片编号占位符 1"/>
          <p:cNvSpPr>
            <a:spLocks noGrp="1" noChangeArrowheads="1"/>
          </p:cNvSpPr>
          <p:nvPr>
            <p:ph type="sldNum" sz="quarter" idx="10"/>
          </p:nvPr>
        </p:nvSpPr>
        <p:spPr>
          <a:xfrm>
            <a:off x="8760714"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3174D73-B5EE-43D8-93E4-14D33E4AC22A}" type="slidenum">
              <a:rPr lang="zh-CN" altLang="en-US" sz="1400" smtClean="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8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83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083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083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0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220663" y="195263"/>
            <a:ext cx="7772400" cy="842962"/>
          </a:xfrm>
          <a:noFill/>
        </p:spPr>
        <p:txBody>
          <a:bodyPr anchor="t"/>
          <a:lstStyle/>
          <a:p>
            <a:r>
              <a:rPr lang="zh-CN" altLang="en-US" dirty="0">
                <a:solidFill>
                  <a:srgbClr val="FF0000"/>
                </a:solidFill>
                <a:latin typeface="宋体" panose="02010600030101010101" pitchFamily="2" charset="-122"/>
                <a:ea typeface="宋体" panose="02010600030101010101" pitchFamily="2" charset="-122"/>
              </a:rPr>
              <a:t>加法举例－不同点相加</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122883" name="Rectangle 3"/>
              <p:cNvSpPr>
                <a:spLocks noGrp="1" noChangeArrowheads="1"/>
              </p:cNvSpPr>
              <p:nvPr>
                <p:ph type="body" idx="1"/>
              </p:nvPr>
            </p:nvSpPr>
            <p:spPr>
              <a:xfrm>
                <a:off x="215900" y="1098550"/>
                <a:ext cx="8135938" cy="609600"/>
              </a:xfrm>
              <a:noFill/>
            </p:spPr>
            <p:txBody>
              <a:bodyPr/>
              <a:lstStyle/>
              <a:p>
                <a:r>
                  <a:rPr lang="zh-CN" altLang="en-US" sz="2400" dirty="0">
                    <a:latin typeface="宋体" panose="02010600030101010101" pitchFamily="2" charset="-122"/>
                    <a:ea typeface="宋体" panose="02010600030101010101" pitchFamily="2" charset="-122"/>
                  </a:rPr>
                  <a:t>以</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𝐸</m:t>
                    </m:r>
                    <m:r>
                      <a:rPr lang="en-US" altLang="zh-CN" sz="2400" i="1" baseline="-25000" dirty="0">
                        <a:latin typeface="Cambria Math" panose="02040503050406030204" pitchFamily="18" charset="0"/>
                        <a:ea typeface="宋体" panose="02010600030101010101" pitchFamily="2" charset="-122"/>
                      </a:rPr>
                      <m:t>23</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m:t>
                    </m:r>
                    <m:r>
                      <a:rPr lang="en-US" altLang="zh-CN" sz="2400" i="1" dirty="0">
                        <a:latin typeface="Cambria Math" panose="02040503050406030204" pitchFamily="18" charset="0"/>
                        <a:ea typeface="宋体" panose="02010600030101010101" pitchFamily="2" charset="-122"/>
                      </a:rPr>
                      <m:t>,</m:t>
                    </m:r>
                    <m:r>
                      <a:rPr lang="en-US" altLang="zh-CN" sz="2400" i="1" dirty="0">
                        <a:latin typeface="Cambria Math" panose="02040503050406030204" pitchFamily="18" charset="0"/>
                        <a:ea typeface="宋体" panose="02010600030101010101" pitchFamily="2" charset="-122"/>
                      </a:rPr>
                      <m:t>1</m:t>
                    </m:r>
                    <m:r>
                      <a:rPr lang="en-US" altLang="zh-CN" sz="2400" i="1" dirty="0">
                        <a:latin typeface="Cambria Math" panose="02040503050406030204" pitchFamily="18" charset="0"/>
                        <a:ea typeface="宋体" panose="02010600030101010101" pitchFamily="2" charset="-122"/>
                      </a:rPr>
                      <m:t>)</m:t>
                    </m:r>
                  </m:oMath>
                </a14:m>
                <a:r>
                  <a:rPr lang="zh-CN" altLang="en-US" sz="2400" dirty="0">
                    <a:latin typeface="宋体" panose="02010600030101010101" pitchFamily="2" charset="-122"/>
                    <a:ea typeface="宋体" panose="02010600030101010101" pitchFamily="2" charset="-122"/>
                  </a:rPr>
                  <a:t>为例，设</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𝑃</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3</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10</m:t>
                    </m:r>
                    <m:r>
                      <a:rPr lang="en-US" altLang="zh-CN" sz="2400" i="1" dirty="0" smtClean="0">
                        <a:latin typeface="Cambria Math" panose="02040503050406030204" pitchFamily="18" charset="0"/>
                        <a:ea typeface="宋体" panose="02010600030101010101" pitchFamily="2" charset="-122"/>
                      </a:rPr>
                      <m:t>)</m:t>
                    </m:r>
                  </m:oMath>
                </a14:m>
                <a:r>
                  <a:rPr lang="zh-CN" altLang="en-US" sz="2400" dirty="0">
                    <a:latin typeface="宋体" panose="02010600030101010101" pitchFamily="2" charset="-122"/>
                    <a:ea typeface="宋体" panose="02010600030101010101" pitchFamily="2" charset="-122"/>
                  </a:rPr>
                  <a:t>，</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𝑄</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9</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7</m:t>
                    </m:r>
                    <m:r>
                      <a:rPr lang="en-US" altLang="zh-CN" sz="2400" i="1" dirty="0" smtClean="0">
                        <a:latin typeface="Cambria Math" panose="02040503050406030204" pitchFamily="18" charset="0"/>
                        <a:ea typeface="宋体" panose="02010600030101010101" pitchFamily="2" charset="-122"/>
                      </a:rPr>
                      <m:t>)</m:t>
                    </m:r>
                  </m:oMath>
                </a14:m>
                <a:r>
                  <a:rPr lang="zh-CN" altLang="en-US" sz="2400" dirty="0">
                    <a:latin typeface="宋体" panose="02010600030101010101" pitchFamily="2" charset="-122"/>
                    <a:ea typeface="宋体" panose="02010600030101010101" pitchFamily="2" charset="-122"/>
                  </a:rPr>
                  <a:t>，计算</a:t>
                </a:r>
                <a14:m>
                  <m:oMath xmlns:m="http://schemas.openxmlformats.org/officeDocument/2006/math">
                    <m:r>
                      <a:rPr lang="en-US" altLang="zh-CN" sz="2400" i="1" dirty="0" smtClean="0">
                        <a:latin typeface="Cambria Math" panose="02040503050406030204" pitchFamily="18" charset="0"/>
                        <a:ea typeface="宋体" panose="02010600030101010101" pitchFamily="2" charset="-122"/>
                      </a:rPr>
                      <m:t>𝑃</m:t>
                    </m:r>
                    <m:r>
                      <a:rPr lang="en-US" altLang="zh-CN" sz="2400" i="1" dirty="0" smtClean="0">
                        <a:latin typeface="Cambria Math" panose="02040503050406030204" pitchFamily="18" charset="0"/>
                        <a:ea typeface="宋体" panose="02010600030101010101" pitchFamily="2" charset="-122"/>
                      </a:rPr>
                      <m:t>+</m:t>
                    </m:r>
                    <m:r>
                      <a:rPr lang="en-US" altLang="zh-CN" sz="2400" i="1" dirty="0" smtClean="0">
                        <a:latin typeface="Cambria Math" panose="02040503050406030204" pitchFamily="18" charset="0"/>
                        <a:ea typeface="宋体" panose="02010600030101010101" pitchFamily="2" charset="-122"/>
                      </a:rPr>
                      <m:t>𝑄</m:t>
                    </m:r>
                  </m:oMath>
                </a14:m>
                <a:endParaRPr lang="en-US" altLang="zh-CN" sz="2400" dirty="0">
                  <a:latin typeface="宋体" panose="02010600030101010101" pitchFamily="2" charset="-122"/>
                  <a:ea typeface="宋体" panose="02010600030101010101" pitchFamily="2" charset="-122"/>
                </a:endParaRPr>
              </a:p>
            </p:txBody>
          </p:sp>
        </mc:Choice>
        <mc:Fallback>
          <p:sp>
            <p:nvSpPr>
              <p:cNvPr id="122883" name="Rectangle 3"/>
              <p:cNvSpPr>
                <a:spLocks noRot="1" noChangeAspect="1" noMove="1" noResize="1" noEditPoints="1" noAdjustHandles="1" noChangeArrowheads="1" noChangeShapeType="1" noTextEdit="1"/>
              </p:cNvSpPr>
              <p:nvPr>
                <p:ph type="body" idx="1"/>
              </p:nvPr>
            </p:nvSpPr>
            <p:spPr>
              <a:xfrm>
                <a:off x="215900" y="1098550"/>
                <a:ext cx="8135938" cy="609600"/>
              </a:xfrm>
              <a:blipFill rotWithShape="1">
                <a:blip r:embed="rId1"/>
                <a:stretch>
                  <a:fillRect r="4"/>
                </a:stretch>
              </a:blipFill>
            </p:spPr>
            <p:txBody>
              <a:bodyPr/>
              <a:lstStyle/>
              <a:p>
                <a:r>
                  <a:rPr lang="zh-CN" altLang="en-US">
                    <a:noFill/>
                  </a:rPr>
                  <a:t> </a:t>
                </a:r>
              </a:p>
            </p:txBody>
          </p:sp>
        </mc:Fallback>
      </mc:AlternateContent>
      <p:graphicFrame>
        <p:nvGraphicFramePr>
          <p:cNvPr id="122884" name="Object 4"/>
          <p:cNvGraphicFramePr>
            <a:graphicFrameLocks noChangeAspect="1"/>
          </p:cNvGraphicFramePr>
          <p:nvPr/>
        </p:nvGraphicFramePr>
        <p:xfrm>
          <a:off x="539750" y="1916113"/>
          <a:ext cx="4800600" cy="1752600"/>
        </p:xfrm>
        <a:graphic>
          <a:graphicData uri="http://schemas.openxmlformats.org/presentationml/2006/ole">
            <mc:AlternateContent xmlns:mc="http://schemas.openxmlformats.org/markup-compatibility/2006">
              <mc:Choice xmlns:v="urn:schemas-microsoft-com:vml" Requires="v">
                <p:oleObj spid="_x0000_s0" name="Equation" r:id="rId2" imgW="2400300" imgH="876300" progId="Equation.DSMT4">
                  <p:embed/>
                </p:oleObj>
              </mc:Choice>
              <mc:Fallback>
                <p:oleObj name="Equation" r:id="rId2" imgW="2400300" imgH="8763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916113"/>
                        <a:ext cx="48006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05" name="灯片编号占位符 1"/>
          <p:cNvSpPr>
            <a:spLocks noGrp="1" noChangeArrowheads="1"/>
          </p:cNvSpPr>
          <p:nvPr>
            <p:ph type="sldNum" sz="quarter" idx="10"/>
          </p:nvPr>
        </p:nvSpPr>
        <p:spPr>
          <a:xfrm>
            <a:off x="8711946"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A6C05F3-D70C-460C-94AA-EE0FAC277887}" type="slidenum">
              <a:rPr lang="zh-CN" altLang="en-US" sz="1400" smtClean="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200025" y="157163"/>
            <a:ext cx="7772400" cy="1143000"/>
          </a:xfrm>
          <a:noFill/>
        </p:spPr>
        <p:txBody>
          <a:bodyPr anchor="t"/>
          <a:lstStyle/>
          <a:p>
            <a:r>
              <a:rPr lang="zh-CN" altLang="en-US" dirty="0">
                <a:solidFill>
                  <a:srgbClr val="FF0000"/>
                </a:solidFill>
                <a:latin typeface="宋体" panose="02010600030101010101" pitchFamily="2" charset="-122"/>
                <a:ea typeface="宋体" panose="02010600030101010101" pitchFamily="2" charset="-122"/>
              </a:rPr>
              <a:t>加法举例－同点相加</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123907" name="Rectangle 3"/>
              <p:cNvSpPr>
                <a:spLocks noGrp="1" noChangeArrowheads="1"/>
              </p:cNvSpPr>
              <p:nvPr>
                <p:ph type="body" idx="1"/>
              </p:nvPr>
            </p:nvSpPr>
            <p:spPr>
              <a:xfrm>
                <a:off x="631825" y="1300163"/>
                <a:ext cx="3657600" cy="685800"/>
              </a:xfrm>
              <a:noFill/>
            </p:spPr>
            <p:txBody>
              <a:bodyPr/>
              <a:lstStyle/>
              <a:p>
                <a:r>
                  <a:rPr lang="zh-CN" altLang="en-US" sz="2300" dirty="0">
                    <a:latin typeface="宋体" panose="02010600030101010101" pitchFamily="2" charset="-122"/>
                    <a:ea typeface="宋体" panose="02010600030101010101" pitchFamily="2" charset="-122"/>
                  </a:rPr>
                  <a:t>求</a:t>
                </a:r>
                <a14:m>
                  <m:oMath xmlns:m="http://schemas.openxmlformats.org/officeDocument/2006/math">
                    <m:r>
                      <a:rPr lang="en-US" altLang="zh-CN" sz="2300" i="1" dirty="0" smtClean="0">
                        <a:latin typeface="Cambria Math" panose="02040503050406030204" pitchFamily="18" charset="0"/>
                      </a:rPr>
                      <m:t>2</m:t>
                    </m:r>
                    <m:r>
                      <a:rPr lang="en-US" altLang="zh-CN" sz="2300" i="1" dirty="0" smtClean="0">
                        <a:latin typeface="Cambria Math" panose="02040503050406030204" pitchFamily="18" charset="0"/>
                      </a:rPr>
                      <m:t>𝑃</m:t>
                    </m:r>
                    <m:r>
                      <a:rPr lang="zh-CN" altLang="en-US" sz="2300" i="1" dirty="0">
                        <a:latin typeface="Cambria Math" panose="02040503050406030204" pitchFamily="18" charset="0"/>
                      </a:rPr>
                      <m:t>，</m:t>
                    </m:r>
                    <m:r>
                      <a:rPr lang="zh-CN" altLang="en-US" sz="2300" i="1" dirty="0">
                        <a:latin typeface="Cambria Math" panose="02040503050406030204" pitchFamily="18" charset="0"/>
                      </a:rPr>
                      <m:t> </m:t>
                    </m:r>
                    <m:r>
                      <a:rPr lang="en-US" altLang="zh-CN" sz="2300" i="1" dirty="0">
                        <a:latin typeface="Cambria Math" panose="02040503050406030204" pitchFamily="18" charset="0"/>
                      </a:rPr>
                      <m:t>𝑃</m:t>
                    </m:r>
                    <m:r>
                      <a:rPr lang="en-US" altLang="zh-CN" sz="2300" i="1" dirty="0">
                        <a:latin typeface="Cambria Math" panose="02040503050406030204" pitchFamily="18" charset="0"/>
                      </a:rPr>
                      <m:t>=(</m:t>
                    </m:r>
                    <m:r>
                      <a:rPr lang="en-US" altLang="zh-CN" sz="2300" i="1" dirty="0">
                        <a:latin typeface="Cambria Math" panose="02040503050406030204" pitchFamily="18" charset="0"/>
                      </a:rPr>
                      <m:t>3</m:t>
                    </m:r>
                    <m:r>
                      <a:rPr lang="en-US" altLang="zh-CN" sz="2300" i="1" dirty="0">
                        <a:latin typeface="Cambria Math" panose="02040503050406030204" pitchFamily="18" charset="0"/>
                      </a:rPr>
                      <m:t>,</m:t>
                    </m:r>
                    <m:r>
                      <a:rPr lang="en-US" altLang="zh-CN" sz="2300" i="1" dirty="0">
                        <a:latin typeface="Cambria Math" panose="02040503050406030204" pitchFamily="18" charset="0"/>
                      </a:rPr>
                      <m:t>10</m:t>
                    </m:r>
                    <m:r>
                      <a:rPr lang="en-US" altLang="zh-CN" sz="2300" i="1" dirty="0">
                        <a:latin typeface="Cambria Math" panose="02040503050406030204" pitchFamily="18" charset="0"/>
                      </a:rPr>
                      <m:t>)</m:t>
                    </m:r>
                  </m:oMath>
                </a14:m>
                <a:endParaRPr lang="en-US" altLang="zh-CN" sz="2300" dirty="0"/>
              </a:p>
            </p:txBody>
          </p:sp>
        </mc:Choice>
        <mc:Fallback>
          <p:sp>
            <p:nvSpPr>
              <p:cNvPr id="123907" name="Rectangle 3"/>
              <p:cNvSpPr>
                <a:spLocks noRot="1" noChangeAspect="1" noMove="1" noResize="1" noEditPoints="1" noAdjustHandles="1" noChangeArrowheads="1" noChangeShapeType="1" noTextEdit="1"/>
              </p:cNvSpPr>
              <p:nvPr>
                <p:ph type="body" idx="1"/>
              </p:nvPr>
            </p:nvSpPr>
            <p:spPr>
              <a:xfrm>
                <a:off x="631825" y="1300163"/>
                <a:ext cx="3657600" cy="685800"/>
              </a:xfrm>
              <a:blipFill rotWithShape="1">
                <a:blip r:embed="rId1"/>
                <a:stretch>
                  <a:fillRect t="-46" b="46"/>
                </a:stretch>
              </a:blipFill>
            </p:spPr>
            <p:txBody>
              <a:bodyPr/>
              <a:lstStyle/>
              <a:p>
                <a:r>
                  <a:rPr lang="zh-CN" altLang="en-US">
                    <a:noFill/>
                  </a:rPr>
                  <a:t> </a:t>
                </a:r>
              </a:p>
            </p:txBody>
          </p:sp>
        </mc:Fallback>
      </mc:AlternateContent>
      <p:graphicFrame>
        <p:nvGraphicFramePr>
          <p:cNvPr id="123908" name="Object 4"/>
          <p:cNvGraphicFramePr>
            <a:graphicFrameLocks noChangeAspect="1"/>
          </p:cNvGraphicFramePr>
          <p:nvPr/>
        </p:nvGraphicFramePr>
        <p:xfrm>
          <a:off x="660400" y="2133600"/>
          <a:ext cx="4495800" cy="1844675"/>
        </p:xfrm>
        <a:graphic>
          <a:graphicData uri="http://schemas.openxmlformats.org/presentationml/2006/ole">
            <mc:AlternateContent xmlns:mc="http://schemas.openxmlformats.org/markup-compatibility/2006">
              <mc:Choice xmlns:v="urn:schemas-microsoft-com:vml" Requires="v">
                <p:oleObj spid="_x0000_s0" name="Equation" r:id="rId2" imgW="2197100" imgH="901700" progId="Equation.DSMT4">
                  <p:embed/>
                </p:oleObj>
              </mc:Choice>
              <mc:Fallback>
                <p:oleObj name="Equation" r:id="rId2" imgW="2197100" imgH="9017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2133600"/>
                        <a:ext cx="44958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9029" name="灯片编号占位符 1"/>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787723B-F86E-4BA8-9CAD-3FC204B49256}" type="slidenum">
              <a:rPr lang="zh-CN" altLang="en-US" sz="1400" smtClean="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1"/>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1931D8-B24B-49E5-A47B-E4F470054E5C}" type="slidenum">
              <a:rPr lang="zh-CN" altLang="en-US" sz="1400" smtClean="0"/>
            </a:fld>
            <a:endParaRPr lang="en-US" altLang="zh-CN" sz="1400"/>
          </a:p>
        </p:txBody>
      </p:sp>
      <p:sp>
        <p:nvSpPr>
          <p:cNvPr id="130051" name="Rectangle 3"/>
          <p:cNvSpPr txBox="1">
            <a:spLocks noChangeArrowheads="1"/>
          </p:cNvSpPr>
          <p:nvPr/>
        </p:nvSpPr>
        <p:spPr bwMode="auto">
          <a:xfrm>
            <a:off x="107950" y="-3175"/>
            <a:ext cx="7343775" cy="11049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4400" dirty="0">
                <a:solidFill>
                  <a:srgbClr val="FF0000"/>
                </a:solidFill>
              </a:rPr>
              <a:t>椭圆曲线上离散对数问题</a:t>
            </a:r>
            <a:endParaRPr lang="zh-CN" altLang="en-US" sz="4400" dirty="0">
              <a:solidFill>
                <a:srgbClr val="FF0000"/>
              </a:solidFill>
            </a:endParaRPr>
          </a:p>
        </p:txBody>
      </p:sp>
      <mc:AlternateContent xmlns:mc="http://schemas.openxmlformats.org/markup-compatibility/2006">
        <mc:Choice xmlns:a14="http://schemas.microsoft.com/office/drawing/2010/main" Requires="a14">
          <p:sp>
            <p:nvSpPr>
              <p:cNvPr id="5" name="Text Box 2"/>
              <p:cNvSpPr txBox="1">
                <a:spLocks noChangeArrowheads="1"/>
              </p:cNvSpPr>
              <p:nvPr/>
            </p:nvSpPr>
            <p:spPr bwMode="auto">
              <a:xfrm>
                <a:off x="198438" y="1309688"/>
                <a:ext cx="8712200" cy="4013150"/>
              </a:xfrm>
              <a:prstGeom prst="rect">
                <a:avLst/>
              </a:prstGeom>
              <a:noFill/>
              <a:ln>
                <a:noFill/>
              </a:ln>
              <a:effec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dirty="0">
                    <a:latin typeface="Arial" panose="020B0604020202020204" pitchFamily="34" charset="0"/>
                    <a:cs typeface="Arial" panose="020B0604020202020204" pitchFamily="34" charset="0"/>
                  </a:rPr>
                  <a:t>椭圆曲线离散对数问题（</a:t>
                </a:r>
                <a:r>
                  <a:rPr lang="en-CA" altLang="zh-CN" sz="2400" dirty="0">
                    <a:latin typeface="Arial" panose="020B0604020202020204" pitchFamily="34" charset="0"/>
                    <a:cs typeface="Arial" panose="020B0604020202020204" pitchFamily="34" charset="0"/>
                  </a:rPr>
                  <a:t>Elliptic Curve Discrete Logarithm Problem, ECDLP</a:t>
                </a:r>
                <a:r>
                  <a:rPr lang="zh-CN" altLang="en-US" sz="2400" dirty="0">
                    <a:latin typeface="Arial" panose="020B0604020202020204" pitchFamily="34" charset="0"/>
                    <a:cs typeface="Arial" panose="020B0604020202020204" pitchFamily="34" charset="0"/>
                  </a:rPr>
                  <a:t>） </a:t>
                </a:r>
                <a:endParaRPr lang="en-US" altLang="zh-CN" sz="2400" dirty="0">
                  <a:latin typeface="Arial" panose="020B0604020202020204" pitchFamily="34" charset="0"/>
                  <a:cs typeface="Arial" panose="020B0604020202020204" pitchFamily="34" charset="0"/>
                </a:endParaRPr>
              </a:p>
              <a:p>
                <a:pPr>
                  <a:spcBef>
                    <a:spcPct val="50000"/>
                  </a:spcBef>
                  <a:buClrTx/>
                  <a:buSzTx/>
                  <a:buNone/>
                </a:pPr>
                <a:r>
                  <a:rPr lang="zh-CN" altLang="en-US" sz="2400" dirty="0">
                    <a:latin typeface="Arial" panose="020B0604020202020204" pitchFamily="34" charset="0"/>
                    <a:cs typeface="Arial" panose="020B0604020202020204" pitchFamily="34" charset="0"/>
                  </a:rPr>
                  <a:t>设</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𝐺</m:t>
                    </m:r>
                  </m:oMath>
                </a14:m>
                <a:r>
                  <a:rPr lang="zh-CN" altLang="en-US" sz="2400" dirty="0">
                    <a:latin typeface="Arial" panose="020B0604020202020204" pitchFamily="34" charset="0"/>
                    <a:cs typeface="Arial" panose="020B0604020202020204" pitchFamily="34" charset="0"/>
                  </a:rPr>
                  <a:t>是定义在有限域</a:t>
                </a:r>
                <a14:m>
                  <m:oMath xmlns:m="http://schemas.openxmlformats.org/officeDocument/2006/math">
                    <m:sSub>
                      <m:sSubPr>
                        <m:ctrlPr>
                          <a:rPr lang="en-US" altLang="zh-CN" sz="2400" i="1">
                            <a:latin typeface="Cambria Math" panose="02040503050406030204" pitchFamily="18" charset="0"/>
                            <a:cs typeface="Arial" panose="020B0604020202020204" pitchFamily="34" charset="0"/>
                          </a:rPr>
                        </m:ctrlPr>
                      </m:sSubPr>
                      <m:e>
                        <m:r>
                          <a:rPr lang="en-US" altLang="zh-CN" sz="2400" i="1">
                            <a:latin typeface="Cambria Math" panose="02040503050406030204" pitchFamily="18" charset="0"/>
                            <a:cs typeface="Arial" panose="020B0604020202020204" pitchFamily="34" charset="0"/>
                          </a:rPr>
                          <m:t>𝐹</m:t>
                        </m:r>
                      </m:e>
                      <m:sub>
                        <m:r>
                          <a:rPr lang="en-US" altLang="zh-CN" sz="2400" i="1">
                            <a:latin typeface="Cambria Math" panose="02040503050406030204" pitchFamily="18" charset="0"/>
                            <a:cs typeface="Arial" panose="020B0604020202020204" pitchFamily="34" charset="0"/>
                          </a:rPr>
                          <m:t>𝑝</m:t>
                        </m:r>
                      </m:sub>
                    </m:sSub>
                  </m:oMath>
                </a14:m>
                <a:r>
                  <a:rPr lang="zh-CN" altLang="en-US" sz="2400" dirty="0">
                    <a:latin typeface="Arial" panose="020B0604020202020204" pitchFamily="34" charset="0"/>
                    <a:cs typeface="Arial" panose="020B0604020202020204" pitchFamily="34" charset="0"/>
                  </a:rPr>
                  <a:t>上的椭圆曲线</a:t>
                </a:r>
                <a14:m>
                  <m:oMath xmlns:m="http://schemas.openxmlformats.org/officeDocument/2006/math">
                    <m:sSub>
                      <m:sSubPr>
                        <m:ctrlPr>
                          <a:rPr lang="en-US" altLang="zh-CN" sz="2400" b="0" i="1" smtClean="0">
                            <a:latin typeface="Cambria Math" panose="02040503050406030204" pitchFamily="18" charset="0"/>
                            <a:cs typeface="Arial" panose="020B0604020202020204" pitchFamily="34" charset="0"/>
                          </a:rPr>
                        </m:ctrlPr>
                      </m:sSubPr>
                      <m:e>
                        <m:r>
                          <a:rPr lang="en-US" altLang="zh-CN" sz="2400" b="0" i="1" smtClean="0">
                            <a:latin typeface="Cambria Math" panose="02040503050406030204" pitchFamily="18" charset="0"/>
                            <a:cs typeface="Arial" panose="020B0604020202020204" pitchFamily="34" charset="0"/>
                          </a:rPr>
                          <m:t>𝐸</m:t>
                        </m:r>
                      </m:e>
                      <m:sub>
                        <m:r>
                          <a:rPr lang="en-US" altLang="zh-CN" sz="2400" b="0" i="1" smtClean="0">
                            <a:latin typeface="Cambria Math" panose="02040503050406030204" pitchFamily="18" charset="0"/>
                            <a:cs typeface="Arial" panose="020B0604020202020204" pitchFamily="34" charset="0"/>
                          </a:rPr>
                          <m:t>𝑝</m:t>
                        </m:r>
                      </m:sub>
                    </m:sSub>
                    <m:r>
                      <a:rPr lang="en-US" altLang="zh-CN" sz="2400" b="0" i="1" smtClean="0">
                        <a:latin typeface="Cambria Math" panose="02040503050406030204" pitchFamily="18" charset="0"/>
                        <a:cs typeface="Arial" panose="020B0604020202020204" pitchFamily="34" charset="0"/>
                      </a:rPr>
                      <m:t>(</m:t>
                    </m:r>
                    <m:r>
                      <a:rPr lang="en-US" altLang="zh-CN" sz="2400" b="0" i="1" smtClean="0">
                        <a:latin typeface="Cambria Math" panose="02040503050406030204" pitchFamily="18" charset="0"/>
                        <a:cs typeface="Arial" panose="020B0604020202020204" pitchFamily="34" charset="0"/>
                      </a:rPr>
                      <m:t>𝑎</m:t>
                    </m:r>
                    <m:r>
                      <a:rPr lang="en-US" altLang="zh-CN" sz="2400" b="0" i="1" smtClean="0">
                        <a:latin typeface="Cambria Math" panose="02040503050406030204" pitchFamily="18" charset="0"/>
                        <a:cs typeface="Arial" panose="020B0604020202020204" pitchFamily="34" charset="0"/>
                      </a:rPr>
                      <m:t>,</m:t>
                    </m:r>
                    <m:r>
                      <a:rPr lang="en-US" altLang="zh-CN" sz="2400" b="0" i="1" smtClean="0">
                        <a:latin typeface="Cambria Math" panose="02040503050406030204" pitchFamily="18" charset="0"/>
                        <a:cs typeface="Arial" panose="020B0604020202020204" pitchFamily="34" charset="0"/>
                      </a:rPr>
                      <m:t>𝑏</m:t>
                    </m:r>
                    <m:r>
                      <a:rPr lang="en-US" altLang="zh-CN" sz="2400" b="0" i="1" smtClean="0">
                        <a:latin typeface="Cambria Math" panose="02040503050406030204" pitchFamily="18" charset="0"/>
                        <a:cs typeface="Arial" panose="020B0604020202020204" pitchFamily="34" charset="0"/>
                      </a:rPr>
                      <m:t>)</m:t>
                    </m:r>
                  </m:oMath>
                </a14:m>
                <a:r>
                  <a:rPr lang="zh-CN" altLang="en-US" sz="2400" dirty="0">
                    <a:latin typeface="Arial" panose="020B0604020202020204" pitchFamily="34" charset="0"/>
                    <a:cs typeface="Arial" panose="020B0604020202020204" pitchFamily="34" charset="0"/>
                  </a:rPr>
                  <a:t>上的一个循环子群，</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𝑃</m:t>
                    </m:r>
                  </m:oMath>
                </a14:m>
                <a:r>
                  <a:rPr lang="zh-CN" altLang="en-US" sz="2400" dirty="0">
                    <a:latin typeface="Arial" panose="020B0604020202020204" pitchFamily="34" charset="0"/>
                    <a:cs typeface="Arial" panose="020B0604020202020204" pitchFamily="34" charset="0"/>
                  </a:rPr>
                  <a:t>是</a:t>
                </a:r>
                <a14:m>
                  <m:oMath xmlns:m="http://schemas.openxmlformats.org/officeDocument/2006/math">
                    <m:r>
                      <a:rPr lang="en-US" altLang="zh-CN" sz="2400" b="0" i="1" dirty="0" smtClean="0">
                        <a:latin typeface="Cambria Math" panose="02040503050406030204" pitchFamily="18" charset="0"/>
                        <a:cs typeface="Arial" panose="020B0604020202020204" pitchFamily="34" charset="0"/>
                      </a:rPr>
                      <m:t>𝐺</m:t>
                    </m:r>
                  </m:oMath>
                </a14:m>
                <a:r>
                  <a:rPr lang="zh-CN" altLang="en-US" sz="2400" dirty="0">
                    <a:latin typeface="Arial" panose="020B0604020202020204" pitchFamily="34" charset="0"/>
                    <a:cs typeface="Arial" panose="020B0604020202020204" pitchFamily="34" charset="0"/>
                  </a:rPr>
                  <a:t>的一个生成元，</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𝑄</m:t>
                    </m:r>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𝐺</m:t>
                    </m:r>
                  </m:oMath>
                </a14:m>
                <a:r>
                  <a:rPr lang="zh-CN" altLang="en-US" sz="2400" dirty="0">
                    <a:latin typeface="Arial" panose="020B0604020202020204" pitchFamily="34" charset="0"/>
                    <a:cs typeface="Arial" panose="020B0604020202020204" pitchFamily="34" charset="0"/>
                  </a:rPr>
                  <a:t>。已知</a:t>
                </a:r>
                <a14:m>
                  <m:oMath xmlns:m="http://schemas.openxmlformats.org/officeDocument/2006/math">
                    <m:r>
                      <a:rPr lang="en-US" altLang="zh-CN" sz="2400" b="0" i="1" smtClean="0">
                        <a:latin typeface="Cambria Math" panose="02040503050406030204" pitchFamily="18" charset="0"/>
                        <a:cs typeface="Arial" panose="020B0604020202020204" pitchFamily="34" charset="0"/>
                      </a:rPr>
                      <m:t>𝑃</m:t>
                    </m:r>
                    <m:r>
                      <a:rPr lang="zh-CN" altLang="en-US" sz="2400" i="1">
                        <a:latin typeface="Cambria Math" panose="02040503050406030204" pitchFamily="18" charset="0"/>
                        <a:cs typeface="Arial" panose="020B0604020202020204" pitchFamily="34" charset="0"/>
                      </a:rPr>
                      <m:t>和</m:t>
                    </m:r>
                    <m:r>
                      <a:rPr lang="en-US" altLang="zh-CN" sz="2400" b="0" i="1" smtClean="0">
                        <a:latin typeface="Cambria Math" panose="02040503050406030204" pitchFamily="18" charset="0"/>
                        <a:cs typeface="Arial" panose="020B0604020202020204" pitchFamily="34" charset="0"/>
                      </a:rPr>
                      <m:t>𝑄</m:t>
                    </m:r>
                  </m:oMath>
                </a14:m>
                <a:r>
                  <a:rPr lang="zh-CN" altLang="en-US" sz="2400" dirty="0">
                    <a:latin typeface="Arial" panose="020B0604020202020204" pitchFamily="34" charset="0"/>
                    <a:cs typeface="Arial" panose="020B0604020202020204" pitchFamily="34" charset="0"/>
                  </a:rPr>
                  <a:t>，满足</a:t>
                </a:r>
                <a14:m>
                  <m:oMath xmlns:m="http://schemas.openxmlformats.org/officeDocument/2006/math">
                    <m:r>
                      <a:rPr lang="en-CA" altLang="zh-CN" sz="2400" i="1" dirty="0" smtClean="0">
                        <a:latin typeface="Cambria Math" panose="02040503050406030204" pitchFamily="18" charset="0"/>
                        <a:cs typeface="Arial" panose="020B0604020202020204" pitchFamily="34" charset="0"/>
                      </a:rPr>
                      <m:t>𝑄</m:t>
                    </m:r>
                    <m:r>
                      <a:rPr lang="en-CA" altLang="zh-CN" sz="2400" i="1" dirty="0" smtClean="0">
                        <a:latin typeface="Cambria Math" panose="02040503050406030204" pitchFamily="18" charset="0"/>
                        <a:cs typeface="Arial" panose="020B0604020202020204" pitchFamily="34" charset="0"/>
                      </a:rPr>
                      <m:t>=</m:t>
                    </m:r>
                    <m:r>
                      <a:rPr lang="en-CA" altLang="zh-CN" sz="2400" i="1" dirty="0" err="1">
                        <a:latin typeface="Cambria Math" panose="02040503050406030204" pitchFamily="18" charset="0"/>
                        <a:cs typeface="Arial" panose="020B0604020202020204" pitchFamily="34" charset="0"/>
                      </a:rPr>
                      <m:t>𝑘𝑃</m:t>
                    </m:r>
                  </m:oMath>
                </a14:m>
                <a:endParaRPr lang="en-CA" altLang="zh-CN" sz="2400" dirty="0">
                  <a:latin typeface="Arial" panose="020B0604020202020204" pitchFamily="34" charset="0"/>
                  <a:cs typeface="Arial" panose="020B0604020202020204" pitchFamily="34" charset="0"/>
                </a:endParaRPr>
              </a:p>
              <a:p>
                <a:pPr eaLnBrk="1" hangingPunct="1">
                  <a:spcBef>
                    <a:spcPct val="50000"/>
                  </a:spcBef>
                  <a:buClrTx/>
                  <a:buSzTx/>
                </a:pPr>
                <a:r>
                  <a:rPr lang="zh-CN" altLang="en-US" sz="2400" dirty="0">
                    <a:latin typeface="Arial" panose="020B0604020202020204" pitchFamily="34" charset="0"/>
                    <a:cs typeface="Arial" panose="020B0604020202020204" pitchFamily="34" charset="0"/>
                  </a:rPr>
                  <a:t>若已知</a:t>
                </a:r>
                <a14:m>
                  <m:oMath xmlns:m="http://schemas.openxmlformats.org/officeDocument/2006/math">
                    <m:r>
                      <a:rPr lang="en-CA" altLang="zh-CN" sz="2400" i="1" dirty="0" smtClean="0">
                        <a:latin typeface="Cambria Math" panose="02040503050406030204" pitchFamily="18" charset="0"/>
                        <a:cs typeface="Arial" panose="020B0604020202020204" pitchFamily="34" charset="0"/>
                      </a:rPr>
                      <m:t>𝑘</m:t>
                    </m:r>
                  </m:oMath>
                </a14:m>
                <a:r>
                  <a:rPr lang="zh-CN" altLang="en-US" sz="2400" dirty="0">
                    <a:latin typeface="Arial" panose="020B0604020202020204" pitchFamily="34" charset="0"/>
                    <a:cs typeface="Arial" panose="020B0604020202020204" pitchFamily="34" charset="0"/>
                  </a:rPr>
                  <a:t>和</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𝑃</m:t>
                    </m:r>
                  </m:oMath>
                </a14:m>
                <a:r>
                  <a:rPr lang="zh-CN" altLang="en-US" sz="2400" dirty="0">
                    <a:latin typeface="Arial" panose="020B0604020202020204" pitchFamily="34" charset="0"/>
                    <a:cs typeface="Arial" panose="020B0604020202020204" pitchFamily="34" charset="0"/>
                  </a:rPr>
                  <a:t>，根据加法法则求</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𝑄</m:t>
                    </m:r>
                  </m:oMath>
                </a14:m>
                <a:r>
                  <a:rPr lang="zh-CN" altLang="en-US" sz="2400" dirty="0">
                    <a:latin typeface="Arial" panose="020B0604020202020204" pitchFamily="34" charset="0"/>
                    <a:cs typeface="Arial" panose="020B0604020202020204" pitchFamily="34" charset="0"/>
                  </a:rPr>
                  <a:t>很容易。</a:t>
                </a:r>
                <a:endParaRPr lang="en-CA" altLang="zh-CN" sz="2400" dirty="0">
                  <a:latin typeface="Arial" panose="020B0604020202020204" pitchFamily="34" charset="0"/>
                  <a:cs typeface="Arial" panose="020B0604020202020204" pitchFamily="34" charset="0"/>
                </a:endParaRPr>
              </a:p>
              <a:p>
                <a:pPr eaLnBrk="1" hangingPunct="1">
                  <a:spcBef>
                    <a:spcPct val="50000"/>
                  </a:spcBef>
                  <a:buClrTx/>
                  <a:buSzTx/>
                </a:pPr>
                <a:r>
                  <a:rPr lang="zh-CN" altLang="en-US" sz="2400" dirty="0">
                    <a:latin typeface="Arial" panose="020B0604020202020204" pitchFamily="34" charset="0"/>
                    <a:cs typeface="Arial" panose="020B0604020202020204" pitchFamily="34" charset="0"/>
                  </a:rPr>
                  <a:t>若已知</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𝑄</m:t>
                    </m:r>
                  </m:oMath>
                </a14:m>
                <a:r>
                  <a:rPr lang="zh-CN" altLang="en-US" sz="2400" dirty="0">
                    <a:latin typeface="Arial" panose="020B0604020202020204" pitchFamily="34" charset="0"/>
                    <a:cs typeface="Arial" panose="020B0604020202020204" pitchFamily="34" charset="0"/>
                  </a:rPr>
                  <a:t>和</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𝑃</m:t>
                    </m:r>
                  </m:oMath>
                </a14:m>
                <a:r>
                  <a:rPr lang="zh-CN" altLang="en-US" sz="2400" dirty="0">
                    <a:latin typeface="Arial" panose="020B0604020202020204" pitchFamily="34" charset="0"/>
                    <a:cs typeface="Arial" panose="020B0604020202020204" pitchFamily="34" charset="0"/>
                  </a:rPr>
                  <a:t>，求</a:t>
                </a:r>
                <a14:m>
                  <m:oMath xmlns:m="http://schemas.openxmlformats.org/officeDocument/2006/math">
                    <m:r>
                      <a:rPr lang="en-CA" altLang="zh-CN" sz="2400" i="1" dirty="0" smtClean="0">
                        <a:latin typeface="Cambria Math" panose="02040503050406030204" pitchFamily="18" charset="0"/>
                        <a:cs typeface="Arial" panose="020B0604020202020204" pitchFamily="34" charset="0"/>
                      </a:rPr>
                      <m:t>𝑘</m:t>
                    </m:r>
                  </m:oMath>
                </a14:m>
                <a:r>
                  <a:rPr lang="zh-CN" altLang="en-US" sz="2400" dirty="0">
                    <a:latin typeface="Arial" panose="020B0604020202020204" pitchFamily="34" charset="0"/>
                    <a:cs typeface="Arial" panose="020B0604020202020204" pitchFamily="34" charset="0"/>
                  </a:rPr>
                  <a:t>是困难的。</a:t>
                </a:r>
                <a:endParaRPr lang="en-CA" altLang="zh-CN" sz="2400" dirty="0">
                  <a:latin typeface="Arial" panose="020B0604020202020204" pitchFamily="34" charset="0"/>
                  <a:cs typeface="Arial" panose="020B0604020202020204" pitchFamily="34" charset="0"/>
                </a:endParaRPr>
              </a:p>
              <a:p>
                <a:pPr eaLnBrk="1" hangingPunct="1">
                  <a:spcBef>
                    <a:spcPct val="50000"/>
                  </a:spcBef>
                  <a:buClrTx/>
                  <a:buSzTx/>
                  <a:buFontTx/>
                  <a:buNone/>
                </a:pPr>
                <a:endParaRPr lang="en-CA" altLang="zh-CN" sz="2400" dirty="0">
                  <a:latin typeface="宋体" panose="02010600030101010101" pitchFamily="2" charset="-122"/>
                </a:endParaRPr>
              </a:p>
              <a:p>
                <a:pPr eaLnBrk="1" hangingPunct="1">
                  <a:spcBef>
                    <a:spcPct val="50000"/>
                  </a:spcBef>
                  <a:buClrTx/>
                  <a:buSzTx/>
                  <a:buFontTx/>
                  <a:buNone/>
                </a:pPr>
                <a:endParaRPr lang="zh-CN" altLang="en-US" sz="2400" dirty="0">
                  <a:latin typeface="Times New Roman" panose="02020603050405020304" pitchFamily="18" charset="0"/>
                </a:endParaRPr>
              </a:p>
            </p:txBody>
          </p:sp>
        </mc:Choice>
        <mc:Fallback>
          <p:sp>
            <p:nvSpPr>
              <p:cNvPr id="5" name="Text Box 2"/>
              <p:cNvSpPr txBox="1">
                <a:spLocks noRot="1" noChangeAspect="1" noMove="1" noResize="1" noEditPoints="1" noAdjustHandles="1" noChangeArrowheads="1" noChangeShapeType="1" noTextEdit="1"/>
              </p:cNvSpPr>
              <p:nvPr/>
            </p:nvSpPr>
            <p:spPr bwMode="auto">
              <a:xfrm>
                <a:off x="198438" y="1309688"/>
                <a:ext cx="8712200" cy="4013150"/>
              </a:xfrm>
              <a:prstGeom prst="rect">
                <a:avLst/>
              </a:prstGeom>
              <a:blipFill rotWithShape="1">
                <a:blip r:embed="rId1"/>
                <a:stretch>
                  <a:fillRect l="-4" t="-8" r="4" b="7"/>
                </a:stretch>
              </a:blipFill>
              <a:ln>
                <a:noFill/>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1074" name="Text Box 2"/>
              <p:cNvSpPr txBox="1">
                <a:spLocks noChangeArrowheads="1"/>
              </p:cNvSpPr>
              <p:nvPr/>
            </p:nvSpPr>
            <p:spPr bwMode="auto">
              <a:xfrm>
                <a:off x="323850" y="1655763"/>
                <a:ext cx="84963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dirty="0">
                    <a:latin typeface="宋体" panose="02010600030101010101" pitchFamily="2" charset="-122"/>
                  </a:rPr>
                  <a:t>   </a:t>
                </a:r>
                <a:r>
                  <a:rPr lang="zh-CN" altLang="en-US" sz="2400" dirty="0">
                    <a:latin typeface="Arial" panose="020B0604020202020204" pitchFamily="34" charset="0"/>
                    <a:cs typeface="Arial" panose="020B0604020202020204" pitchFamily="34" charset="0"/>
                  </a:rPr>
                  <a:t>在椭圆曲线上实现</a:t>
                </a:r>
                <a:r>
                  <a:rPr lang="en-US" altLang="zh-CN" sz="2400" dirty="0">
                    <a:latin typeface="Arial" panose="020B0604020202020204" pitchFamily="34" charset="0"/>
                    <a:cs typeface="Arial" panose="020B0604020202020204" pitchFamily="34" charset="0"/>
                  </a:rPr>
                  <a:t>Diffie-Hellman</a:t>
                </a:r>
                <a:r>
                  <a:rPr lang="zh-CN" altLang="en-US" sz="2400" dirty="0">
                    <a:latin typeface="Arial" panose="020B0604020202020204" pitchFamily="34" charset="0"/>
                    <a:cs typeface="Arial" panose="020B0604020202020204" pitchFamily="34" charset="0"/>
                  </a:rPr>
                  <a:t>的体制。</a:t>
                </a:r>
                <a:endParaRPr lang="zh-CN" altLang="en-US" sz="2400" dirty="0">
                  <a:latin typeface="Arial" panose="020B0604020202020204" pitchFamily="34" charset="0"/>
                  <a:cs typeface="Arial" panose="020B0604020202020204" pitchFamily="34" charset="0"/>
                </a:endParaRPr>
              </a:p>
              <a:p>
                <a:pPr eaLnBrk="1" hangingPunct="1">
                  <a:spcBef>
                    <a:spcPct val="50000"/>
                  </a:spcBef>
                  <a:buClrTx/>
                  <a:buSzTx/>
                  <a:buFontTx/>
                  <a:buNone/>
                </a:pPr>
                <a:r>
                  <a:rPr lang="zh-CN" altLang="en-US" sz="2400" dirty="0">
                    <a:latin typeface="Arial" panose="020B0604020202020204" pitchFamily="34" charset="0"/>
                    <a:cs typeface="Arial" panose="020B0604020202020204" pitchFamily="34" charset="0"/>
                  </a:rPr>
                  <a:t>   假定椭圆曲线</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𝐸</m:t>
                    </m:r>
                  </m:oMath>
                </a14:m>
                <a:r>
                  <a:rPr lang="zh-CN" altLang="en-US" sz="2400" dirty="0">
                    <a:latin typeface="Arial" panose="020B0604020202020204" pitchFamily="34" charset="0"/>
                    <a:cs typeface="Arial" panose="020B0604020202020204" pitchFamily="34" charset="0"/>
                  </a:rPr>
                  <a:t>定义在</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𝑍</m:t>
                    </m:r>
                    <m:r>
                      <a:rPr lang="en-US" altLang="zh-CN" sz="2400" i="1" baseline="-30000" dirty="0" err="1">
                        <a:latin typeface="Cambria Math" panose="02040503050406030204" pitchFamily="18" charset="0"/>
                        <a:cs typeface="Arial" panose="020B0604020202020204" pitchFamily="34" charset="0"/>
                      </a:rPr>
                      <m:t>𝑞</m:t>
                    </m:r>
                  </m:oMath>
                </a14:m>
                <a:r>
                  <a:rPr lang="zh-CN" altLang="en-US" sz="2400" dirty="0">
                    <a:latin typeface="Arial" panose="020B0604020202020204" pitchFamily="34" charset="0"/>
                    <a:cs typeface="Arial" panose="020B0604020202020204" pitchFamily="34" charset="0"/>
                  </a:rPr>
                  <a:t>域（</a:t>
                </a:r>
                <a:r>
                  <a:rPr lang="en-US" altLang="zh-CN" sz="2400" dirty="0">
                    <a:latin typeface="Arial" panose="020B0604020202020204" pitchFamily="34" charset="0"/>
                    <a:cs typeface="Arial" panose="020B0604020202020204" pitchFamily="34" charset="0"/>
                  </a:rPr>
                  <a:t>q</a:t>
                </a:r>
                <a:r>
                  <a:rPr lang="zh-CN" altLang="en-US" sz="2400" dirty="0">
                    <a:latin typeface="Arial" panose="020B0604020202020204" pitchFamily="34" charset="0"/>
                    <a:cs typeface="Arial" panose="020B0604020202020204" pitchFamily="34" charset="0"/>
                  </a:rPr>
                  <a:t>为素数）上。设</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𝑃</m:t>
                    </m:r>
                    <m:r>
                      <a:rPr lang="zh-CN" altLang="en-US" sz="2400" i="1" dirty="0">
                        <a:latin typeface="Cambria Math" panose="02040503050406030204" pitchFamily="18" charset="0"/>
                        <a:cs typeface="Arial" panose="020B0604020202020204" pitchFamily="34" charset="0"/>
                      </a:rPr>
                      <m:t>为</m:t>
                    </m:r>
                    <m:r>
                      <a:rPr lang="en-US" altLang="zh-CN" sz="2400" i="1" dirty="0" smtClean="0">
                        <a:latin typeface="Cambria Math" panose="02040503050406030204" pitchFamily="18" charset="0"/>
                        <a:cs typeface="Arial" panose="020B0604020202020204" pitchFamily="34" charset="0"/>
                      </a:rPr>
                      <m:t>𝐸</m:t>
                    </m:r>
                    <m:r>
                      <a:rPr lang="zh-CN" altLang="en-US" sz="2400" i="1" dirty="0">
                        <a:latin typeface="Cambria Math" panose="02040503050406030204" pitchFamily="18" charset="0"/>
                        <a:cs typeface="Arial" panose="020B0604020202020204" pitchFamily="34" charset="0"/>
                      </a:rPr>
                      <m:t>上</m:t>
                    </m:r>
                  </m:oMath>
                </a14:m>
                <a:r>
                  <a:rPr lang="zh-CN" altLang="en-US" sz="2400" dirty="0">
                    <a:latin typeface="Arial" panose="020B0604020202020204" pitchFamily="34" charset="0"/>
                    <a:cs typeface="Arial" panose="020B0604020202020204" pitchFamily="34" charset="0"/>
                  </a:rPr>
                  <a:t>的一个点。</a:t>
                </a:r>
                <a:r>
                  <a:rPr lang="en-US" altLang="zh-CN" sz="2400" i="0" dirty="0">
                    <a:latin typeface="Arial" panose="020B0604020202020204" pitchFamily="34" charset="0"/>
                    <a:cs typeface="Arial" panose="020B0604020202020204" pitchFamily="34" charset="0"/>
                  </a:rPr>
                  <a:t>A</a:t>
                </a:r>
                <a:r>
                  <a:rPr lang="zh-CN" altLang="en-US" sz="2400" dirty="0">
                    <a:latin typeface="Arial" panose="020B0604020202020204" pitchFamily="34" charset="0"/>
                    <a:cs typeface="Arial" panose="020B0604020202020204" pitchFamily="34" charset="0"/>
                  </a:rPr>
                  <a:t>和</a:t>
                </a:r>
                <a:r>
                  <a:rPr lang="en-US" altLang="zh-CN" sz="2400" i="0" dirty="0">
                    <a:latin typeface="Arial" panose="020B0604020202020204" pitchFamily="34" charset="0"/>
                    <a:cs typeface="Arial" panose="020B0604020202020204" pitchFamily="34" charset="0"/>
                  </a:rPr>
                  <a:t>B</a:t>
                </a:r>
                <a:r>
                  <a:rPr lang="zh-CN" altLang="en-US" sz="2400" dirty="0">
                    <a:latin typeface="Arial" panose="020B0604020202020204" pitchFamily="34" charset="0"/>
                    <a:cs typeface="Arial" panose="020B0604020202020204" pitchFamily="34" charset="0"/>
                  </a:rPr>
                  <a:t>分别选</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𝑎</m:t>
                    </m:r>
                  </m:oMath>
                </a14:m>
                <a:r>
                  <a:rPr lang="zh-CN" altLang="en-US" sz="2400" dirty="0">
                    <a:latin typeface="Arial" panose="020B0604020202020204" pitchFamily="34" charset="0"/>
                    <a:cs typeface="Arial" panose="020B0604020202020204" pitchFamily="34" charset="0"/>
                  </a:rPr>
                  <a:t>和</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𝑏</m:t>
                    </m:r>
                  </m:oMath>
                </a14:m>
                <a:r>
                  <a:rPr lang="zh-CN" altLang="en-US" sz="2400" dirty="0">
                    <a:latin typeface="Arial" panose="020B0604020202020204" pitchFamily="34" charset="0"/>
                    <a:cs typeface="Arial" panose="020B0604020202020204" pitchFamily="34" charset="0"/>
                  </a:rPr>
                  <a:t>予以保密，但将</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𝑎𝑃</m:t>
                    </m:r>
                    <m:r>
                      <a:rPr lang="en-US" altLang="zh-CN" sz="2400" i="1" dirty="0">
                        <a:latin typeface="Cambria Math" panose="02040503050406030204" pitchFamily="18" charset="0"/>
                        <a:cs typeface="Arial" panose="020B0604020202020204" pitchFamily="34" charset="0"/>
                      </a:rPr>
                      <m:t>, </m:t>
                    </m:r>
                    <m:r>
                      <a:rPr lang="en-US" altLang="zh-CN" sz="2400" i="1" dirty="0" err="1">
                        <a:latin typeface="Cambria Math" panose="02040503050406030204" pitchFamily="18" charset="0"/>
                        <a:cs typeface="Arial" panose="020B0604020202020204" pitchFamily="34" charset="0"/>
                      </a:rPr>
                      <m:t>𝑏𝑃</m:t>
                    </m:r>
                    <m:r>
                      <a:rPr lang="en-US" altLang="zh-CN" sz="2400" i="1" dirty="0" err="1">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𝐸</m:t>
                    </m:r>
                  </m:oMath>
                </a14:m>
                <a:r>
                  <a:rPr lang="zh-CN" altLang="en-US" sz="2400" dirty="0">
                    <a:latin typeface="Arial" panose="020B0604020202020204" pitchFamily="34" charset="0"/>
                    <a:cs typeface="Arial" panose="020B0604020202020204" pitchFamily="34" charset="0"/>
                  </a:rPr>
                  <a:t>公开。</a:t>
                </a:r>
                <a:r>
                  <a:rPr lang="en-US" altLang="zh-CN" sz="2400" i="0" dirty="0">
                    <a:latin typeface="Arial" panose="020B0604020202020204" pitchFamily="34" charset="0"/>
                    <a:cs typeface="Arial" panose="020B0604020202020204" pitchFamily="34" charset="0"/>
                  </a:rPr>
                  <a:t>A</a:t>
                </a:r>
                <a:r>
                  <a:rPr lang="zh-CN" altLang="en-US" sz="2400" i="0" dirty="0">
                    <a:latin typeface="Arial" panose="020B0604020202020204" pitchFamily="34" charset="0"/>
                    <a:cs typeface="Arial" panose="020B0604020202020204" pitchFamily="34" charset="0"/>
                  </a:rPr>
                  <a:t>、</a:t>
                </a:r>
                <a:r>
                  <a:rPr lang="en-US" altLang="zh-CN" sz="2400" i="0" dirty="0">
                    <a:latin typeface="Arial" panose="020B0604020202020204" pitchFamily="34" charset="0"/>
                    <a:cs typeface="Arial" panose="020B0604020202020204" pitchFamily="34" charset="0"/>
                  </a:rPr>
                  <a:t>B</a:t>
                </a:r>
                <a:r>
                  <a:rPr lang="zh-CN" altLang="en-US" sz="2400" dirty="0">
                    <a:latin typeface="Arial" panose="020B0604020202020204" pitchFamily="34" charset="0"/>
                    <a:cs typeface="Arial" panose="020B0604020202020204" pitchFamily="34" charset="0"/>
                  </a:rPr>
                  <a:t>间通信用的密钥为</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𝑎𝑏𝑃</m:t>
                    </m:r>
                  </m:oMath>
                </a14:m>
                <a:r>
                  <a:rPr lang="zh-CN" altLang="en-US" sz="2400" dirty="0">
                    <a:latin typeface="Arial" panose="020B0604020202020204" pitchFamily="34" charset="0"/>
                    <a:cs typeface="Arial" panose="020B0604020202020204" pitchFamily="34" charset="0"/>
                  </a:rPr>
                  <a:t>，这是第三者无法得知的。 </a:t>
                </a:r>
                <a:endParaRPr lang="zh-CN" altLang="en-US" sz="2400" dirty="0">
                  <a:latin typeface="Arial" panose="020B0604020202020204" pitchFamily="34" charset="0"/>
                  <a:cs typeface="Arial" panose="020B0604020202020204" pitchFamily="34" charset="0"/>
                </a:endParaRPr>
              </a:p>
            </p:txBody>
          </p:sp>
        </mc:Choice>
        <mc:Fallback>
          <p:sp>
            <p:nvSpPr>
              <p:cNvPr id="131074" name="Text Box 2"/>
              <p:cNvSpPr txBox="1">
                <a:spLocks noRot="1" noChangeAspect="1" noMove="1" noResize="1" noEditPoints="1" noAdjustHandles="1" noChangeArrowheads="1" noChangeShapeType="1" noTextEdit="1"/>
              </p:cNvSpPr>
              <p:nvPr/>
            </p:nvSpPr>
            <p:spPr bwMode="auto">
              <a:xfrm>
                <a:off x="323850" y="1655763"/>
                <a:ext cx="8496300" cy="1754326"/>
              </a:xfrm>
              <a:prstGeom prst="rect">
                <a:avLst/>
              </a:prstGeom>
              <a:blipFill rotWithShape="1">
                <a:blip r:embed="rId1"/>
                <a:stretch>
                  <a:fillRect t="-18" b="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1075" name="Rectangle 3"/>
          <p:cNvSpPr>
            <a:spLocks noGrp="1" noChangeArrowheads="1"/>
          </p:cNvSpPr>
          <p:nvPr>
            <p:ph type="title" idx="4294967295"/>
          </p:nvPr>
        </p:nvSpPr>
        <p:spPr>
          <a:xfrm>
            <a:off x="74613" y="85725"/>
            <a:ext cx="8713787" cy="97155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olidFill>
                  <a:srgbClr val="FF0000"/>
                </a:solidFill>
                <a:latin typeface="宋体" panose="02010600030101010101" pitchFamily="2" charset="-122"/>
                <a:ea typeface="宋体" panose="02010600030101010101" pitchFamily="2" charset="-122"/>
              </a:rPr>
              <a:t>椭圆曲线上实现</a:t>
            </a:r>
            <a:r>
              <a:rPr lang="en-US" altLang="zh-CN" dirty="0">
                <a:solidFill>
                  <a:srgbClr val="FF0000"/>
                </a:solidFill>
                <a:latin typeface="宋体" panose="02010600030101010101" pitchFamily="2" charset="-122"/>
                <a:ea typeface="宋体" panose="02010600030101010101" pitchFamily="2" charset="-122"/>
              </a:rPr>
              <a:t>DH</a:t>
            </a:r>
            <a:r>
              <a:rPr lang="zh-CN" altLang="en-US" dirty="0">
                <a:solidFill>
                  <a:srgbClr val="FF0000"/>
                </a:solidFill>
                <a:latin typeface="宋体" panose="02010600030101010101" pitchFamily="2" charset="-122"/>
                <a:ea typeface="宋体" panose="02010600030101010101" pitchFamily="2" charset="-122"/>
              </a:rPr>
              <a:t>体制（</a:t>
            </a:r>
            <a:r>
              <a:rPr lang="en-US" altLang="zh-CN" dirty="0">
                <a:solidFill>
                  <a:srgbClr val="FF0000"/>
                </a:solidFill>
                <a:latin typeface="宋体" panose="02010600030101010101" pitchFamily="2" charset="-122"/>
                <a:ea typeface="宋体" panose="02010600030101010101" pitchFamily="2" charset="-122"/>
              </a:rPr>
              <a:t>ECDH</a:t>
            </a:r>
            <a:r>
              <a:rPr lang="zh-CN" altLang="en-US" dirty="0">
                <a:solidFill>
                  <a:srgbClr val="FF0000"/>
                </a:solidFill>
                <a:latin typeface="宋体" panose="02010600030101010101" pitchFamily="2" charset="-122"/>
                <a:ea typeface="宋体" panose="02010600030101010101" pitchFamily="2" charset="-122"/>
              </a:rPr>
              <a:t>）</a:t>
            </a:r>
            <a:endParaRPr lang="zh-CN" altLang="en-US" dirty="0">
              <a:solidFill>
                <a:srgbClr val="FF0000"/>
              </a:solidFill>
              <a:latin typeface="宋体" panose="02010600030101010101" pitchFamily="2" charset="-122"/>
              <a:ea typeface="宋体" panose="02010600030101010101" pitchFamily="2" charset="-122"/>
            </a:endParaRPr>
          </a:p>
        </p:txBody>
      </p:sp>
      <p:sp>
        <p:nvSpPr>
          <p:cNvPr id="131076" name="灯片编号占位符 1"/>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FD97376-168D-436C-B33B-1E9B875C0A45}" type="slidenum">
              <a:rPr lang="zh-CN" altLang="en-US" sz="1400" smtClean="0"/>
            </a:fld>
            <a:endParaRPr lang="en-US" altLang="zh-CN" sz="1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23850" y="180975"/>
            <a:ext cx="7772400" cy="874713"/>
          </a:xfrm>
        </p:spPr>
        <p:txBody>
          <a:bodyPr anchor="t"/>
          <a:lstStyle/>
          <a:p>
            <a:pPr>
              <a:defRPr/>
            </a:pPr>
            <a:r>
              <a:rPr lang="en-US" altLang="zh-CN" dirty="0">
                <a:solidFill>
                  <a:srgbClr val="FF0000"/>
                </a:solidFill>
                <a:latin typeface="宋体" panose="02010600030101010101" pitchFamily="2" charset="-122"/>
                <a:ea typeface="宋体" panose="02010600030101010101" pitchFamily="2" charset="-122"/>
              </a:rPr>
              <a:t>ECDH</a:t>
            </a:r>
            <a:r>
              <a:rPr lang="zh-CN" altLang="en-US" dirty="0">
                <a:solidFill>
                  <a:srgbClr val="FF0000"/>
                </a:solidFill>
                <a:latin typeface="宋体" panose="02010600030101010101" pitchFamily="2" charset="-122"/>
                <a:ea typeface="宋体" panose="02010600030101010101" pitchFamily="2" charset="-122"/>
              </a:rPr>
              <a:t>体制</a:t>
            </a:r>
            <a:endParaRPr lang="zh-CN" altLang="en-US" dirty="0">
              <a:solidFill>
                <a:srgbClr val="FF0000"/>
              </a:solidFill>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132099" name="Text Box 4"/>
              <p:cNvSpPr txBox="1">
                <a:spLocks noChangeArrowheads="1"/>
              </p:cNvSpPr>
              <p:nvPr/>
            </p:nvSpPr>
            <p:spPr bwMode="auto">
              <a:xfrm>
                <a:off x="323850" y="1557338"/>
                <a:ext cx="8135938"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1085850" indent="-3429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zh-CN" altLang="en-US" sz="2800" dirty="0">
                    <a:latin typeface="Times New Roman" panose="02020603050405020304" pitchFamily="18" charset="0"/>
                  </a:rPr>
                  <a:t>参数选取</a:t>
                </a:r>
                <a:endParaRPr lang="en-CA" altLang="zh-CN" sz="2800" dirty="0">
                  <a:latin typeface="Times New Roman" panose="02020603050405020304" pitchFamily="18" charset="0"/>
                </a:endParaRPr>
              </a:p>
              <a:p>
                <a:pPr lvl="1" eaLnBrk="1" hangingPunct="1">
                  <a:spcBef>
                    <a:spcPct val="50000"/>
                  </a:spcBef>
                  <a:buClrTx/>
                  <a:buSzTx/>
                  <a:buFont typeface="Wingdings" panose="05000000000000000000" pitchFamily="2" charset="2"/>
                  <a:buChar char="§"/>
                </a:pPr>
                <a:r>
                  <a:rPr lang="zh-CN" altLang="en-US" sz="2400" dirty="0">
                    <a:latin typeface="Times New Roman" panose="02020603050405020304" pitchFamily="18" charset="0"/>
                  </a:rPr>
                  <a:t>选取椭圆曲线，其上面的点构成一个群</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a:latin typeface="Cambria Math" panose="02040503050406030204" pitchFamily="18" charset="0"/>
                      </a:rPr>
                      <m:t>𝑝</m:t>
                    </m:r>
                    <m:r>
                      <a:rPr lang="en-US" altLang="zh-CN" sz="2400" i="1" dirty="0">
                        <a:latin typeface="Cambria Math" panose="02040503050406030204" pitchFamily="18" charset="0"/>
                      </a:rPr>
                      <m:t>(</m:t>
                    </m:r>
                    <m:r>
                      <a:rPr lang="en-US" altLang="zh-CN" sz="2400" i="1" dirty="0" err="1">
                        <a:latin typeface="Cambria Math" panose="02040503050406030204" pitchFamily="18" charset="0"/>
                      </a:rPr>
                      <m:t>𝑎</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𝑏</m:t>
                    </m:r>
                    <m:r>
                      <a:rPr lang="en-US" altLang="zh-CN" sz="2400" i="1" dirty="0">
                        <a:latin typeface="Cambria Math" panose="02040503050406030204" pitchFamily="18" charset="0"/>
                      </a:rPr>
                      <m:t>)</m:t>
                    </m:r>
                  </m:oMath>
                </a14:m>
                <a:endParaRPr lang="en-US" altLang="zh-CN" sz="2400" dirty="0">
                  <a:latin typeface="Times New Roman" panose="02020603050405020304" pitchFamily="18" charset="0"/>
                </a:endParaRPr>
              </a:p>
              <a:p>
                <a:pPr lvl="1" eaLnBrk="1" hangingPunct="1">
                  <a:spcBef>
                    <a:spcPct val="50000"/>
                  </a:spcBef>
                  <a:buClrTx/>
                  <a:buSzTx/>
                  <a:buFont typeface="Wingdings" panose="05000000000000000000" pitchFamily="2" charset="2"/>
                  <a:buChar char="§"/>
                </a:pPr>
                <a:r>
                  <a:rPr lang="zh-CN" altLang="en-US" sz="2400" dirty="0">
                    <a:latin typeface="Times New Roman" panose="02020603050405020304" pitchFamily="18" charset="0"/>
                  </a:rPr>
                  <a:t>取</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a:latin typeface="Cambria Math" panose="02040503050406030204" pitchFamily="18" charset="0"/>
                      </a:rPr>
                      <m:t>𝑝</m:t>
                    </m:r>
                    <m:r>
                      <a:rPr lang="en-US" altLang="zh-CN" sz="2400" i="1" dirty="0">
                        <a:latin typeface="Cambria Math" panose="02040503050406030204" pitchFamily="18" charset="0"/>
                      </a:rPr>
                      <m:t>(</m:t>
                    </m:r>
                    <m:r>
                      <a:rPr lang="en-US" altLang="zh-CN" sz="2400" i="1" dirty="0" err="1">
                        <a:latin typeface="Cambria Math" panose="02040503050406030204" pitchFamily="18" charset="0"/>
                      </a:rPr>
                      <m:t>𝑎</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𝑏</m:t>
                    </m:r>
                    <m:r>
                      <a:rPr lang="en-US" altLang="zh-CN" sz="2400" i="1" dirty="0">
                        <a:latin typeface="Cambria Math" panose="02040503050406030204" pitchFamily="18" charset="0"/>
                      </a:rPr>
                      <m:t>)</m:t>
                    </m:r>
                  </m:oMath>
                </a14:m>
                <a:r>
                  <a:rPr lang="zh-CN" altLang="en-US" sz="2400" dirty="0">
                    <a:latin typeface="Times New Roman" panose="02020603050405020304" pitchFamily="18" charset="0"/>
                  </a:rPr>
                  <a:t>的一个生成元</a:t>
                </a:r>
                <a14:m>
                  <m:oMath xmlns:m="http://schemas.openxmlformats.org/officeDocument/2006/math">
                    <m:r>
                      <a:rPr lang="en-US" altLang="zh-CN" sz="2400" i="1" dirty="0" smtClean="0">
                        <a:latin typeface="Cambria Math" panose="02040503050406030204" pitchFamily="18" charset="0"/>
                      </a:rPr>
                      <m:t>𝐺</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baseline="-25000" dirty="0">
                        <a:latin typeface="Cambria Math" panose="02040503050406030204" pitchFamily="18" charset="0"/>
                      </a:rPr>
                      <m:t>1</m:t>
                    </m:r>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r>
                      <a:rPr lang="en-US" altLang="zh-CN" sz="2400" i="1" baseline="-25000" dirty="0">
                        <a:latin typeface="Cambria Math" panose="02040503050406030204" pitchFamily="18" charset="0"/>
                      </a:rPr>
                      <m:t>1</m:t>
                    </m:r>
                    <m:r>
                      <a:rPr lang="en-US" altLang="zh-CN" sz="2400" i="1" dirty="0">
                        <a:latin typeface="Cambria Math" panose="02040503050406030204" pitchFamily="18" charset="0"/>
                      </a:rPr>
                      <m:t>)</m:t>
                    </m:r>
                  </m:oMath>
                </a14:m>
                <a:r>
                  <a:rPr lang="zh-CN" altLang="en-US" sz="2400" dirty="0">
                    <a:latin typeface="Times New Roman" panose="02020603050405020304" pitchFamily="18" charset="0"/>
                  </a:rPr>
                  <a:t>，要求</a:t>
                </a:r>
                <a14:m>
                  <m:oMath xmlns:m="http://schemas.openxmlformats.org/officeDocument/2006/math">
                    <m:r>
                      <a:rPr lang="en-US" altLang="zh-CN" sz="2400" i="1" dirty="0" smtClean="0">
                        <a:latin typeface="Cambria Math" panose="02040503050406030204" pitchFamily="18" charset="0"/>
                      </a:rPr>
                      <m:t>𝐺</m:t>
                    </m:r>
                  </m:oMath>
                </a14:m>
                <a:r>
                  <a:rPr lang="zh-CN" altLang="en-US" sz="2400" dirty="0">
                    <a:latin typeface="Times New Roman" panose="02020603050405020304" pitchFamily="18" charset="0"/>
                  </a:rPr>
                  <a:t>的阶是一个非常大的素数，</a:t>
                </a:r>
                <a14:m>
                  <m:oMath xmlns:m="http://schemas.openxmlformats.org/officeDocument/2006/math">
                    <m:r>
                      <a:rPr lang="en-US" altLang="zh-CN" sz="2400" i="1" dirty="0" smtClean="0">
                        <a:latin typeface="Cambria Math" panose="02040503050406030204" pitchFamily="18" charset="0"/>
                      </a:rPr>
                      <m:t>𝐺</m:t>
                    </m:r>
                  </m:oMath>
                </a14:m>
                <a:r>
                  <a:rPr lang="zh-CN" altLang="en-US" sz="2400" dirty="0">
                    <a:latin typeface="Times New Roman" panose="02020603050405020304" pitchFamily="18" charset="0"/>
                  </a:rPr>
                  <a:t>的阶是满足</a:t>
                </a:r>
                <a14:m>
                  <m:oMath xmlns:m="http://schemas.openxmlformats.org/officeDocument/2006/math">
                    <m:r>
                      <a:rPr lang="en-US" altLang="zh-CN" sz="2400" i="1" dirty="0" smtClean="0">
                        <a:latin typeface="Cambria Math" panose="02040503050406030204" pitchFamily="18" charset="0"/>
                      </a:rPr>
                      <m:t>𝑛𝐺</m:t>
                    </m:r>
                    <m:r>
                      <a:rPr lang="en-US" altLang="zh-CN" sz="2400" i="1" dirty="0">
                        <a:latin typeface="Cambria Math" panose="02040503050406030204" pitchFamily="18" charset="0"/>
                      </a:rPr>
                      <m:t>=</m:t>
                    </m:r>
                    <m:r>
                      <m:rPr>
                        <m:sty m:val="p"/>
                      </m:rPr>
                      <a:rPr lang="en-US" altLang="zh-CN" sz="2400" i="0" dirty="0">
                        <a:latin typeface="Cambria Math" panose="02040503050406030204" pitchFamily="18" charset="0"/>
                      </a:rPr>
                      <m:t>O</m:t>
                    </m:r>
                  </m:oMath>
                </a14:m>
                <a:r>
                  <a:rPr lang="zh-CN" altLang="en-US" sz="2400" dirty="0">
                    <a:latin typeface="Times New Roman" panose="02020603050405020304" pitchFamily="18" charset="0"/>
                  </a:rPr>
                  <a:t>的最小正整数</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latin typeface="Times New Roman" panose="02020603050405020304" pitchFamily="18" charset="0"/>
                  </a:rPr>
                  <a:t>。</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a:latin typeface="Cambria Math" panose="02040503050406030204" pitchFamily="18" charset="0"/>
                      </a:rPr>
                      <m:t>𝑝</m:t>
                    </m:r>
                    <m:r>
                      <a:rPr lang="en-US" altLang="zh-CN" sz="2400" i="1" dirty="0">
                        <a:latin typeface="Cambria Math" panose="02040503050406030204" pitchFamily="18" charset="0"/>
                      </a:rPr>
                      <m:t>(</m:t>
                    </m:r>
                    <m:r>
                      <a:rPr lang="en-US" altLang="zh-CN" sz="2400" i="1" dirty="0" err="1">
                        <a:latin typeface="Cambria Math" panose="02040503050406030204" pitchFamily="18" charset="0"/>
                      </a:rPr>
                      <m:t>𝑎</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𝑏</m:t>
                    </m:r>
                    <m:r>
                      <a:rPr lang="en-US" altLang="zh-CN" sz="2400" i="1" dirty="0" smtClean="0">
                        <a:latin typeface="Cambria Math" panose="02040503050406030204" pitchFamily="18" charset="0"/>
                      </a:rPr>
                      <m:t>)</m:t>
                    </m:r>
                  </m:oMath>
                </a14:m>
                <a:r>
                  <a:rPr lang="zh-CN" altLang="en-US" sz="2400" dirty="0">
                    <a:latin typeface="Times New Roman" panose="02020603050405020304" pitchFamily="18" charset="0"/>
                  </a:rPr>
                  <a:t>和</a:t>
                </a:r>
                <a14:m>
                  <m:oMath xmlns:m="http://schemas.openxmlformats.org/officeDocument/2006/math">
                    <m:r>
                      <a:rPr lang="en-US" altLang="zh-CN" sz="2400" i="1" dirty="0" smtClean="0">
                        <a:latin typeface="Cambria Math" panose="02040503050406030204" pitchFamily="18" charset="0"/>
                      </a:rPr>
                      <m:t>𝐺</m:t>
                    </m:r>
                  </m:oMath>
                </a14:m>
                <a:r>
                  <a:rPr lang="zh-CN" altLang="en-US" sz="2400" dirty="0">
                    <a:latin typeface="Times New Roman" panose="02020603050405020304" pitchFamily="18" charset="0"/>
                  </a:rPr>
                  <a:t>作为公开参数。</a:t>
                </a:r>
                <a:endParaRPr lang="zh-CN" altLang="en-US" sz="2400" dirty="0">
                  <a:latin typeface="Times New Roman" panose="02020603050405020304" pitchFamily="18" charset="0"/>
                </a:endParaRPr>
              </a:p>
            </p:txBody>
          </p:sp>
        </mc:Choice>
        <mc:Fallback>
          <p:sp>
            <p:nvSpPr>
              <p:cNvPr id="132099" name="Text Box 4"/>
              <p:cNvSpPr txBox="1">
                <a:spLocks noRot="1" noChangeAspect="1" noMove="1" noResize="1" noEditPoints="1" noAdjustHandles="1" noChangeArrowheads="1" noChangeShapeType="1" noTextEdit="1"/>
              </p:cNvSpPr>
              <p:nvPr/>
            </p:nvSpPr>
            <p:spPr bwMode="auto">
              <a:xfrm>
                <a:off x="323850" y="1557338"/>
                <a:ext cx="8135938" cy="2371725"/>
              </a:xfrm>
              <a:prstGeom prst="rect">
                <a:avLst/>
              </a:prstGeom>
              <a:blipFill rotWithShape="1">
                <a:blip r:embed="rId1"/>
                <a:stretch>
                  <a:fillRect t="-13" r="4" b="1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2100" name="灯片编号占位符 1"/>
          <p:cNvSpPr>
            <a:spLocks noGrp="1" noChangeArrowheads="1"/>
          </p:cNvSpPr>
          <p:nvPr>
            <p:ph type="sldNum" sz="quarter" idx="10"/>
          </p:nvPr>
        </p:nvSpPr>
        <p:spPr>
          <a:xfrm>
            <a:off x="8675370"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25E32D9-DBF2-4472-82C4-40997A32BB7F}" type="slidenum">
              <a:rPr lang="zh-CN" altLang="en-US" sz="1400" smtClean="0"/>
            </a:fld>
            <a:endParaRPr lang="en-US" altLang="zh-CN" sz="1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8002" name="Text Box 4"/>
              <p:cNvSpPr txBox="1">
                <a:spLocks noChangeArrowheads="1"/>
              </p:cNvSpPr>
              <p:nvPr/>
            </p:nvSpPr>
            <p:spPr bwMode="auto">
              <a:xfrm>
                <a:off x="684213" y="1341438"/>
                <a:ext cx="8053387" cy="3787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Tx/>
                  <a:buSzTx/>
                  <a:buFontTx/>
                  <a:buNone/>
                </a:pPr>
                <a:r>
                  <a:rPr lang="zh-CN" altLang="en-US" sz="2400" dirty="0">
                    <a:latin typeface="Arial" panose="020B0604020202020204" pitchFamily="34" charset="0"/>
                    <a:cs typeface="Arial" panose="020B0604020202020204" pitchFamily="34" charset="0"/>
                  </a:rPr>
                  <a:t>两用户</a:t>
                </a:r>
                <a:r>
                  <a:rPr lang="en-US" altLang="zh-CN" sz="2400" dirty="0">
                    <a:latin typeface="Arial" panose="020B0604020202020204" pitchFamily="34" charset="0"/>
                    <a:cs typeface="Arial" panose="020B0604020202020204" pitchFamily="34" charset="0"/>
                  </a:rPr>
                  <a:t>A</a:t>
                </a:r>
                <a:r>
                  <a:rPr lang="zh-CN" altLang="en-US" sz="2400" dirty="0">
                    <a:latin typeface="Arial" panose="020B0604020202020204" pitchFamily="34" charset="0"/>
                    <a:cs typeface="Arial" panose="020B0604020202020204" pitchFamily="34" charset="0"/>
                  </a:rPr>
                  <a:t>和</a:t>
                </a:r>
                <a:r>
                  <a:rPr lang="en-US" altLang="zh-CN" sz="2400" dirty="0">
                    <a:latin typeface="Arial" panose="020B0604020202020204" pitchFamily="34" charset="0"/>
                    <a:cs typeface="Arial" panose="020B0604020202020204" pitchFamily="34" charset="0"/>
                  </a:rPr>
                  <a:t>B</a:t>
                </a:r>
                <a:r>
                  <a:rPr lang="zh-CN" altLang="en-US" sz="2400" dirty="0">
                    <a:latin typeface="Arial" panose="020B0604020202020204" pitchFamily="34" charset="0"/>
                    <a:cs typeface="Arial" panose="020B0604020202020204" pitchFamily="34" charset="0"/>
                  </a:rPr>
                  <a:t>之间的密钥交换如下进行： </a:t>
                </a:r>
                <a:endParaRPr lang="zh-CN" altLang="en-US" sz="2400" dirty="0">
                  <a:latin typeface="Arial" panose="020B0604020202020204" pitchFamily="34" charset="0"/>
                  <a:cs typeface="Arial" panose="020B0604020202020204" pitchFamily="34" charset="0"/>
                </a:endParaRPr>
              </a:p>
              <a:p>
                <a:pPr eaLnBrk="1" hangingPunct="1">
                  <a:buClrTx/>
                  <a:buSzTx/>
                  <a:buFontTx/>
                  <a:buNone/>
                </a:pPr>
                <a:r>
                  <a:rPr lang="zh-CN" altLang="en-US" sz="2400" dirty="0">
                    <a:latin typeface="Arial" panose="020B0604020202020204" pitchFamily="34" charset="0"/>
                    <a:cs typeface="Arial" panose="020B0604020202020204" pitchFamily="34" charset="0"/>
                  </a:rPr>
                  <a:t>① </a:t>
                </a:r>
                <a:r>
                  <a:rPr lang="en-US" altLang="zh-CN" sz="2400" dirty="0">
                    <a:latin typeface="Arial" panose="020B0604020202020204" pitchFamily="34" charset="0"/>
                    <a:cs typeface="Arial" panose="020B0604020202020204" pitchFamily="34" charset="0"/>
                  </a:rPr>
                  <a:t>A</a:t>
                </a:r>
                <a:r>
                  <a:rPr lang="zh-CN" altLang="en-US" sz="2400" dirty="0">
                    <a:latin typeface="Arial" panose="020B0604020202020204" pitchFamily="34" charset="0"/>
                    <a:cs typeface="Arial" panose="020B0604020202020204" pitchFamily="34" charset="0"/>
                  </a:rPr>
                  <a:t>选一小于</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𝑛</m:t>
                    </m:r>
                  </m:oMath>
                </a14:m>
                <a:r>
                  <a:rPr lang="zh-CN" altLang="en-US" sz="2400" dirty="0">
                    <a:latin typeface="Arial" panose="020B0604020202020204" pitchFamily="34" charset="0"/>
                    <a:cs typeface="Arial" panose="020B0604020202020204" pitchFamily="34" charset="0"/>
                  </a:rPr>
                  <a:t>的整数</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𝐴</m:t>
                    </m:r>
                  </m:oMath>
                </a14:m>
                <a:r>
                  <a:rPr lang="zh-CN" altLang="en-US" sz="2400" dirty="0">
                    <a:latin typeface="Arial" panose="020B0604020202020204" pitchFamily="34" charset="0"/>
                    <a:cs typeface="Arial" panose="020B0604020202020204" pitchFamily="34" charset="0"/>
                  </a:rPr>
                  <a:t>，作为秘密钥，并由</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𝑃</m:t>
                    </m:r>
                    <m:r>
                      <a:rPr lang="en-US" altLang="zh-CN" sz="2400" i="1" baseline="-25000" dirty="0">
                        <a:latin typeface="Cambria Math" panose="02040503050406030204" pitchFamily="18" charset="0"/>
                        <a:cs typeface="Arial" panose="020B0604020202020204" pitchFamily="34" charset="0"/>
                      </a:rPr>
                      <m:t>𝐴</m:t>
                    </m:r>
                    <m:r>
                      <a:rPr lang="en-US" altLang="zh-CN" sz="2400" i="1" dirty="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𝐴</m:t>
                    </m:r>
                    <m:r>
                      <a:rPr lang="en-US" altLang="zh-CN" sz="2400" i="1" dirty="0" err="1">
                        <a:latin typeface="Cambria Math" panose="02040503050406030204" pitchFamily="18" charset="0"/>
                        <a:cs typeface="Arial" panose="020B0604020202020204" pitchFamily="34" charset="0"/>
                      </a:rPr>
                      <m:t>𝐺</m:t>
                    </m:r>
                  </m:oMath>
                </a14:m>
                <a:r>
                  <a:rPr lang="zh-CN" altLang="en-US" sz="2400" dirty="0">
                    <a:latin typeface="Arial" panose="020B0604020202020204" pitchFamily="34" charset="0"/>
                    <a:cs typeface="Arial" panose="020B0604020202020204" pitchFamily="34" charset="0"/>
                  </a:rPr>
                  <a:t>产生</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𝐸</m:t>
                    </m:r>
                    <m:r>
                      <a:rPr lang="en-US" altLang="zh-CN" sz="2400" i="1" baseline="-25000" dirty="0">
                        <a:latin typeface="Cambria Math" panose="02040503050406030204" pitchFamily="18" charset="0"/>
                        <a:cs typeface="Arial" panose="020B0604020202020204" pitchFamily="34" charset="0"/>
                      </a:rPr>
                      <m:t>𝑝</m:t>
                    </m:r>
                    <m:r>
                      <a:rPr lang="en-US" altLang="zh-CN" sz="2400" i="1" dirty="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𝑎</m:t>
                    </m:r>
                    <m:r>
                      <a:rPr lang="en-US" altLang="zh-CN" sz="2400" i="1" dirty="0" err="1">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𝑏</m:t>
                    </m:r>
                    <m:r>
                      <a:rPr lang="en-US" altLang="zh-CN" sz="2400" i="1" dirty="0">
                        <a:latin typeface="Cambria Math" panose="02040503050406030204" pitchFamily="18" charset="0"/>
                        <a:cs typeface="Arial" panose="020B0604020202020204" pitchFamily="34" charset="0"/>
                      </a:rPr>
                      <m:t>)</m:t>
                    </m:r>
                  </m:oMath>
                </a14:m>
                <a:r>
                  <a:rPr lang="zh-CN" altLang="en-US" sz="2400" dirty="0">
                    <a:latin typeface="Arial" panose="020B0604020202020204" pitchFamily="34" charset="0"/>
                    <a:cs typeface="Arial" panose="020B0604020202020204" pitchFamily="34" charset="0"/>
                  </a:rPr>
                  <a:t>上的一点作为公开钥。</a:t>
                </a:r>
                <a:endParaRPr lang="zh-CN" altLang="en-US" sz="2400" dirty="0">
                  <a:latin typeface="Arial" panose="020B0604020202020204" pitchFamily="34" charset="0"/>
                  <a:cs typeface="Arial" panose="020B0604020202020204" pitchFamily="34" charset="0"/>
                </a:endParaRPr>
              </a:p>
              <a:p>
                <a:pPr eaLnBrk="1" hangingPunct="1">
                  <a:buClrTx/>
                  <a:buSzTx/>
                  <a:buFontTx/>
                  <a:buNone/>
                </a:pPr>
                <a:r>
                  <a:rPr lang="zh-CN" altLang="en-US" sz="2400" dirty="0">
                    <a:latin typeface="Arial" panose="020B0604020202020204" pitchFamily="34" charset="0"/>
                    <a:cs typeface="Arial" panose="020B0604020202020204" pitchFamily="34" charset="0"/>
                  </a:rPr>
                  <a:t>② </a:t>
                </a:r>
                <a:r>
                  <a:rPr lang="en-US" altLang="zh-CN" sz="2400" dirty="0">
                    <a:latin typeface="Arial" panose="020B0604020202020204" pitchFamily="34" charset="0"/>
                    <a:cs typeface="Arial" panose="020B0604020202020204" pitchFamily="34" charset="0"/>
                  </a:rPr>
                  <a:t>B</a:t>
                </a:r>
                <a:r>
                  <a:rPr lang="zh-CN" altLang="en-US" sz="2400" dirty="0">
                    <a:latin typeface="Arial" panose="020B0604020202020204" pitchFamily="34" charset="0"/>
                    <a:cs typeface="Arial" panose="020B0604020202020204" pitchFamily="34" charset="0"/>
                  </a:rPr>
                  <a:t>类似地选取自己的秘密钥</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𝐵</m:t>
                    </m:r>
                  </m:oMath>
                </a14:m>
                <a:r>
                  <a:rPr lang="zh-CN" altLang="en-US" sz="2400" dirty="0">
                    <a:latin typeface="Arial" panose="020B0604020202020204" pitchFamily="34" charset="0"/>
                    <a:cs typeface="Arial" panose="020B0604020202020204" pitchFamily="34" charset="0"/>
                  </a:rPr>
                  <a:t>和公开钥</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𝑃</m:t>
                    </m:r>
                    <m:r>
                      <a:rPr lang="en-US" altLang="zh-CN" sz="2400" i="1" baseline="-25000" dirty="0">
                        <a:latin typeface="Cambria Math" panose="02040503050406030204" pitchFamily="18" charset="0"/>
                        <a:cs typeface="Arial" panose="020B0604020202020204" pitchFamily="34" charset="0"/>
                      </a:rPr>
                      <m:t>𝐵</m:t>
                    </m:r>
                  </m:oMath>
                </a14:m>
                <a:r>
                  <a:rPr lang="zh-CN" altLang="en-US"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a:p>
                <a:pPr eaLnBrk="1" hangingPunct="1">
                  <a:buClrTx/>
                  <a:buSzTx/>
                  <a:buFontTx/>
                  <a:buNone/>
                </a:pPr>
                <a:r>
                  <a:rPr lang="zh-CN" altLang="en-US" sz="2400" dirty="0">
                    <a:latin typeface="Arial" panose="020B0604020202020204" pitchFamily="34" charset="0"/>
                    <a:cs typeface="Arial" panose="020B0604020202020204" pitchFamily="34" charset="0"/>
                  </a:rPr>
                  <a:t>③ </a:t>
                </a:r>
                <a:r>
                  <a:rPr lang="en-US" altLang="zh-CN" sz="2400" dirty="0">
                    <a:latin typeface="Arial" panose="020B0604020202020204" pitchFamily="34" charset="0"/>
                    <a:cs typeface="Arial" panose="020B0604020202020204" pitchFamily="34" charset="0"/>
                  </a:rPr>
                  <a:t>A</a:t>
                </a:r>
                <a:r>
                  <a:rPr lang="zh-CN" altLang="en-US" sz="24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B</a:t>
                </a:r>
                <a:r>
                  <a:rPr lang="zh-CN" altLang="en-US" sz="2400" dirty="0">
                    <a:latin typeface="Arial" panose="020B0604020202020204" pitchFamily="34" charset="0"/>
                    <a:cs typeface="Arial" panose="020B0604020202020204" pitchFamily="34" charset="0"/>
                  </a:rPr>
                  <a:t>分别由</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𝐾</m:t>
                    </m:r>
                    <m:r>
                      <a:rPr lang="en-US" altLang="zh-CN" sz="2400" i="1" dirty="0" smtClean="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𝐴</m:t>
                    </m:r>
                    <m:r>
                      <a:rPr lang="en-US" altLang="zh-CN" sz="2400" i="1" dirty="0" err="1">
                        <a:latin typeface="Cambria Math" panose="02040503050406030204" pitchFamily="18" charset="0"/>
                        <a:cs typeface="Arial" panose="020B0604020202020204" pitchFamily="34" charset="0"/>
                      </a:rPr>
                      <m:t>𝑃</m:t>
                    </m:r>
                    <m:r>
                      <a:rPr lang="en-US" altLang="zh-CN" sz="2400" i="1" baseline="-25000" dirty="0" err="1">
                        <a:latin typeface="Cambria Math" panose="02040503050406030204" pitchFamily="18" charset="0"/>
                        <a:cs typeface="Arial" panose="020B0604020202020204" pitchFamily="34" charset="0"/>
                      </a:rPr>
                      <m:t>𝐵</m:t>
                    </m:r>
                  </m:oMath>
                </a14:m>
                <a:r>
                  <a:rPr lang="zh-CN" altLang="en-US" sz="2400" dirty="0">
                    <a:latin typeface="Arial" panose="020B0604020202020204" pitchFamily="34" charset="0"/>
                    <a:cs typeface="Arial" panose="020B0604020202020204" pitchFamily="34" charset="0"/>
                  </a:rPr>
                  <a:t>和</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𝐾</m:t>
                    </m:r>
                    <m:r>
                      <a:rPr lang="en-US" altLang="zh-CN" sz="2400" i="1" dirty="0" smtClean="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𝐵</m:t>
                    </m:r>
                    <m:r>
                      <a:rPr lang="en-US" altLang="zh-CN" sz="2400" i="1" dirty="0" err="1">
                        <a:latin typeface="Cambria Math" panose="02040503050406030204" pitchFamily="18" charset="0"/>
                        <a:cs typeface="Arial" panose="020B0604020202020204" pitchFamily="34" charset="0"/>
                      </a:rPr>
                      <m:t>𝑃</m:t>
                    </m:r>
                    <m:r>
                      <a:rPr lang="en-US" altLang="zh-CN" sz="2400" i="1" baseline="-25000" dirty="0" err="1">
                        <a:latin typeface="Cambria Math" panose="02040503050406030204" pitchFamily="18" charset="0"/>
                        <a:cs typeface="Arial" panose="020B0604020202020204" pitchFamily="34" charset="0"/>
                      </a:rPr>
                      <m:t>𝐴</m:t>
                    </m:r>
                  </m:oMath>
                </a14:m>
                <a:r>
                  <a:rPr lang="zh-CN" altLang="en-US" sz="2400" dirty="0">
                    <a:latin typeface="Arial" panose="020B0604020202020204" pitchFamily="34" charset="0"/>
                    <a:cs typeface="Arial" panose="020B0604020202020204" pitchFamily="34" charset="0"/>
                  </a:rPr>
                  <a:t>产生出双方共享的秘密钥。</a:t>
                </a:r>
                <a:endParaRPr lang="zh-CN" altLang="en-US" sz="2400" dirty="0">
                  <a:latin typeface="Arial" panose="020B0604020202020204" pitchFamily="34" charset="0"/>
                  <a:cs typeface="Arial" panose="020B0604020202020204" pitchFamily="34" charset="0"/>
                </a:endParaRPr>
              </a:p>
              <a:p>
                <a:pPr eaLnBrk="1" hangingPunct="1">
                  <a:buClrTx/>
                  <a:buSzTx/>
                  <a:buFontTx/>
                  <a:buNone/>
                </a:pPr>
                <a:r>
                  <a:rPr lang="zh-CN" altLang="en-US" sz="2400" dirty="0">
                    <a:latin typeface="Arial" panose="020B0604020202020204" pitchFamily="34" charset="0"/>
                    <a:cs typeface="Arial" panose="020B0604020202020204" pitchFamily="34" charset="0"/>
                  </a:rPr>
                  <a:t>这是因为</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𝐾</m:t>
                    </m:r>
                    <m:r>
                      <a:rPr lang="en-US" altLang="zh-CN" sz="2400" i="1" dirty="0" smtClean="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𝐴</m:t>
                    </m:r>
                    <m:r>
                      <a:rPr lang="en-US" altLang="zh-CN" sz="2400" i="1" dirty="0" err="1">
                        <a:latin typeface="Cambria Math" panose="02040503050406030204" pitchFamily="18" charset="0"/>
                        <a:cs typeface="Arial" panose="020B0604020202020204" pitchFamily="34" charset="0"/>
                      </a:rPr>
                      <m:t>𝑃</m:t>
                    </m:r>
                    <m:r>
                      <a:rPr lang="en-US" altLang="zh-CN" sz="2400" i="1" baseline="-25000" dirty="0" err="1">
                        <a:latin typeface="Cambria Math" panose="02040503050406030204" pitchFamily="18" charset="0"/>
                        <a:cs typeface="Arial" panose="020B0604020202020204" pitchFamily="34" charset="0"/>
                      </a:rPr>
                      <m:t>𝐵</m:t>
                    </m:r>
                    <m:r>
                      <a:rPr lang="en-US" altLang="zh-CN" sz="2400" i="1" dirty="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𝐴</m:t>
                    </m:r>
                    <m:r>
                      <a:rPr lang="en-US" altLang="zh-CN" sz="2400" i="1" dirty="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𝐵</m:t>
                    </m:r>
                    <m:r>
                      <a:rPr lang="en-US" altLang="zh-CN" sz="2400" i="1" dirty="0" err="1">
                        <a:latin typeface="Cambria Math" panose="02040503050406030204" pitchFamily="18" charset="0"/>
                        <a:cs typeface="Arial" panose="020B0604020202020204" pitchFamily="34" charset="0"/>
                      </a:rPr>
                      <m:t>𝐺</m:t>
                    </m:r>
                    <m:r>
                      <a:rPr lang="en-US" altLang="zh-CN" sz="2400" i="1" dirty="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𝐵</m:t>
                    </m:r>
                    <m:r>
                      <a:rPr lang="en-US" altLang="zh-CN" sz="2400" i="1" dirty="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𝐴</m:t>
                    </m:r>
                    <m:r>
                      <a:rPr lang="en-US" altLang="zh-CN" sz="2400" i="1" dirty="0" err="1">
                        <a:latin typeface="Cambria Math" panose="02040503050406030204" pitchFamily="18" charset="0"/>
                        <a:cs typeface="Arial" panose="020B0604020202020204" pitchFamily="34" charset="0"/>
                      </a:rPr>
                      <m:t>𝐺</m:t>
                    </m:r>
                    <m:r>
                      <a:rPr lang="en-US" altLang="zh-CN" sz="2400" i="1" dirty="0">
                        <a:latin typeface="Cambria Math" panose="02040503050406030204" pitchFamily="18" charset="0"/>
                        <a:cs typeface="Arial" panose="020B0604020202020204" pitchFamily="34" charset="0"/>
                      </a:rPr>
                      <m:t>)=</m:t>
                    </m:r>
                    <m:r>
                      <a:rPr lang="en-US" altLang="zh-CN" sz="2400" i="1" dirty="0" err="1">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𝐵</m:t>
                    </m:r>
                    <m:r>
                      <a:rPr lang="en-US" altLang="zh-CN" sz="2400" i="1" dirty="0" err="1">
                        <a:latin typeface="Cambria Math" panose="02040503050406030204" pitchFamily="18" charset="0"/>
                        <a:cs typeface="Arial" panose="020B0604020202020204" pitchFamily="34" charset="0"/>
                      </a:rPr>
                      <m:t>𝑃</m:t>
                    </m:r>
                    <m:r>
                      <a:rPr lang="en-US" altLang="zh-CN" sz="2400" i="1" baseline="-25000" dirty="0" err="1">
                        <a:latin typeface="Cambria Math" panose="02040503050406030204" pitchFamily="18" charset="0"/>
                        <a:cs typeface="Arial" panose="020B0604020202020204" pitchFamily="34" charset="0"/>
                      </a:rPr>
                      <m:t>𝐴</m:t>
                    </m:r>
                  </m:oMath>
                </a14:m>
                <a:r>
                  <a:rPr lang="zh-CN" altLang="en-US"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a:p>
                <a:pPr eaLnBrk="1" hangingPunct="1">
                  <a:buClrTx/>
                  <a:buSzTx/>
                  <a:buFontTx/>
                  <a:buNone/>
                </a:pPr>
                <a:r>
                  <a:rPr lang="zh-CN" altLang="en-US" sz="2400" dirty="0">
                    <a:latin typeface="Arial" panose="020B0604020202020204" pitchFamily="34" charset="0"/>
                    <a:cs typeface="Arial" panose="020B0604020202020204" pitchFamily="34" charset="0"/>
                  </a:rPr>
                  <a:t>攻击者若想获取</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𝐾</m:t>
                    </m:r>
                  </m:oMath>
                </a14:m>
                <a:r>
                  <a:rPr lang="zh-CN" altLang="en-US" sz="2400" dirty="0">
                    <a:latin typeface="Arial" panose="020B0604020202020204" pitchFamily="34" charset="0"/>
                    <a:cs typeface="Arial" panose="020B0604020202020204" pitchFamily="34" charset="0"/>
                  </a:rPr>
                  <a:t>，则必须由</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𝑃</m:t>
                    </m:r>
                    <m:r>
                      <a:rPr lang="en-US" altLang="zh-CN" sz="2400" i="1" baseline="-25000" dirty="0">
                        <a:latin typeface="Cambria Math" panose="02040503050406030204" pitchFamily="18" charset="0"/>
                        <a:cs typeface="Arial" panose="020B0604020202020204" pitchFamily="34" charset="0"/>
                      </a:rPr>
                      <m:t>𝐴</m:t>
                    </m:r>
                  </m:oMath>
                </a14:m>
                <a:r>
                  <a:rPr lang="zh-CN" altLang="en-US" sz="2400" dirty="0">
                    <a:latin typeface="Arial" panose="020B0604020202020204" pitchFamily="34" charset="0"/>
                    <a:cs typeface="Arial" panose="020B0604020202020204" pitchFamily="34" charset="0"/>
                  </a:rPr>
                  <a:t>和</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𝐺</m:t>
                    </m:r>
                  </m:oMath>
                </a14:m>
                <a:r>
                  <a:rPr lang="zh-CN" altLang="en-US" sz="2400" dirty="0">
                    <a:latin typeface="Arial" panose="020B0604020202020204" pitchFamily="34" charset="0"/>
                    <a:cs typeface="Arial" panose="020B0604020202020204" pitchFamily="34" charset="0"/>
                  </a:rPr>
                  <a:t>求出</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𝐴</m:t>
                    </m:r>
                  </m:oMath>
                </a14:m>
                <a:r>
                  <a:rPr lang="zh-CN" altLang="en-US" sz="2400" dirty="0">
                    <a:latin typeface="Arial" panose="020B0604020202020204" pitchFamily="34" charset="0"/>
                    <a:cs typeface="Arial" panose="020B0604020202020204" pitchFamily="34" charset="0"/>
                  </a:rPr>
                  <a:t>，或由</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𝑃</m:t>
                    </m:r>
                    <m:r>
                      <a:rPr lang="en-US" altLang="zh-CN" sz="2400" i="1" baseline="-25000" dirty="0">
                        <a:latin typeface="Cambria Math" panose="02040503050406030204" pitchFamily="18" charset="0"/>
                        <a:cs typeface="Arial" panose="020B0604020202020204" pitchFamily="34" charset="0"/>
                      </a:rPr>
                      <m:t>𝐵</m:t>
                    </m:r>
                  </m:oMath>
                </a14:m>
                <a:r>
                  <a:rPr lang="zh-CN" altLang="en-US" sz="2400" dirty="0">
                    <a:latin typeface="Arial" panose="020B0604020202020204" pitchFamily="34" charset="0"/>
                    <a:cs typeface="Arial" panose="020B0604020202020204" pitchFamily="34" charset="0"/>
                  </a:rPr>
                  <a:t>和</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𝐺</m:t>
                    </m:r>
                  </m:oMath>
                </a14:m>
                <a:r>
                  <a:rPr lang="zh-CN" altLang="en-US" sz="2400" dirty="0">
                    <a:latin typeface="Arial" panose="020B0604020202020204" pitchFamily="34" charset="0"/>
                    <a:cs typeface="Arial" panose="020B0604020202020204" pitchFamily="34" charset="0"/>
                  </a:rPr>
                  <a:t>求出</a:t>
                </a:r>
                <a14:m>
                  <m:oMath xmlns:m="http://schemas.openxmlformats.org/officeDocument/2006/math">
                    <m:r>
                      <a:rPr lang="en-US" altLang="zh-CN" sz="2400" i="1" dirty="0" smtClean="0">
                        <a:latin typeface="Cambria Math" panose="02040503050406030204" pitchFamily="18" charset="0"/>
                        <a:cs typeface="Arial" panose="020B0604020202020204" pitchFamily="34" charset="0"/>
                      </a:rPr>
                      <m:t>𝑛</m:t>
                    </m:r>
                    <m:r>
                      <a:rPr lang="en-US" altLang="zh-CN" sz="2400" i="1" baseline="-25000" dirty="0" err="1">
                        <a:latin typeface="Cambria Math" panose="02040503050406030204" pitchFamily="18" charset="0"/>
                        <a:cs typeface="Arial" panose="020B0604020202020204" pitchFamily="34" charset="0"/>
                      </a:rPr>
                      <m:t>𝐵</m:t>
                    </m:r>
                  </m:oMath>
                </a14:m>
                <a:r>
                  <a:rPr lang="zh-CN" altLang="en-US" sz="2400" dirty="0">
                    <a:latin typeface="Arial" panose="020B0604020202020204" pitchFamily="34" charset="0"/>
                    <a:cs typeface="Arial" panose="020B0604020202020204" pitchFamily="34" charset="0"/>
                  </a:rPr>
                  <a:t>，即需要求椭圆曲线上的离散对数，因此是不可行的。</a:t>
                </a:r>
                <a:endParaRPr lang="zh-CN" altLang="en-US" sz="2400" dirty="0">
                  <a:latin typeface="Arial" panose="020B0604020202020204" pitchFamily="34" charset="0"/>
                  <a:cs typeface="Arial" panose="020B0604020202020204" pitchFamily="34" charset="0"/>
                </a:endParaRPr>
              </a:p>
            </p:txBody>
          </p:sp>
        </mc:Choice>
        <mc:Fallback>
          <p:sp>
            <p:nvSpPr>
              <p:cNvPr id="128002" name="Text Box 4"/>
              <p:cNvSpPr txBox="1">
                <a:spLocks noRot="1" noChangeAspect="1" noMove="1" noResize="1" noEditPoints="1" noAdjustHandles="1" noChangeArrowheads="1" noChangeShapeType="1" noTextEdit="1"/>
              </p:cNvSpPr>
              <p:nvPr/>
            </p:nvSpPr>
            <p:spPr bwMode="auto">
              <a:xfrm>
                <a:off x="684213" y="1341438"/>
                <a:ext cx="8053387" cy="3787833"/>
              </a:xfrm>
              <a:prstGeom prst="rect">
                <a:avLst/>
              </a:prstGeom>
              <a:blipFill rotWithShape="1">
                <a:blip r:embed="rId1"/>
                <a:stretch>
                  <a:fillRect l="-4" t="-8" b="1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3123" name="Rectangle 5"/>
          <p:cNvSpPr>
            <a:spLocks noGrp="1" noChangeArrowheads="1"/>
          </p:cNvSpPr>
          <p:nvPr>
            <p:ph type="title"/>
          </p:nvPr>
        </p:nvSpPr>
        <p:spPr>
          <a:xfrm>
            <a:off x="107950" y="171450"/>
            <a:ext cx="7772400" cy="771525"/>
          </a:xfrm>
          <a:noFill/>
        </p:spPr>
        <p:txBody>
          <a:bodyPr anchor="t"/>
          <a:lstStyle/>
          <a:p>
            <a:r>
              <a:rPr lang="en-US" altLang="zh-CN" dirty="0">
                <a:solidFill>
                  <a:srgbClr val="FF0000"/>
                </a:solidFill>
                <a:latin typeface="宋体" panose="02010600030101010101" pitchFamily="2" charset="-122"/>
                <a:ea typeface="宋体" panose="02010600030101010101" pitchFamily="2" charset="-122"/>
              </a:rPr>
              <a:t>ECDH</a:t>
            </a:r>
            <a:r>
              <a:rPr lang="zh-CN" altLang="en-US" dirty="0">
                <a:solidFill>
                  <a:srgbClr val="FF0000"/>
                </a:solidFill>
                <a:latin typeface="宋体" panose="02010600030101010101" pitchFamily="2" charset="-122"/>
                <a:ea typeface="宋体" panose="02010600030101010101" pitchFamily="2" charset="-122"/>
              </a:rPr>
              <a:t>体制</a:t>
            </a:r>
            <a:endParaRPr lang="zh-CN" altLang="en-US" dirty="0">
              <a:solidFill>
                <a:srgbClr val="FF0000"/>
              </a:solidFill>
              <a:latin typeface="宋体" panose="02010600030101010101" pitchFamily="2" charset="-122"/>
              <a:ea typeface="宋体" panose="02010600030101010101" pitchFamily="2" charset="-122"/>
            </a:endParaRPr>
          </a:p>
        </p:txBody>
      </p:sp>
      <p:sp>
        <p:nvSpPr>
          <p:cNvPr id="133124" name="灯片编号占位符 1"/>
          <p:cNvSpPr>
            <a:spLocks noGrp="1" noChangeArrowheads="1"/>
          </p:cNvSpPr>
          <p:nvPr>
            <p:ph type="sldNum" sz="quarter" idx="10"/>
          </p:nvPr>
        </p:nvSpPr>
        <p:spPr>
          <a:xfrm>
            <a:off x="8737600"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6998E65-3948-4EC0-8F88-CADDFB471B83}" type="slidenum">
              <a:rPr lang="zh-CN" altLang="en-US" sz="1400" smtClean="0"/>
            </a:fld>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0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0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0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0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0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9026" name="Text Box 4"/>
              <p:cNvSpPr txBox="1">
                <a:spLocks noChangeArrowheads="1"/>
              </p:cNvSpPr>
              <p:nvPr/>
            </p:nvSpPr>
            <p:spPr bwMode="auto">
              <a:xfrm>
                <a:off x="115824" y="1996748"/>
                <a:ext cx="8912352" cy="2864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400" dirty="0">
                    <a:latin typeface="Arial" panose="020B0604020202020204" pitchFamily="34" charset="0"/>
                    <a:cs typeface="Arial" panose="020B0604020202020204" pitchFamily="34" charset="0"/>
                  </a:rPr>
                  <a:t>例</a:t>
                </a:r>
                <a14:m>
                  <m:oMath xmlns:m="http://schemas.openxmlformats.org/officeDocument/2006/math">
                    <m:r>
                      <a:rPr lang="en-US" altLang="zh-CN" sz="2400" i="1" dirty="0" smtClean="0">
                        <a:latin typeface="Cambria Math" panose="02040503050406030204" pitchFamily="18" charset="0"/>
                      </a:rPr>
                      <m:t>𝑝</m:t>
                    </m:r>
                    <m:r>
                      <a:rPr lang="en-US" altLang="zh-CN" sz="2400" i="1" dirty="0">
                        <a:latin typeface="Cambria Math" panose="02040503050406030204" pitchFamily="18" charset="0"/>
                      </a:rPr>
                      <m:t>=</m:t>
                    </m:r>
                    <m:r>
                      <a:rPr lang="en-US" altLang="zh-CN" sz="2400" i="1" dirty="0">
                        <a:latin typeface="Cambria Math" panose="02040503050406030204" pitchFamily="18" charset="0"/>
                      </a:rPr>
                      <m:t>211</m:t>
                    </m:r>
                    <m:r>
                      <a:rPr lang="zh-CN" altLang="en-US" sz="2400" i="1" dirty="0">
                        <a:latin typeface="Cambria Math" panose="02040503050406030204" pitchFamily="18" charset="0"/>
                      </a:rPr>
                      <m:t>，</m:t>
                    </m:r>
                    <m:r>
                      <a:rPr lang="en-US" altLang="zh-CN" sz="2400" i="1" dirty="0">
                        <a:latin typeface="Cambria Math" panose="02040503050406030204" pitchFamily="18" charset="0"/>
                      </a:rPr>
                      <m:t>𝐸</m:t>
                    </m:r>
                    <m:r>
                      <a:rPr lang="en-US" altLang="zh-CN" sz="2400" i="1" baseline="-25000" dirty="0">
                        <a:latin typeface="Cambria Math" panose="02040503050406030204" pitchFamily="18" charset="0"/>
                      </a:rPr>
                      <m:t>𝑝</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4</m:t>
                    </m:r>
                    <m:r>
                      <a:rPr lang="en-US" altLang="zh-CN" sz="2400" i="1" dirty="0">
                        <a:latin typeface="Cambria Math" panose="02040503050406030204" pitchFamily="18" charset="0"/>
                      </a:rPr>
                      <m:t>)</m:t>
                    </m:r>
                  </m:oMath>
                </a14:m>
                <a:r>
                  <a:rPr lang="zh-CN" altLang="en-US" sz="2400" dirty="0">
                    <a:latin typeface="Arial" panose="020B0604020202020204" pitchFamily="34" charset="0"/>
                    <a:cs typeface="Arial" panose="020B0604020202020204" pitchFamily="34" charset="0"/>
                  </a:rPr>
                  <a:t>，即椭圆曲线为</a:t>
                </a:r>
                <a14:m>
                  <m:oMath xmlns:m="http://schemas.openxmlformats.org/officeDocument/2006/math">
                    <m:r>
                      <a:rPr lang="en-US" altLang="zh-CN" sz="2400" i="1" dirty="0" smtClean="0">
                        <a:latin typeface="Cambria Math" panose="02040503050406030204" pitchFamily="18" charset="0"/>
                      </a:rPr>
                      <m:t>𝑦</m:t>
                    </m:r>
                    <m:r>
                      <a:rPr lang="en-US" altLang="zh-CN" sz="2400" i="1" baseline="30000"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baseline="30000" dirty="0">
                        <a:latin typeface="Cambria Math" panose="02040503050406030204" pitchFamily="18" charset="0"/>
                      </a:rPr>
                      <m:t>3</m:t>
                    </m:r>
                    <m:r>
                      <a:rPr lang="en-US" altLang="zh-CN" sz="2400" i="1" dirty="0">
                        <a:latin typeface="Cambria Math" panose="02040503050406030204" pitchFamily="18" charset="0"/>
                      </a:rPr>
                      <m:t>−</m:t>
                    </m:r>
                    <m:r>
                      <a:rPr lang="en-US" altLang="zh-CN" sz="2400" i="1" dirty="0">
                        <a:latin typeface="Cambria Math" panose="02040503050406030204" pitchFamily="18" charset="0"/>
                      </a:rPr>
                      <m:t>4</m:t>
                    </m:r>
                    <m:r>
                      <a:rPr lang="zh-CN" altLang="en-US" sz="2400" i="1" dirty="0">
                        <a:latin typeface="Cambria Math" panose="02040503050406030204" pitchFamily="18" charset="0"/>
                      </a:rPr>
                      <m:t>，</m:t>
                    </m:r>
                    <m:r>
                      <a:rPr lang="en-US" altLang="zh-CN" sz="2400" i="1" dirty="0">
                        <a:latin typeface="Cambria Math" panose="02040503050406030204" pitchFamily="18" charset="0"/>
                      </a:rPr>
                      <m:t>𝐺</m:t>
                    </m:r>
                    <m:r>
                      <a:rPr lang="en-US" altLang="zh-CN" sz="2400" i="1" dirty="0">
                        <a:latin typeface="Cambria Math" panose="02040503050406030204" pitchFamily="18" charset="0"/>
                      </a:rPr>
                      <m:t>=(</m:t>
                    </m:r>
                    <m:r>
                      <a:rPr lang="en-US" altLang="zh-CN" sz="2400" i="1"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2</m:t>
                    </m:r>
                    <m:r>
                      <a:rPr lang="en-US" altLang="zh-CN" sz="2400" i="1" dirty="0">
                        <a:latin typeface="Cambria Math" panose="02040503050406030204" pitchFamily="18" charset="0"/>
                      </a:rPr>
                      <m:t>)</m:t>
                    </m:r>
                  </m:oMath>
                </a14:m>
                <a:r>
                  <a:rPr lang="zh-CN" altLang="en-US" sz="2400" dirty="0">
                    <a:latin typeface="Arial" panose="020B0604020202020204" pitchFamily="34" charset="0"/>
                    <a:cs typeface="Arial" panose="020B0604020202020204" pitchFamily="34" charset="0"/>
                  </a:rPr>
                  <a:t>是</a:t>
                </a:r>
                <a14:m>
                  <m:oMath xmlns:m="http://schemas.openxmlformats.org/officeDocument/2006/math">
                    <m:r>
                      <a:rPr lang="en-US" altLang="zh-CN" sz="2400" i="1" dirty="0" smtClean="0">
                        <a:latin typeface="Cambria Math" panose="02040503050406030204" pitchFamily="18" charset="0"/>
                      </a:rPr>
                      <m:t>𝐸</m:t>
                    </m:r>
                    <m:r>
                      <a:rPr lang="en-US" altLang="zh-CN" sz="2400" i="1" baseline="-25000" dirty="0">
                        <a:latin typeface="Cambria Math" panose="02040503050406030204" pitchFamily="18" charset="0"/>
                      </a:rPr>
                      <m:t>211</m:t>
                    </m:r>
                    <m:r>
                      <a:rPr lang="en-US" altLang="zh-CN" sz="2400" i="1" dirty="0">
                        <a:latin typeface="Cambria Math" panose="02040503050406030204" pitchFamily="18" charset="0"/>
                      </a:rPr>
                      <m:t>(</m:t>
                    </m:r>
                    <m:r>
                      <a:rPr lang="en-US" altLang="zh-CN" sz="2400" i="1" dirty="0">
                        <a:latin typeface="Cambria Math" panose="02040503050406030204" pitchFamily="18" charset="0"/>
                      </a:rPr>
                      <m:t>0</m:t>
                    </m:r>
                    <m:r>
                      <a:rPr lang="en-US" altLang="zh-CN" sz="2400" i="1" dirty="0">
                        <a:latin typeface="Cambria Math" panose="02040503050406030204" pitchFamily="18" charset="0"/>
                      </a:rPr>
                      <m:t>,−</m:t>
                    </m:r>
                    <m:r>
                      <a:rPr lang="en-US" altLang="zh-CN" sz="2400" i="1" dirty="0">
                        <a:latin typeface="Cambria Math" panose="02040503050406030204" pitchFamily="18" charset="0"/>
                      </a:rPr>
                      <m:t>4</m:t>
                    </m:r>
                    <m:r>
                      <a:rPr lang="en-US" altLang="zh-CN" sz="2400" i="1" dirty="0">
                        <a:latin typeface="Cambria Math" panose="02040503050406030204" pitchFamily="18" charset="0"/>
                      </a:rPr>
                      <m:t>)</m:t>
                    </m:r>
                  </m:oMath>
                </a14:m>
                <a:r>
                  <a:rPr lang="zh-CN" altLang="en-US" sz="2400" dirty="0">
                    <a:latin typeface="Arial" panose="020B0604020202020204" pitchFamily="34" charset="0"/>
                    <a:cs typeface="Arial" panose="020B0604020202020204" pitchFamily="34" charset="0"/>
                  </a:rPr>
                  <a:t>的阶为</a:t>
                </a:r>
                <a14:m>
                  <m:oMath xmlns:m="http://schemas.openxmlformats.org/officeDocument/2006/math">
                    <m:r>
                      <a:rPr lang="en-US" altLang="zh-CN" sz="2400" i="1" dirty="0" smtClean="0">
                        <a:latin typeface="Cambria Math" panose="02040503050406030204" pitchFamily="18" charset="0"/>
                      </a:rPr>
                      <m:t>241</m:t>
                    </m:r>
                  </m:oMath>
                </a14:m>
                <a:r>
                  <a:rPr lang="zh-CN" altLang="en-US" sz="2400" dirty="0">
                    <a:latin typeface="Arial" panose="020B0604020202020204" pitchFamily="34" charset="0"/>
                    <a:cs typeface="Arial" panose="020B0604020202020204" pitchFamily="34" charset="0"/>
                  </a:rPr>
                  <a:t>的一个生成元，即</a:t>
                </a:r>
                <a14:m>
                  <m:oMath xmlns:m="http://schemas.openxmlformats.org/officeDocument/2006/math">
                    <m:r>
                      <a:rPr lang="en-US" altLang="zh-CN" sz="2400" i="1" dirty="0" smtClean="0">
                        <a:latin typeface="Cambria Math" panose="02040503050406030204" pitchFamily="18" charset="0"/>
                      </a:rPr>
                      <m:t>241</m:t>
                    </m:r>
                    <m:r>
                      <a:rPr lang="en-US" altLang="zh-CN" sz="2400" i="1" dirty="0" smtClean="0">
                        <a:latin typeface="Cambria Math" panose="02040503050406030204" pitchFamily="18" charset="0"/>
                      </a:rPr>
                      <m:t>𝐺</m:t>
                    </m:r>
                    <m:r>
                      <a:rPr lang="en-US" altLang="zh-CN" sz="2400" i="1" dirty="0" smtClean="0">
                        <a:latin typeface="Cambria Math" panose="02040503050406030204" pitchFamily="18" charset="0"/>
                      </a:rPr>
                      <m:t>=</m:t>
                    </m:r>
                    <m:r>
                      <m:rPr>
                        <m:sty m:val="p"/>
                      </m:rPr>
                      <a:rPr lang="en-US" altLang="zh-CN" sz="2400" i="0" dirty="0" smtClean="0">
                        <a:latin typeface="Cambria Math" panose="02040503050406030204" pitchFamily="18" charset="0"/>
                      </a:rPr>
                      <m:t>O</m:t>
                    </m:r>
                  </m:oMath>
                </a14:m>
                <a:r>
                  <a:rPr lang="zh-CN" altLang="en-US"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a:p>
                <a:pPr eaLnBrk="1" hangingPunct="1">
                  <a:spcBef>
                    <a:spcPct val="50000"/>
                  </a:spcBef>
                  <a:buClrTx/>
                  <a:buSzTx/>
                  <a:buFontTx/>
                  <a:buNone/>
                </a:pPr>
                <a:r>
                  <a:rPr lang="en-US" altLang="zh-CN" sz="2400" dirty="0">
                    <a:latin typeface="Arial" panose="020B0604020202020204" pitchFamily="34" charset="0"/>
                    <a:cs typeface="Arial" panose="020B0604020202020204" pitchFamily="34" charset="0"/>
                  </a:rPr>
                  <a:t>A</a:t>
                </a:r>
                <a:r>
                  <a:rPr lang="zh-CN" altLang="en-US" sz="2400" dirty="0">
                    <a:latin typeface="Arial" panose="020B0604020202020204" pitchFamily="34" charset="0"/>
                    <a:cs typeface="Arial" panose="020B0604020202020204" pitchFamily="34" charset="0"/>
                  </a:rPr>
                  <a:t>的秘密钥取为</a:t>
                </a:r>
                <a14:m>
                  <m:oMath xmlns:m="http://schemas.openxmlformats.org/officeDocument/2006/math">
                    <m:r>
                      <a:rPr lang="en-US" altLang="zh-CN" sz="2400" i="1" dirty="0" smtClean="0">
                        <a:latin typeface="Cambria Math" panose="02040503050406030204" pitchFamily="18" charset="0"/>
                      </a:rPr>
                      <m:t>𝑛</m:t>
                    </m:r>
                    <m:r>
                      <a:rPr lang="en-US" altLang="zh-CN" sz="2400" i="1" baseline="-25000" dirty="0" err="1">
                        <a:latin typeface="Cambria Math" panose="02040503050406030204" pitchFamily="18" charset="0"/>
                      </a:rPr>
                      <m:t>𝐴</m:t>
                    </m:r>
                    <m:r>
                      <a:rPr lang="en-US" altLang="zh-CN" sz="2400" i="1" dirty="0">
                        <a:latin typeface="Cambria Math" panose="02040503050406030204" pitchFamily="18" charset="0"/>
                      </a:rPr>
                      <m:t>=</m:t>
                    </m:r>
                    <m:r>
                      <a:rPr lang="en-US" altLang="zh-CN" sz="2400" i="1" dirty="0">
                        <a:latin typeface="Cambria Math" panose="02040503050406030204" pitchFamily="18" charset="0"/>
                      </a:rPr>
                      <m:t>121</m:t>
                    </m:r>
                  </m:oMath>
                </a14:m>
                <a:r>
                  <a:rPr lang="zh-CN" altLang="en-US" sz="2400" dirty="0">
                    <a:latin typeface="Arial" panose="020B0604020202020204" pitchFamily="34" charset="0"/>
                    <a:cs typeface="Arial" panose="020B0604020202020204" pitchFamily="34" charset="0"/>
                  </a:rPr>
                  <a:t>，公开钥为</a:t>
                </a:r>
                <a14:m>
                  <m:oMath xmlns:m="http://schemas.openxmlformats.org/officeDocument/2006/math">
                    <m:r>
                      <a:rPr lang="en-US" altLang="zh-CN" sz="2400" i="1" dirty="0" smtClean="0">
                        <a:latin typeface="Cambria Math" panose="02040503050406030204" pitchFamily="18" charset="0"/>
                      </a:rPr>
                      <m:t>𝑃</m:t>
                    </m:r>
                    <m:r>
                      <a:rPr lang="en-US" altLang="zh-CN" sz="2400" i="1" baseline="-25000" dirty="0">
                        <a:latin typeface="Cambria Math" panose="02040503050406030204" pitchFamily="18" charset="0"/>
                      </a:rPr>
                      <m:t>𝐴</m:t>
                    </m:r>
                    <m:r>
                      <a:rPr lang="en-US" altLang="zh-CN" sz="2400" i="1" dirty="0">
                        <a:latin typeface="Cambria Math" panose="02040503050406030204" pitchFamily="18" charset="0"/>
                      </a:rPr>
                      <m:t>=</m:t>
                    </m:r>
                    <m:r>
                      <a:rPr lang="en-US" altLang="zh-CN" sz="2400" i="1" dirty="0">
                        <a:latin typeface="Cambria Math" panose="02040503050406030204" pitchFamily="18" charset="0"/>
                      </a:rPr>
                      <m:t>121</m:t>
                    </m:r>
                    <m:r>
                      <a:rPr lang="en-US" altLang="zh-CN" sz="2400" i="1" dirty="0">
                        <a:latin typeface="Cambria Math" panose="02040503050406030204" pitchFamily="18" charset="0"/>
                      </a:rPr>
                      <m:t>(</m:t>
                    </m:r>
                    <m:r>
                      <a:rPr lang="en-US" altLang="zh-CN" sz="2400" i="1"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115</m:t>
                    </m:r>
                    <m:r>
                      <a:rPr lang="en-US" altLang="zh-CN" sz="2400" i="1" dirty="0">
                        <a:latin typeface="Cambria Math" panose="02040503050406030204" pitchFamily="18" charset="0"/>
                      </a:rPr>
                      <m:t>,</m:t>
                    </m:r>
                    <m:r>
                      <a:rPr lang="en-US" altLang="zh-CN" sz="2400" i="1" dirty="0">
                        <a:latin typeface="Cambria Math" panose="02040503050406030204" pitchFamily="18" charset="0"/>
                      </a:rPr>
                      <m:t>48</m:t>
                    </m:r>
                    <m:r>
                      <a:rPr lang="en-US" altLang="zh-CN" sz="2400" i="1" dirty="0">
                        <a:latin typeface="Cambria Math" panose="02040503050406030204" pitchFamily="18" charset="0"/>
                      </a:rPr>
                      <m:t>)</m:t>
                    </m:r>
                  </m:oMath>
                </a14:m>
                <a:r>
                  <a:rPr lang="zh-CN" altLang="en-US"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a:p>
                <a:pPr eaLnBrk="1" hangingPunct="1">
                  <a:spcBef>
                    <a:spcPct val="50000"/>
                  </a:spcBef>
                  <a:buClrTx/>
                  <a:buSzTx/>
                  <a:buFontTx/>
                  <a:buNone/>
                </a:pPr>
                <a:r>
                  <a:rPr lang="en-US" altLang="zh-CN" sz="2400" dirty="0">
                    <a:latin typeface="Arial" panose="020B0604020202020204" pitchFamily="34" charset="0"/>
                    <a:cs typeface="Arial" panose="020B0604020202020204" pitchFamily="34" charset="0"/>
                  </a:rPr>
                  <a:t>B</a:t>
                </a:r>
                <a:r>
                  <a:rPr lang="zh-CN" altLang="en-US" sz="2400" dirty="0">
                    <a:latin typeface="Arial" panose="020B0604020202020204" pitchFamily="34" charset="0"/>
                    <a:cs typeface="Arial" panose="020B0604020202020204" pitchFamily="34" charset="0"/>
                  </a:rPr>
                  <a:t>的秘密钥取为</a:t>
                </a:r>
                <a14:m>
                  <m:oMath xmlns:m="http://schemas.openxmlformats.org/officeDocument/2006/math">
                    <m:r>
                      <a:rPr lang="en-US" altLang="zh-CN" sz="2400" i="1" dirty="0" smtClean="0">
                        <a:latin typeface="Cambria Math" panose="02040503050406030204" pitchFamily="18" charset="0"/>
                      </a:rPr>
                      <m:t>𝑛</m:t>
                    </m:r>
                    <m:r>
                      <a:rPr lang="en-US" altLang="zh-CN" sz="2400" i="1" baseline="-25000" dirty="0" err="1">
                        <a:latin typeface="Cambria Math" panose="02040503050406030204" pitchFamily="18" charset="0"/>
                      </a:rPr>
                      <m:t>𝐵</m:t>
                    </m:r>
                    <m:r>
                      <a:rPr lang="en-US" altLang="zh-CN" sz="2400" i="1" dirty="0">
                        <a:latin typeface="Cambria Math" panose="02040503050406030204" pitchFamily="18" charset="0"/>
                      </a:rPr>
                      <m:t>=</m:t>
                    </m:r>
                    <m:r>
                      <a:rPr lang="en-US" altLang="zh-CN" sz="2400" i="1" dirty="0">
                        <a:latin typeface="Cambria Math" panose="02040503050406030204" pitchFamily="18" charset="0"/>
                      </a:rPr>
                      <m:t>203</m:t>
                    </m:r>
                  </m:oMath>
                </a14:m>
                <a:r>
                  <a:rPr lang="zh-CN" altLang="en-US" sz="2400" dirty="0">
                    <a:latin typeface="Arial" panose="020B0604020202020204" pitchFamily="34" charset="0"/>
                    <a:cs typeface="Arial" panose="020B0604020202020204" pitchFamily="34" charset="0"/>
                  </a:rPr>
                  <a:t>，公开钥为</a:t>
                </a:r>
                <a14:m>
                  <m:oMath xmlns:m="http://schemas.openxmlformats.org/officeDocument/2006/math">
                    <m:r>
                      <a:rPr lang="en-US" altLang="zh-CN" sz="2400" i="1" dirty="0" smtClean="0">
                        <a:latin typeface="Cambria Math" panose="02040503050406030204" pitchFamily="18" charset="0"/>
                      </a:rPr>
                      <m:t>𝑃</m:t>
                    </m:r>
                    <m:r>
                      <a:rPr lang="en-US" altLang="zh-CN" sz="2400" i="1" baseline="-25000" dirty="0">
                        <a:latin typeface="Cambria Math" panose="02040503050406030204" pitchFamily="18" charset="0"/>
                      </a:rPr>
                      <m:t>𝐵</m:t>
                    </m:r>
                    <m:r>
                      <a:rPr lang="en-US" altLang="zh-CN" sz="2400" i="1" dirty="0">
                        <a:latin typeface="Cambria Math" panose="02040503050406030204" pitchFamily="18" charset="0"/>
                      </a:rPr>
                      <m:t>=</m:t>
                    </m:r>
                    <m:r>
                      <a:rPr lang="en-US" altLang="zh-CN" sz="2400" i="1" dirty="0">
                        <a:latin typeface="Cambria Math" panose="02040503050406030204" pitchFamily="18" charset="0"/>
                      </a:rPr>
                      <m:t>203</m:t>
                    </m:r>
                    <m:r>
                      <a:rPr lang="en-US" altLang="zh-CN" sz="2400" i="1" dirty="0">
                        <a:latin typeface="Cambria Math" panose="02040503050406030204" pitchFamily="18" charset="0"/>
                      </a:rPr>
                      <m:t>(</m:t>
                    </m:r>
                    <m:r>
                      <a:rPr lang="en-US" altLang="zh-CN" sz="2400" i="1"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130</m:t>
                    </m:r>
                    <m:r>
                      <a:rPr lang="en-US" altLang="zh-CN" sz="2400" i="1" dirty="0">
                        <a:latin typeface="Cambria Math" panose="02040503050406030204" pitchFamily="18" charset="0"/>
                      </a:rPr>
                      <m:t>,</m:t>
                    </m:r>
                    <m:r>
                      <a:rPr lang="en-US" altLang="zh-CN" sz="2400" i="1" dirty="0">
                        <a:latin typeface="Cambria Math" panose="02040503050406030204" pitchFamily="18" charset="0"/>
                      </a:rPr>
                      <m:t>203</m:t>
                    </m:r>
                    <m:r>
                      <a:rPr lang="en-US" altLang="zh-CN" sz="2400" i="1" dirty="0">
                        <a:latin typeface="Cambria Math" panose="02040503050406030204" pitchFamily="18" charset="0"/>
                      </a:rPr>
                      <m:t>)</m:t>
                    </m:r>
                  </m:oMath>
                </a14:m>
                <a:r>
                  <a:rPr lang="zh-CN" altLang="en-US"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a:p>
                <a:pPr eaLnBrk="1" hangingPunct="1">
                  <a:spcBef>
                    <a:spcPct val="50000"/>
                  </a:spcBef>
                  <a:buClrTx/>
                  <a:buSzTx/>
                  <a:buFontTx/>
                  <a:buNone/>
                </a:pPr>
                <a:r>
                  <a:rPr lang="zh-CN" altLang="en-US" sz="2400" dirty="0">
                    <a:latin typeface="Arial" panose="020B0604020202020204" pitchFamily="34" charset="0"/>
                    <a:cs typeface="Arial" panose="020B0604020202020204" pitchFamily="34" charset="0"/>
                  </a:rPr>
                  <a:t>由此得到的共享密钥为</a:t>
                </a:r>
                <a14:m>
                  <m:oMath xmlns:m="http://schemas.openxmlformats.org/officeDocument/2006/math">
                    <m:r>
                      <a:rPr lang="en-US" altLang="zh-CN" sz="2400" i="1" dirty="0" smtClean="0">
                        <a:latin typeface="Cambria Math" panose="02040503050406030204" pitchFamily="18" charset="0"/>
                      </a:rPr>
                      <m:t>121</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130</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203</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203</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115</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48</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161</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169</m:t>
                    </m:r>
                    <m:r>
                      <a:rPr lang="en-US" altLang="zh-CN" sz="2400" i="1" dirty="0" smtClean="0">
                        <a:latin typeface="Cambria Math" panose="02040503050406030204" pitchFamily="18" charset="0"/>
                      </a:rPr>
                      <m:t>)</m:t>
                    </m:r>
                  </m:oMath>
                </a14:m>
                <a:r>
                  <a:rPr lang="zh-CN" altLang="en-US" sz="2400" dirty="0">
                    <a:latin typeface="Arial" panose="020B0604020202020204" pitchFamily="34" charset="0"/>
                    <a:cs typeface="Arial" panose="020B0604020202020204" pitchFamily="34" charset="0"/>
                  </a:rPr>
                  <a:t>，即共享密钥是一对数。</a:t>
                </a:r>
                <a:endParaRPr lang="zh-CN" altLang="en-US" sz="2400" dirty="0">
                  <a:latin typeface="Arial" panose="020B0604020202020204" pitchFamily="34" charset="0"/>
                  <a:cs typeface="Arial" panose="020B0604020202020204" pitchFamily="34" charset="0"/>
                </a:endParaRPr>
              </a:p>
            </p:txBody>
          </p:sp>
        </mc:Choice>
        <mc:Fallback>
          <p:sp>
            <p:nvSpPr>
              <p:cNvPr id="129026" name="Text Box 4"/>
              <p:cNvSpPr txBox="1">
                <a:spLocks noRot="1" noChangeAspect="1" noMove="1" noResize="1" noEditPoints="1" noAdjustHandles="1" noChangeArrowheads="1" noChangeShapeType="1" noTextEdit="1"/>
              </p:cNvSpPr>
              <p:nvPr/>
            </p:nvSpPr>
            <p:spPr bwMode="auto">
              <a:xfrm>
                <a:off x="115824" y="1996748"/>
                <a:ext cx="8912352" cy="2864503"/>
              </a:xfrm>
              <a:prstGeom prst="rect">
                <a:avLst/>
              </a:prstGeom>
              <a:blipFill rotWithShape="1">
                <a:blip r:embed="rId1"/>
                <a:stretch>
                  <a:fillRect l="-3" t="-1053" r="-1748" b="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4147" name="Rectangle 5"/>
          <p:cNvSpPr>
            <a:spLocks noGrp="1" noChangeArrowheads="1"/>
          </p:cNvSpPr>
          <p:nvPr>
            <p:ph type="title"/>
          </p:nvPr>
        </p:nvSpPr>
        <p:spPr>
          <a:xfrm>
            <a:off x="288925" y="358775"/>
            <a:ext cx="7772400" cy="628650"/>
          </a:xfrm>
          <a:noFill/>
        </p:spPr>
        <p:txBody>
          <a:bodyPr anchor="t">
            <a:normAutofit fontScale="90000"/>
          </a:bodyPr>
          <a:lstStyle/>
          <a:p>
            <a:r>
              <a:rPr lang="en-US" altLang="zh-CN" dirty="0">
                <a:solidFill>
                  <a:srgbClr val="FF0000"/>
                </a:solidFill>
                <a:latin typeface="宋体" panose="02010600030101010101" pitchFamily="2" charset="-122"/>
                <a:ea typeface="宋体" panose="02010600030101010101" pitchFamily="2" charset="-122"/>
              </a:rPr>
              <a:t>ECDH</a:t>
            </a:r>
            <a:r>
              <a:rPr lang="zh-CN" altLang="en-US" dirty="0">
                <a:solidFill>
                  <a:srgbClr val="FF0000"/>
                </a:solidFill>
                <a:latin typeface="宋体" panose="02010600030101010101" pitchFamily="2" charset="-122"/>
                <a:ea typeface="宋体" panose="02010600030101010101" pitchFamily="2" charset="-122"/>
              </a:rPr>
              <a:t>体制举例</a:t>
            </a:r>
            <a:endParaRPr lang="zh-CN" altLang="en-US" dirty="0">
              <a:solidFill>
                <a:srgbClr val="FF0000"/>
              </a:solidFill>
              <a:latin typeface="宋体" panose="02010600030101010101" pitchFamily="2" charset="-122"/>
              <a:ea typeface="宋体" panose="02010600030101010101" pitchFamily="2" charset="-122"/>
            </a:endParaRPr>
          </a:p>
        </p:txBody>
      </p:sp>
      <p:sp>
        <p:nvSpPr>
          <p:cNvPr id="134148" name="灯片编号占位符 1"/>
          <p:cNvSpPr>
            <a:spLocks noGrp="1" noChangeArrowheads="1"/>
          </p:cNvSpPr>
          <p:nvPr>
            <p:ph type="sldNum" sz="quarter" idx="10"/>
          </p:nvPr>
        </p:nvSpPr>
        <p:spPr>
          <a:xfrm>
            <a:off x="8785098"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2CC5531-03D0-4F13-8F93-32966317FA88}" type="slidenum">
              <a:rPr lang="zh-CN" altLang="en-US" sz="1400" smtClean="0"/>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0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0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0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179388" y="1262063"/>
            <a:ext cx="849788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7625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en-CA" altLang="zh-CN" sz="2400" dirty="0">
                <a:latin typeface="Arial" panose="020B0604020202020204" pitchFamily="34" charset="0"/>
                <a:cs typeface="Arial" panose="020B0604020202020204" pitchFamily="34" charset="0"/>
              </a:rPr>
              <a:t>EC </a:t>
            </a:r>
            <a:r>
              <a:rPr lang="en-US" altLang="zh-CN" sz="2400" dirty="0" err="1">
                <a:latin typeface="Arial" panose="020B0604020202020204" pitchFamily="34" charset="0"/>
                <a:cs typeface="Arial" panose="020B0604020202020204" pitchFamily="34" charset="0"/>
              </a:rPr>
              <a:t>Elgamal</a:t>
            </a:r>
            <a:r>
              <a:rPr lang="zh-CN" altLang="en-US" sz="2400" dirty="0">
                <a:latin typeface="Arial" panose="020B0604020202020204" pitchFamily="34" charset="0"/>
                <a:cs typeface="Arial" panose="020B0604020202020204" pitchFamily="34" charset="0"/>
              </a:rPr>
              <a:t>是</a:t>
            </a:r>
            <a:r>
              <a:rPr lang="en-US" altLang="zh-CN" sz="2400" dirty="0">
                <a:latin typeface="Arial" panose="020B0604020202020204" pitchFamily="34" charset="0"/>
                <a:cs typeface="Arial" panose="020B0604020202020204" pitchFamily="34" charset="0"/>
              </a:rPr>
              <a:t>ECC</a:t>
            </a:r>
            <a:r>
              <a:rPr lang="zh-CN" altLang="en-US" sz="2400" dirty="0">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EC Cryptography</a:t>
            </a:r>
            <a:r>
              <a:rPr lang="zh-CN" altLang="en-US" sz="2400" dirty="0">
                <a:latin typeface="Arial" panose="020B0604020202020204" pitchFamily="34" charset="0"/>
                <a:cs typeface="Arial" panose="020B0604020202020204" pitchFamily="34" charset="0"/>
              </a:rPr>
              <a:t>）的一种，是把</a:t>
            </a:r>
            <a:r>
              <a:rPr lang="en-US" altLang="zh-CN" sz="2400" dirty="0" err="1">
                <a:latin typeface="Arial" panose="020B0604020202020204" pitchFamily="34" charset="0"/>
                <a:cs typeface="Arial" panose="020B0604020202020204" pitchFamily="34" charset="0"/>
              </a:rPr>
              <a:t>ElGamal</a:t>
            </a:r>
            <a:r>
              <a:rPr lang="zh-CN" altLang="en-US" sz="2400" dirty="0">
                <a:latin typeface="Arial" panose="020B0604020202020204" pitchFamily="34" charset="0"/>
                <a:cs typeface="Arial" panose="020B0604020202020204" pitchFamily="34" charset="0"/>
              </a:rPr>
              <a:t>移植到</a:t>
            </a:r>
            <a:r>
              <a:rPr lang="en-US" altLang="zh-CN" sz="2400" dirty="0">
                <a:latin typeface="Arial" panose="020B0604020202020204" pitchFamily="34" charset="0"/>
                <a:cs typeface="Arial" panose="020B0604020202020204" pitchFamily="34" charset="0"/>
              </a:rPr>
              <a:t>EC</a:t>
            </a:r>
            <a:r>
              <a:rPr lang="zh-CN" altLang="en-US" sz="2400" dirty="0">
                <a:latin typeface="Arial" panose="020B0604020202020204" pitchFamily="34" charset="0"/>
                <a:cs typeface="Arial" panose="020B0604020202020204" pitchFamily="34" charset="0"/>
              </a:rPr>
              <a:t>上来实现。</a:t>
            </a:r>
            <a:endParaRPr lang="en-CA" altLang="zh-CN" sz="2400" dirty="0">
              <a:latin typeface="Arial" panose="020B0604020202020204" pitchFamily="34" charset="0"/>
              <a:cs typeface="Arial" panose="020B0604020202020204" pitchFamily="34" charset="0"/>
            </a:endParaRPr>
          </a:p>
          <a:p>
            <a:pPr algn="just" eaLnBrk="1" hangingPunct="1">
              <a:spcBef>
                <a:spcPct val="50000"/>
              </a:spcBef>
              <a:buClrTx/>
              <a:buSzTx/>
              <a:buFontTx/>
              <a:buNone/>
            </a:pPr>
            <a:r>
              <a:rPr lang="en-US" altLang="zh-CN" sz="2400" dirty="0">
                <a:latin typeface="Arial" panose="020B0604020202020204" pitchFamily="34" charset="0"/>
                <a:cs typeface="Arial" panose="020B0604020202020204" pitchFamily="34" charset="0"/>
              </a:rPr>
              <a:t>EC </a:t>
            </a:r>
            <a:r>
              <a:rPr lang="en-US" altLang="zh-CN" sz="2400" dirty="0" err="1">
                <a:latin typeface="Arial" panose="020B0604020202020204" pitchFamily="34" charset="0"/>
                <a:cs typeface="Arial" panose="020B0604020202020204" pitchFamily="34" charset="0"/>
              </a:rPr>
              <a:t>Elgamal</a:t>
            </a:r>
            <a:r>
              <a:rPr lang="zh-CN" altLang="en-US" sz="2400" dirty="0">
                <a:latin typeface="Arial" panose="020B0604020202020204" pitchFamily="34" charset="0"/>
                <a:cs typeface="Arial" panose="020B0604020202020204" pitchFamily="34" charset="0"/>
              </a:rPr>
              <a:t>的安全性取决于</a:t>
            </a:r>
            <a:r>
              <a:rPr lang="en-US" altLang="zh-CN" sz="2400" dirty="0">
                <a:latin typeface="Arial" panose="020B0604020202020204" pitchFamily="34" charset="0"/>
                <a:cs typeface="Arial" panose="020B0604020202020204" pitchFamily="34" charset="0"/>
              </a:rPr>
              <a:t>EC</a:t>
            </a:r>
            <a:r>
              <a:rPr lang="zh-CN" altLang="en-US" sz="2400" dirty="0">
                <a:latin typeface="Arial" panose="020B0604020202020204" pitchFamily="34" charset="0"/>
                <a:cs typeface="Arial" panose="020B0604020202020204" pitchFamily="34" charset="0"/>
              </a:rPr>
              <a:t>离散对数问题。</a:t>
            </a:r>
            <a:endParaRPr lang="zh-CN" altLang="en-US" sz="2400" dirty="0">
              <a:latin typeface="Arial" panose="020B0604020202020204" pitchFamily="34" charset="0"/>
              <a:cs typeface="Arial" panose="020B0604020202020204" pitchFamily="34" charset="0"/>
            </a:endParaRPr>
          </a:p>
        </p:txBody>
      </p:sp>
      <p:sp>
        <p:nvSpPr>
          <p:cNvPr id="135171" name="Rectangle 3"/>
          <p:cNvSpPr>
            <a:spLocks noGrp="1" noChangeArrowheads="1"/>
          </p:cNvSpPr>
          <p:nvPr>
            <p:ph type="title" idx="4294967295"/>
          </p:nvPr>
        </p:nvSpPr>
        <p:spPr>
          <a:xfrm>
            <a:off x="179388" y="44450"/>
            <a:ext cx="8497887" cy="1041400"/>
          </a:xfrm>
          <a:solidFill>
            <a:srgbClr val="FFFFFF"/>
          </a:solidFill>
          <a:extLst>
            <a:ext uri="{91240B29-F687-4F45-9708-019B960494DF}">
              <a14:hiddenLine xmlns:a14="http://schemas.microsoft.com/office/drawing/2010/main" w="9525">
                <a:solidFill>
                  <a:srgbClr val="000000"/>
                </a:solidFill>
                <a:miter lim="800000"/>
                <a:headEnd/>
                <a:tailEnd/>
              </a14:hiddenLine>
            </a:ext>
          </a:extLst>
        </p:spPr>
        <p:txBody>
          <a:bodyPr/>
          <a:lstStyle/>
          <a:p>
            <a:r>
              <a:rPr lang="en-CA" altLang="zh-CN" dirty="0">
                <a:solidFill>
                  <a:srgbClr val="FF0000"/>
                </a:solidFill>
                <a:latin typeface="宋体" panose="02010600030101010101" pitchFamily="2" charset="-122"/>
                <a:ea typeface="宋体" panose="02010600030101010101" pitchFamily="2" charset="-122"/>
              </a:rPr>
              <a:t>EC-</a:t>
            </a:r>
            <a:r>
              <a:rPr lang="en-US" altLang="zh-CN" dirty="0" err="1">
                <a:solidFill>
                  <a:srgbClr val="FF0000"/>
                </a:solidFill>
                <a:latin typeface="宋体" panose="02010600030101010101" pitchFamily="2" charset="-122"/>
                <a:ea typeface="宋体" panose="02010600030101010101" pitchFamily="2" charset="-122"/>
              </a:rPr>
              <a:t>ElGamal</a:t>
            </a:r>
            <a:r>
              <a:rPr lang="zh-CN" altLang="en-US" dirty="0">
                <a:solidFill>
                  <a:srgbClr val="FF0000"/>
                </a:solidFill>
                <a:latin typeface="宋体" panose="02010600030101010101" pitchFamily="2" charset="-122"/>
                <a:ea typeface="宋体" panose="02010600030101010101" pitchFamily="2" charset="-122"/>
              </a:rPr>
              <a:t>密码系统</a:t>
            </a:r>
            <a:endParaRPr lang="zh-CN" altLang="en-US" dirty="0">
              <a:solidFill>
                <a:srgbClr val="FF0000"/>
              </a:solidFill>
              <a:latin typeface="宋体" panose="02010600030101010101" pitchFamily="2" charset="-122"/>
              <a:ea typeface="宋体" panose="02010600030101010101" pitchFamily="2" charset="-122"/>
            </a:endParaRPr>
          </a:p>
        </p:txBody>
      </p:sp>
      <p:sp>
        <p:nvSpPr>
          <p:cNvPr id="135173" name="灯片编号占位符 1"/>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B6A12BD-D9D3-4D51-AC57-3EC0698CDACD}" type="slidenum">
              <a:rPr lang="zh-CN" altLang="en-US" sz="1400" smtClean="0"/>
            </a:fld>
            <a:endParaRPr lang="en-US" altLang="zh-CN" sz="1400"/>
          </a:p>
        </p:txBody>
      </p:sp>
      <mc:AlternateContent xmlns:mc="http://schemas.openxmlformats.org/markup-compatibility/2006">
        <mc:Choice xmlns:a14="http://schemas.microsoft.com/office/drawing/2010/main" Requires="a14">
          <p:sp>
            <p:nvSpPr>
              <p:cNvPr id="2" name="文本框 1"/>
              <p:cNvSpPr txBox="1"/>
              <p:nvPr/>
            </p:nvSpPr>
            <p:spPr>
              <a:xfrm>
                <a:off x="179388" y="2767832"/>
                <a:ext cx="8833983" cy="3467744"/>
              </a:xfrm>
              <a:prstGeom prst="rect">
                <a:avLst/>
              </a:prstGeom>
              <a:noFill/>
            </p:spPr>
            <p:txBody>
              <a:bodyPr wrap="square" rtlCol="0">
                <a:spAutoFit/>
              </a:bodyPr>
              <a:lstStyle/>
              <a:p>
                <a:pPr marL="342900" indent="-342900">
                  <a:lnSpc>
                    <a:spcPct val="120000"/>
                  </a:lnSpc>
                  <a:buFont typeface="+mj-lt"/>
                  <a:buAutoNum type="arabicPeriod"/>
                </a:pPr>
                <a:r>
                  <a:rPr lang="zh-CN" altLang="en-US" b="1" dirty="0">
                    <a:latin typeface="Arial" panose="020B0604020202020204" pitchFamily="34" charset="0"/>
                    <a:ea typeface="宋体" panose="02010600030101010101" pitchFamily="2" charset="-122"/>
                    <a:cs typeface="Arial" panose="020B0604020202020204" pitchFamily="34" charset="0"/>
                  </a:rPr>
                  <a:t>密钥生成过程：</a:t>
                </a:r>
                <a:endParaRPr lang="en-US" altLang="zh-CN" b="1" dirty="0">
                  <a:latin typeface="Arial" panose="020B0604020202020204" pitchFamily="34" charset="0"/>
                  <a:ea typeface="宋体" panose="02010600030101010101" pitchFamily="2" charset="-122"/>
                  <a:cs typeface="Arial" panose="020B0604020202020204" pitchFamily="34" charset="0"/>
                </a:endParaRPr>
              </a:p>
              <a:p>
                <a:pPr>
                  <a:lnSpc>
                    <a:spcPct val="120000"/>
                  </a:lnSpc>
                </a:pPr>
                <a:r>
                  <a:rPr lang="zh-CN" altLang="en-US" dirty="0">
                    <a:latin typeface="Arial" panose="020B0604020202020204" pitchFamily="34" charset="0"/>
                    <a:ea typeface="宋体" panose="02010600030101010101" pitchFamily="2" charset="-122"/>
                    <a:cs typeface="Arial" panose="020B0604020202020204" pitchFamily="34" charset="0"/>
                  </a:rPr>
                  <a:t>选一条椭圆曲线，得</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r>
                  <a:rPr lang="zh-CN" altLang="en-US" dirty="0">
                    <a:latin typeface="Arial" panose="020B0604020202020204" pitchFamily="34" charset="0"/>
                    <a:ea typeface="宋体" panose="02010600030101010101" pitchFamily="2" charset="-122"/>
                    <a:cs typeface="Arial" panose="020B0604020202020204" pitchFamily="34" charset="0"/>
                  </a:rPr>
                  <a:t>，将明文消息</a:t>
                </a:r>
                <a14:m>
                  <m:oMath xmlns:m="http://schemas.openxmlformats.org/officeDocument/2006/math">
                    <m:r>
                      <a:rPr lang="en-US" altLang="zh-CN" i="1" dirty="0" smtClean="0">
                        <a:latin typeface="Cambria Math" panose="02040503050406030204" pitchFamily="18" charset="0"/>
                      </a:rPr>
                      <m:t>𝑚</m:t>
                    </m:r>
                  </m:oMath>
                </a14:m>
                <a:r>
                  <a:rPr lang="zh-CN" altLang="en-US" dirty="0">
                    <a:latin typeface="Arial" panose="020B0604020202020204" pitchFamily="34" charset="0"/>
                    <a:ea typeface="宋体" panose="02010600030101010101" pitchFamily="2" charset="-122"/>
                    <a:cs typeface="Arial" panose="020B0604020202020204" pitchFamily="34" charset="0"/>
                  </a:rPr>
                  <a:t>嵌入到曲线上的点</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𝑚</m:t>
                        </m:r>
                      </m:sub>
                    </m:sSub>
                  </m:oMath>
                </a14:m>
                <a:r>
                  <a:rPr lang="zh-CN" altLang="en-US" dirty="0">
                    <a:latin typeface="Arial" panose="020B0604020202020204" pitchFamily="34" charset="0"/>
                    <a:ea typeface="宋体" panose="02010600030101010101" pitchFamily="2" charset="-122"/>
                    <a:cs typeface="Arial" panose="020B0604020202020204" pitchFamily="34" charset="0"/>
                  </a:rPr>
                  <a:t>，再对点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𝑚</m:t>
                        </m:r>
                      </m:sub>
                    </m:sSub>
                  </m:oMath>
                </a14:m>
                <a:r>
                  <a:rPr lang="zh-CN" altLang="en-US" dirty="0">
                    <a:latin typeface="Arial" panose="020B0604020202020204" pitchFamily="34" charset="0"/>
                    <a:ea typeface="宋体" panose="02010600030101010101" pitchFamily="2" charset="-122"/>
                    <a:cs typeface="Arial" panose="020B0604020202020204" pitchFamily="34" charset="0"/>
                  </a:rPr>
                  <a:t>做加密变换，取</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𝑝</m:t>
                        </m:r>
                      </m:sub>
                    </m:sSub>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zh-CN" altLang="en-US" dirty="0">
                    <a:latin typeface="Arial" panose="020B0604020202020204" pitchFamily="34" charset="0"/>
                    <a:ea typeface="宋体" panose="02010600030101010101" pitchFamily="2" charset="-122"/>
                    <a:cs typeface="Arial" panose="020B0604020202020204" pitchFamily="34" charset="0"/>
                  </a:rPr>
                  <a:t>的一个阶为</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Arial" panose="020B0604020202020204" pitchFamily="34" charset="0"/>
                      </a:rPr>
                      <m:t>𝑛</m:t>
                    </m:r>
                  </m:oMath>
                </a14:m>
                <a:r>
                  <a:rPr lang="zh-CN" altLang="en-US" dirty="0">
                    <a:latin typeface="Arial" panose="020B0604020202020204" pitchFamily="34" charset="0"/>
                    <a:ea typeface="宋体" panose="02010600030101010101" pitchFamily="2" charset="-122"/>
                    <a:cs typeface="Arial" panose="020B0604020202020204" pitchFamily="34" charset="0"/>
                  </a:rPr>
                  <a:t>（</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Arial" panose="020B0604020202020204" pitchFamily="34" charset="0"/>
                      </a:rPr>
                      <m:t>𝑛</m:t>
                    </m:r>
                  </m:oMath>
                </a14:m>
                <a:r>
                  <a:rPr lang="zh-CN" altLang="en-US" dirty="0">
                    <a:latin typeface="Arial" panose="020B0604020202020204" pitchFamily="34" charset="0"/>
                    <a:ea typeface="宋体" panose="02010600030101010101" pitchFamily="2" charset="-122"/>
                    <a:cs typeface="Arial" panose="020B0604020202020204" pitchFamily="34" charset="0"/>
                  </a:rPr>
                  <a:t>为一个大素数）的生成元</a:t>
                </a:r>
                <a14:m>
                  <m:oMath xmlns:m="http://schemas.openxmlformats.org/officeDocument/2006/math">
                    <m:r>
                      <a:rPr lang="en-US" altLang="zh-CN" i="1" dirty="0" smtClean="0">
                        <a:latin typeface="Cambria Math" panose="02040503050406030204" pitchFamily="18" charset="0"/>
                      </a:rPr>
                      <m:t>𝐺</m:t>
                    </m:r>
                  </m:oMath>
                </a14:m>
                <a:r>
                  <a:rPr lang="zh-CN" altLang="en-US" dirty="0">
                    <a:latin typeface="Arial" panose="020B0604020202020204" pitchFamily="34" charset="0"/>
                    <a:ea typeface="宋体" panose="02010600030101010101" pitchFamily="2" charset="-122"/>
                    <a:cs typeface="Arial" panose="020B0604020202020204" pitchFamily="34" charset="0"/>
                  </a:rPr>
                  <a:t>，作为公开参数，用户</a:t>
                </a:r>
                <a:r>
                  <a:rPr lang="en-US" altLang="zh-CN" dirty="0">
                    <a:latin typeface="Arial" panose="020B0604020202020204" pitchFamily="34" charset="0"/>
                    <a:ea typeface="宋体" panose="02010600030101010101" pitchFamily="2" charset="-122"/>
                    <a:cs typeface="Arial" panose="020B0604020202020204" pitchFamily="34" charset="0"/>
                  </a:rPr>
                  <a:t>A</a:t>
                </a:r>
                <a:r>
                  <a:rPr lang="zh-CN" altLang="en-US" dirty="0">
                    <a:latin typeface="Arial" panose="020B0604020202020204" pitchFamily="34" charset="0"/>
                    <a:ea typeface="宋体" panose="02010600030101010101" pitchFamily="2" charset="-122"/>
                    <a:cs typeface="Arial" panose="020B0604020202020204" pitchFamily="34" charset="0"/>
                  </a:rPr>
                  <a:t>选</a:t>
                </a:r>
                <a:endParaRPr lang="en-US" altLang="zh-CN" dirty="0">
                  <a:latin typeface="Arial" panose="020B0604020202020204" pitchFamily="34" charset="0"/>
                  <a:ea typeface="宋体" panose="02010600030101010101" pitchFamily="2" charset="-122"/>
                  <a:cs typeface="Arial" panose="020B0604020202020204" pitchFamily="34" charset="0"/>
                </a:endParaRPr>
              </a:p>
              <a:p>
                <a:pPr>
                  <a:lnSpc>
                    <a:spcPct val="120000"/>
                  </a:lnSpc>
                </a:pPr>
                <a14:m>
                  <m:oMathPara xmlns:m="http://schemas.openxmlformats.org/officeDocument/2006/math">
                    <m:oMathParaPr>
                      <m:jc m:val="left"/>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𝑛</m:t>
                          </m:r>
                        </m:e>
                        <m:sub>
                          <m:r>
                            <a:rPr lang="en-US" altLang="zh-CN" b="0" i="1" smtClean="0">
                              <a:solidFill>
                                <a:srgbClr val="FF0000"/>
                              </a:solidFill>
                              <a:latin typeface="Cambria Math" panose="02040503050406030204" pitchFamily="18" charset="0"/>
                            </a:rPr>
                            <m:t>𝐴</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1</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1</m:t>
                      </m:r>
                      <m:r>
                        <a:rPr lang="en-US" altLang="zh-CN" b="0" i="1" smtClean="0">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作为私</m:t>
                      </m:r>
                      <m:r>
                        <a:rPr lang="zh-CN" altLang="en-US" i="1" smtClean="0">
                          <a:solidFill>
                            <a:srgbClr val="FF0000"/>
                          </a:solidFill>
                          <a:latin typeface="Cambria Math" panose="02040503050406030204" pitchFamily="18" charset="0"/>
                        </a:rPr>
                        <m:t>钥</m:t>
                      </m:r>
                      <m:r>
                        <a:rPr lang="zh-CN" altLang="en-US" i="1">
                          <a:solidFill>
                            <a:srgbClr val="FF0000"/>
                          </a:solidFill>
                          <a:latin typeface="Cambria Math" panose="02040503050406030204" pitchFamily="18" charset="0"/>
                        </a:rPr>
                        <m:t>，</m:t>
                      </m:r>
                      <m:r>
                        <a:rPr lang="zh-CN" altLang="en-US" i="1" smtClean="0">
                          <a:solidFill>
                            <a:srgbClr val="FF0000"/>
                          </a:solidFill>
                          <a:latin typeface="Cambria Math" panose="02040503050406030204" pitchFamily="18" charset="0"/>
                        </a:rPr>
                        <m:t>以</m:t>
                      </m:r>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𝑃</m:t>
                          </m:r>
                        </m:e>
                        <m:sub>
                          <m:r>
                            <a:rPr lang="en-US" altLang="zh-CN" b="0" i="1" smtClean="0">
                              <a:solidFill>
                                <a:srgbClr val="FF0000"/>
                              </a:solidFill>
                              <a:latin typeface="Cambria Math" panose="02040503050406030204" pitchFamily="18" charset="0"/>
                            </a:rPr>
                            <m:t>𝐴</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𝑛</m:t>
                          </m:r>
                        </m:e>
                        <m:sub>
                          <m:r>
                            <a:rPr lang="en-US" altLang="zh-CN" b="0" i="1" smtClean="0">
                              <a:solidFill>
                                <a:srgbClr val="FF0000"/>
                              </a:solidFill>
                              <a:latin typeface="Cambria Math" panose="02040503050406030204" pitchFamily="18" charset="0"/>
                            </a:rPr>
                            <m:t>𝐴</m:t>
                          </m:r>
                        </m:sub>
                      </m:sSub>
                      <m:r>
                        <a:rPr lang="en-US" altLang="zh-CN" b="0" i="1" smtClean="0">
                          <a:solidFill>
                            <a:srgbClr val="FF0000"/>
                          </a:solidFill>
                          <a:latin typeface="Cambria Math" panose="02040503050406030204" pitchFamily="18" charset="0"/>
                        </a:rPr>
                        <m:t>𝐺</m:t>
                      </m:r>
                      <m:r>
                        <a:rPr lang="zh-CN" altLang="en-US" i="1">
                          <a:solidFill>
                            <a:srgbClr val="FF0000"/>
                          </a:solidFill>
                          <a:latin typeface="Cambria Math" panose="02040503050406030204" pitchFamily="18" charset="0"/>
                        </a:rPr>
                        <m:t>作为公钥</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1</m:t>
                      </m:r>
                      <m:r>
                        <a:rPr lang="en-US" altLang="zh-CN" b="0" i="1" smtClean="0">
                          <a:solidFill>
                            <a:srgbClr val="FF0000"/>
                          </a:solidFill>
                          <a:latin typeface="Cambria Math" panose="02040503050406030204" pitchFamily="18" charset="0"/>
                        </a:rPr>
                        <m:t>)</m:t>
                      </m:r>
                    </m:oMath>
                  </m:oMathPara>
                </a14:m>
                <a:endParaRPr lang="en-US" altLang="zh-CN" dirty="0">
                  <a:solidFill>
                    <a:srgbClr val="FF0000"/>
                  </a:solidFill>
                  <a:latin typeface="Arial" panose="020B0604020202020204" pitchFamily="34" charset="0"/>
                  <a:ea typeface="宋体" panose="02010600030101010101" pitchFamily="2" charset="-122"/>
                  <a:cs typeface="Arial" panose="020B0604020202020204" pitchFamily="34" charset="0"/>
                </a:endParaRPr>
              </a:p>
              <a:p>
                <a:pPr marL="342900" indent="-342900">
                  <a:lnSpc>
                    <a:spcPct val="120000"/>
                  </a:lnSpc>
                  <a:buFont typeface="+mj-lt"/>
                  <a:buAutoNum type="arabicPeriod" startAt="2"/>
                </a:pPr>
                <a:r>
                  <a:rPr lang="zh-CN" altLang="en-US" b="1" dirty="0">
                    <a:latin typeface="Arial" panose="020B0604020202020204" pitchFamily="34" charset="0"/>
                    <a:ea typeface="宋体" panose="02010600030101010101" pitchFamily="2" charset="-122"/>
                    <a:cs typeface="Arial" panose="020B0604020202020204" pitchFamily="34" charset="0"/>
                  </a:rPr>
                  <a:t>加密过程：</a:t>
                </a:r>
                <a:endParaRPr lang="en-US" altLang="zh-CN" b="1" dirty="0">
                  <a:latin typeface="Arial" panose="020B0604020202020204" pitchFamily="34" charset="0"/>
                  <a:ea typeface="宋体" panose="02010600030101010101" pitchFamily="2" charset="-122"/>
                  <a:cs typeface="Arial" panose="020B0604020202020204" pitchFamily="34" charset="0"/>
                </a:endParaRPr>
              </a:p>
              <a:p>
                <a:pPr>
                  <a:lnSpc>
                    <a:spcPct val="120000"/>
                  </a:lnSpc>
                </a:pPr>
                <a:r>
                  <a:rPr lang="zh-CN" altLang="en-US" dirty="0">
                    <a:latin typeface="Arial" panose="020B0604020202020204" pitchFamily="34" charset="0"/>
                    <a:ea typeface="宋体" panose="02010600030101010101" pitchFamily="2" charset="-122"/>
                    <a:cs typeface="Arial" panose="020B0604020202020204" pitchFamily="34" charset="0"/>
                  </a:rPr>
                  <a:t>用户</a:t>
                </a:r>
                <a:r>
                  <a:rPr lang="en-US" altLang="zh-CN" dirty="0">
                    <a:latin typeface="Arial" panose="020B0604020202020204" pitchFamily="34" charset="0"/>
                    <a:ea typeface="宋体" panose="02010600030101010101" pitchFamily="2" charset="-122"/>
                    <a:cs typeface="Arial" panose="020B0604020202020204" pitchFamily="34" charset="0"/>
                  </a:rPr>
                  <a:t>B</a:t>
                </a:r>
                <a:r>
                  <a:rPr lang="zh-CN" altLang="en-US" dirty="0">
                    <a:latin typeface="Arial" panose="020B0604020202020204" pitchFamily="34" charset="0"/>
                    <a:ea typeface="宋体" panose="02010600030101010101" pitchFamily="2" charset="-122"/>
                    <a:cs typeface="Arial" panose="020B0604020202020204" pitchFamily="34" charset="0"/>
                  </a:rPr>
                  <a:t>向</a:t>
                </a:r>
                <a:r>
                  <a:rPr lang="en-US" altLang="zh-CN" dirty="0">
                    <a:latin typeface="Arial" panose="020B0604020202020204" pitchFamily="34" charset="0"/>
                    <a:ea typeface="宋体" panose="02010600030101010101" pitchFamily="2" charset="-122"/>
                    <a:cs typeface="Arial" panose="020B0604020202020204" pitchFamily="34" charset="0"/>
                  </a:rPr>
                  <a:t>A</a:t>
                </a:r>
                <a:r>
                  <a:rPr lang="zh-CN" altLang="en-US" dirty="0">
                    <a:latin typeface="Arial" panose="020B0604020202020204" pitchFamily="34" charset="0"/>
                    <a:ea typeface="宋体" panose="02010600030101010101" pitchFamily="2" charset="-122"/>
                    <a:cs typeface="Arial" panose="020B0604020202020204" pitchFamily="34" charset="0"/>
                  </a:rPr>
                  <a:t>发送消息</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 </m:t>
                    </m:r>
                  </m:oMath>
                </a14:m>
                <a:r>
                  <a:rPr lang="zh-CN" altLang="en-US" dirty="0">
                    <a:latin typeface="Arial" panose="020B0604020202020204" pitchFamily="34" charset="0"/>
                    <a:ea typeface="宋体" panose="02010600030101010101" pitchFamily="2" charset="-122"/>
                    <a:cs typeface="Arial" panose="020B0604020202020204" pitchFamily="34" charset="0"/>
                  </a:rPr>
                  <a:t>，选取一个随机正整数</a:t>
                </a:r>
                <a14:m>
                  <m:oMath xmlns:m="http://schemas.openxmlformats.org/officeDocument/2006/math">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m:t>
                    </m:r>
                  </m:oMath>
                </a14:m>
                <a:r>
                  <a:rPr lang="zh-CN" altLang="en-US" dirty="0">
                    <a:latin typeface="Arial" panose="020B0604020202020204" pitchFamily="34" charset="0"/>
                    <a:ea typeface="宋体" panose="02010600030101010101" pitchFamily="2" charset="-122"/>
                    <a:cs typeface="Arial" panose="020B0604020202020204" pitchFamily="34" charset="0"/>
                  </a:rPr>
                  <a:t>，产生以下点对作为密文：</a:t>
                </a:r>
                <a:endParaRPr lang="en-US" altLang="zh-CN" dirty="0">
                  <a:latin typeface="Arial" panose="020B0604020202020204" pitchFamily="34" charset="0"/>
                  <a:ea typeface="宋体" panose="02010600030101010101" pitchFamily="2" charset="-122"/>
                  <a:cs typeface="Arial" panose="020B0604020202020204" pitchFamily="34" charset="0"/>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𝐶</m:t>
                          </m:r>
                        </m:e>
                        <m:sub>
                          <m:r>
                            <a:rPr lang="en-US" altLang="zh-CN" b="0" i="1" smtClean="0">
                              <a:solidFill>
                                <a:srgbClr val="FF0000"/>
                              </a:solidFill>
                              <a:latin typeface="Cambria Math" panose="02040503050406030204" pitchFamily="18" charset="0"/>
                            </a:rPr>
                            <m:t>𝑚</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𝐶</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𝑘𝐺</m:t>
                      </m:r>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𝐶</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𝑃</m:t>
                          </m:r>
                        </m:e>
                        <m:sub>
                          <m:r>
                            <a:rPr lang="en-US" altLang="zh-CN" i="1">
                              <a:solidFill>
                                <a:srgbClr val="FF0000"/>
                              </a:solidFill>
                              <a:latin typeface="Cambria Math" panose="02040503050406030204" pitchFamily="18" charset="0"/>
                            </a:rPr>
                            <m:t>𝑚</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𝑃</m:t>
                          </m:r>
                        </m:e>
                        <m:sub>
                          <m:r>
                            <a:rPr lang="en-US" altLang="zh-CN" b="0" i="1" smtClean="0">
                              <a:solidFill>
                                <a:srgbClr val="FF0000"/>
                              </a:solidFill>
                              <a:latin typeface="Cambria Math" panose="02040503050406030204" pitchFamily="18" charset="0"/>
                            </a:rPr>
                            <m:t>𝐴</m:t>
                          </m:r>
                        </m:sub>
                      </m:sSub>
                      <m:r>
                        <a:rPr lang="en-US" altLang="zh-CN" b="0"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2</m:t>
                      </m:r>
                      <m:r>
                        <a:rPr lang="en-US" altLang="zh-CN" i="1">
                          <a:solidFill>
                            <a:srgbClr val="FF0000"/>
                          </a:solidFill>
                          <a:latin typeface="Cambria Math" panose="02040503050406030204" pitchFamily="18" charset="0"/>
                        </a:rPr>
                        <m:t>)</m:t>
                      </m:r>
                    </m:oMath>
                  </m:oMathPara>
                </a14:m>
                <a:endParaRPr lang="en-US" altLang="zh-CN" dirty="0">
                  <a:latin typeface="Arial" panose="020B0604020202020204" pitchFamily="34" charset="0"/>
                  <a:ea typeface="宋体" panose="02010600030101010101" pitchFamily="2" charset="-122"/>
                  <a:cs typeface="Arial" panose="020B0604020202020204" pitchFamily="34" charset="0"/>
                </a:endParaRPr>
              </a:p>
              <a:p>
                <a:pPr marL="342900" indent="-342900">
                  <a:lnSpc>
                    <a:spcPct val="120000"/>
                  </a:lnSpc>
                  <a:buFont typeface="+mj-lt"/>
                  <a:buAutoNum type="arabicPeriod" startAt="3"/>
                </a:pPr>
                <a:r>
                  <a:rPr lang="zh-CN" altLang="en-US" b="1" dirty="0">
                    <a:latin typeface="Arial" panose="020B0604020202020204" pitchFamily="34" charset="0"/>
                    <a:ea typeface="宋体" panose="02010600030101010101" pitchFamily="2" charset="-122"/>
                    <a:cs typeface="Arial" panose="020B0604020202020204" pitchFamily="34" charset="0"/>
                  </a:rPr>
                  <a:t>解密过程：</a:t>
                </a:r>
                <a:endParaRPr lang="en-US" altLang="zh-CN" b="1" dirty="0">
                  <a:latin typeface="Arial" panose="020B0604020202020204" pitchFamily="34" charset="0"/>
                  <a:ea typeface="宋体" panose="02010600030101010101" pitchFamily="2" charset="-122"/>
                  <a:cs typeface="Arial" panose="020B0604020202020204" pitchFamily="34" charset="0"/>
                </a:endParaRPr>
              </a:p>
              <a:p>
                <a:pPr>
                  <a:lnSpc>
                    <a:spcPct val="120000"/>
                  </a:lnSpc>
                </a:pPr>
                <a:r>
                  <a:rPr lang="zh-CN" altLang="en-US" dirty="0">
                    <a:latin typeface="Arial" panose="020B0604020202020204" pitchFamily="34" charset="0"/>
                    <a:ea typeface="宋体" panose="02010600030101010101" pitchFamily="2" charset="-122"/>
                    <a:cs typeface="Arial" panose="020B0604020202020204" pitchFamily="34" charset="0"/>
                  </a:rPr>
                  <a:t>以密文点对中的第二个点减去用自己的秘密密钥与第一个点倍乘，即</a:t>
                </a:r>
                <a:endParaRPr lang="en-US" altLang="zh-CN" dirty="0">
                  <a:latin typeface="Arial" panose="020B0604020202020204" pitchFamily="34" charset="0"/>
                  <a:ea typeface="宋体" panose="02010600030101010101" pitchFamily="2" charset="-122"/>
                  <a:cs typeface="Arial" panose="020B0604020202020204" pitchFamily="34" charset="0"/>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𝐶</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𝑛</m:t>
                          </m:r>
                        </m:e>
                        <m:sub>
                          <m:r>
                            <a:rPr lang="en-US" altLang="zh-CN" b="0" i="1" smtClean="0">
                              <a:solidFill>
                                <a:srgbClr val="FF0000"/>
                              </a:solidFill>
                              <a:latin typeface="Cambria Math" panose="02040503050406030204" pitchFamily="18" charset="0"/>
                            </a:rPr>
                            <m:t>𝐴</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𝐶</m:t>
                          </m:r>
                        </m:e>
                        <m:sub>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𝑃</m:t>
                          </m:r>
                        </m:e>
                        <m:sub>
                          <m:r>
                            <a:rPr lang="en-US" altLang="zh-CN" i="1">
                              <a:solidFill>
                                <a:srgbClr val="FF0000"/>
                              </a:solidFill>
                              <a:latin typeface="Cambria Math" panose="02040503050406030204" pitchFamily="18" charset="0"/>
                            </a:rPr>
                            <m:t>𝑚</m:t>
                          </m:r>
                        </m:sub>
                      </m:sSub>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𝑃</m:t>
                          </m:r>
                        </m:e>
                        <m:sub>
                          <m:r>
                            <a:rPr lang="en-US" altLang="zh-CN" b="0" i="1" smtClean="0">
                              <a:solidFill>
                                <a:srgbClr val="FF0000"/>
                              </a:solidFill>
                              <a:latin typeface="Cambria Math" panose="02040503050406030204" pitchFamily="18" charset="0"/>
                            </a:rPr>
                            <m:t>𝐴</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𝑛</m:t>
                          </m:r>
                        </m:e>
                        <m:sub>
                          <m:r>
                            <a:rPr lang="en-US" altLang="zh-CN" i="1">
                              <a:solidFill>
                                <a:srgbClr val="FF0000"/>
                              </a:solidFill>
                              <a:latin typeface="Cambria Math" panose="02040503050406030204" pitchFamily="18" charset="0"/>
                            </a:rPr>
                            <m:t>𝐴</m:t>
                          </m:r>
                        </m:sub>
                      </m:sSub>
                      <m:r>
                        <a:rPr lang="en-US" altLang="zh-CN" b="0" i="1" smtClean="0">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𝐺</m:t>
                      </m:r>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𝑃</m:t>
                          </m:r>
                        </m:e>
                        <m:sub>
                          <m:r>
                            <a:rPr lang="en-US" altLang="zh-CN" i="1">
                              <a:solidFill>
                                <a:srgbClr val="FF0000"/>
                              </a:solidFill>
                              <a:latin typeface="Cambria Math" panose="02040503050406030204" pitchFamily="18" charset="0"/>
                            </a:rPr>
                            <m:t>𝑚</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𝑘</m:t>
                      </m:r>
                      <m:d>
                        <m:dPr>
                          <m:ctrlPr>
                            <a:rPr lang="en-US" altLang="zh-CN" b="0" i="1" smtClean="0">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𝑛</m:t>
                              </m:r>
                            </m:e>
                            <m:sub>
                              <m:r>
                                <a:rPr lang="en-US" altLang="zh-CN" i="1">
                                  <a:solidFill>
                                    <a:srgbClr val="FF0000"/>
                                  </a:solidFill>
                                  <a:latin typeface="Cambria Math" panose="02040503050406030204" pitchFamily="18" charset="0"/>
                                </a:rPr>
                                <m:t>𝐴</m:t>
                              </m:r>
                            </m:sub>
                          </m:sSub>
                          <m:r>
                            <a:rPr lang="en-US" altLang="zh-CN" b="0" i="1" smtClean="0">
                              <a:solidFill>
                                <a:srgbClr val="FF0000"/>
                              </a:solidFill>
                              <a:latin typeface="Cambria Math" panose="02040503050406030204" pitchFamily="18" charset="0"/>
                            </a:rPr>
                            <m:t>𝐺</m:t>
                          </m:r>
                        </m:e>
                      </m:d>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𝑛</m:t>
                          </m:r>
                        </m:e>
                        <m:sub>
                          <m:r>
                            <a:rPr lang="en-US" altLang="zh-CN" i="1">
                              <a:solidFill>
                                <a:srgbClr val="FF0000"/>
                              </a:solidFill>
                              <a:latin typeface="Cambria Math" panose="02040503050406030204" pitchFamily="18" charset="0"/>
                            </a:rPr>
                            <m:t>𝐴</m:t>
                          </m:r>
                        </m:sub>
                      </m:sSub>
                      <m:r>
                        <a:rPr lang="en-US" altLang="zh-CN" i="1">
                          <a:solidFill>
                            <a:srgbClr val="FF0000"/>
                          </a:solidFill>
                          <a:latin typeface="Cambria Math" panose="02040503050406030204" pitchFamily="18" charset="0"/>
                        </a:rPr>
                        <m:t>𝑘𝐺</m:t>
                      </m:r>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𝑃</m:t>
                          </m:r>
                        </m:e>
                        <m:sub>
                          <m:r>
                            <a:rPr lang="en-US" altLang="zh-CN" i="1">
                              <a:solidFill>
                                <a:srgbClr val="FF0000"/>
                              </a:solidFill>
                              <a:latin typeface="Cambria Math" panose="02040503050406030204" pitchFamily="18" charset="0"/>
                            </a:rPr>
                            <m:t>𝑚</m:t>
                          </m:r>
                        </m:sub>
                      </m:sSub>
                      <m:r>
                        <a:rPr lang="en-US" altLang="zh-CN" i="1">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3</m:t>
                      </m:r>
                      <m:r>
                        <a:rPr lang="en-US" altLang="zh-CN" i="1">
                          <a:solidFill>
                            <a:srgbClr val="FF0000"/>
                          </a:solidFill>
                          <a:latin typeface="Cambria Math" panose="02040503050406030204" pitchFamily="18" charset="0"/>
                        </a:rPr>
                        <m:t>)</m:t>
                      </m:r>
                    </m:oMath>
                  </m:oMathPara>
                </a14:m>
                <a:endParaRPr lang="en-US" altLang="zh-CN" dirty="0">
                  <a:latin typeface="Arial" panose="020B0604020202020204" pitchFamily="34" charset="0"/>
                  <a:ea typeface="宋体" panose="02010600030101010101" pitchFamily="2" charset="-122"/>
                  <a:cs typeface="Arial" panose="020B0604020202020204" pitchFamily="3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79388" y="2767832"/>
                <a:ext cx="8833983" cy="3467744"/>
              </a:xfrm>
              <a:prstGeom prst="rect">
                <a:avLst/>
              </a:prstGeom>
              <a:blipFill rotWithShape="1">
                <a:blip r:embed="rId1"/>
                <a:stretch>
                  <a:fillRect l="-4" t="-14" r="2" b="-599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371856" y="901970"/>
            <a:ext cx="5844778" cy="790575"/>
          </a:xfrm>
        </p:spPr>
        <p:txBody>
          <a:bodyPr/>
          <a:lstStyle/>
          <a:p>
            <a:r>
              <a:rPr lang="zh-CN" altLang="en-US" dirty="0">
                <a:solidFill>
                  <a:srgbClr val="FF0000"/>
                </a:solidFill>
                <a:latin typeface="宋体" panose="02010600030101010101" pitchFamily="2" charset="-122"/>
                <a:ea typeface="宋体" panose="02010600030101010101" pitchFamily="2" charset="-122"/>
              </a:rPr>
              <a:t>公钥密码的基本概念</a:t>
            </a:r>
            <a:endParaRPr lang="zh-CN" altLang="en-US" dirty="0">
              <a:solidFill>
                <a:srgbClr val="FF0000"/>
              </a:solidFill>
              <a:latin typeface="宋体" panose="02010600030101010101" pitchFamily="2" charset="-122"/>
              <a:ea typeface="宋体" panose="02010600030101010101" pitchFamily="2" charset="-122"/>
            </a:endParaRPr>
          </a:p>
        </p:txBody>
      </p:sp>
      <p:sp>
        <p:nvSpPr>
          <p:cNvPr id="24580" name="Rectangle 3"/>
          <p:cNvSpPr>
            <a:spLocks noGrp="1" noChangeArrowheads="1"/>
          </p:cNvSpPr>
          <p:nvPr>
            <p:ph idx="1"/>
          </p:nvPr>
        </p:nvSpPr>
        <p:spPr>
          <a:xfrm>
            <a:off x="371856" y="2110598"/>
            <a:ext cx="8400288" cy="3618309"/>
          </a:xfrm>
        </p:spPr>
        <p:txBody>
          <a:bodyPr>
            <a:noAutofit/>
          </a:bodyPr>
          <a:lstStyle/>
          <a:p>
            <a:pPr>
              <a:spcBef>
                <a:spcPct val="0"/>
              </a:spcBef>
              <a:buClrTx/>
              <a:buSzTx/>
              <a:buFontTx/>
              <a:buNone/>
            </a:pPr>
            <a:r>
              <a:rPr lang="zh-CN" altLang="en-US" sz="3200" b="1" dirty="0">
                <a:solidFill>
                  <a:srgbClr val="000000"/>
                </a:solidFill>
                <a:latin typeface="宋体" panose="02010600030101010101" pitchFamily="2" charset="-122"/>
                <a:ea typeface="宋体" panose="02010600030101010101" pitchFamily="2" charset="-122"/>
              </a:rPr>
              <a:t>公钥密码体制 </a:t>
            </a:r>
            <a:r>
              <a:rPr lang="zh-CN" altLang="en-US" sz="3200" dirty="0">
                <a:solidFill>
                  <a:srgbClr val="000000"/>
                </a:solidFill>
                <a:latin typeface="宋体" panose="02010600030101010101" pitchFamily="2" charset="-122"/>
                <a:ea typeface="宋体" panose="02010600030101010101" pitchFamily="2" charset="-122"/>
              </a:rPr>
              <a:t>于</a:t>
            </a:r>
            <a:r>
              <a:rPr lang="zh-CN" altLang="en-US" sz="3200" dirty="0">
                <a:solidFill>
                  <a:srgbClr val="000000"/>
                </a:solidFill>
                <a:latin typeface="Tahoma" panose="020B0604030504040204" pitchFamily="34" charset="0"/>
                <a:ea typeface="宋体" panose="02010600030101010101" pitchFamily="2" charset="-122"/>
                <a:cs typeface="Tahoma" panose="020B0604030504040204" pitchFamily="34" charset="0"/>
              </a:rPr>
              <a:t>1976</a:t>
            </a:r>
            <a:r>
              <a:rPr lang="zh-CN" altLang="en-US" sz="3200" dirty="0">
                <a:solidFill>
                  <a:srgbClr val="000000"/>
                </a:solidFill>
                <a:latin typeface="宋体" panose="02010600030101010101" pitchFamily="2" charset="-122"/>
                <a:ea typeface="宋体" panose="02010600030101010101" pitchFamily="2" charset="-122"/>
              </a:rPr>
              <a:t>年由</a:t>
            </a:r>
            <a:r>
              <a:rPr lang="en-US" altLang="zh-CN" sz="3200" dirty="0">
                <a:solidFill>
                  <a:srgbClr val="000000"/>
                </a:solidFill>
                <a:latin typeface="Tahoma" panose="020B0604030504040204" pitchFamily="34" charset="0"/>
                <a:ea typeface="Tahoma" panose="020B0604030504040204" pitchFamily="34" charset="0"/>
                <a:cs typeface="Tahoma" panose="020B0604030504040204" pitchFamily="34" charset="0"/>
              </a:rPr>
              <a:t>W. Diffie</a:t>
            </a:r>
            <a:r>
              <a:rPr lang="zh-CN" altLang="en-US" sz="3200" dirty="0">
                <a:solidFill>
                  <a:srgbClr val="000000"/>
                </a:solidFill>
                <a:latin typeface="宋体" panose="02010600030101010101" pitchFamily="2" charset="-122"/>
                <a:ea typeface="宋体" panose="02010600030101010101" pitchFamily="2" charset="-122"/>
              </a:rPr>
              <a:t>和</a:t>
            </a:r>
            <a:r>
              <a:rPr lang="en-US" altLang="zh-CN" sz="3200" dirty="0">
                <a:solidFill>
                  <a:srgbClr val="000000"/>
                </a:solidFill>
                <a:latin typeface="Tahoma" panose="020B0604030504040204" pitchFamily="34" charset="0"/>
                <a:ea typeface="Tahoma" panose="020B0604030504040204" pitchFamily="34" charset="0"/>
                <a:cs typeface="Tahoma" panose="020B0604030504040204" pitchFamily="34" charset="0"/>
              </a:rPr>
              <a:t>M. Hellman[1976]</a:t>
            </a:r>
            <a:r>
              <a:rPr lang="zh-CN" altLang="en-US" sz="3200" dirty="0">
                <a:solidFill>
                  <a:srgbClr val="000000"/>
                </a:solidFill>
                <a:latin typeface="宋体" panose="02010600030101010101" pitchFamily="2" charset="-122"/>
                <a:ea typeface="宋体" panose="02010600030101010101" pitchFamily="2" charset="-122"/>
              </a:rPr>
              <a:t>提出，同时</a:t>
            </a:r>
            <a:r>
              <a:rPr lang="en-US" altLang="zh-CN" sz="3200" dirty="0">
                <a:solidFill>
                  <a:srgbClr val="000000"/>
                </a:solidFill>
                <a:latin typeface="Tahoma" panose="020B0604030504040204" pitchFamily="34" charset="0"/>
                <a:ea typeface="Tahoma" panose="020B0604030504040204" pitchFamily="34" charset="0"/>
                <a:cs typeface="Tahoma" panose="020B0604030504040204" pitchFamily="34" charset="0"/>
              </a:rPr>
              <a:t>R. Merkle[1978]</a:t>
            </a:r>
            <a:r>
              <a:rPr lang="zh-CN" altLang="en-US" sz="3200" dirty="0">
                <a:solidFill>
                  <a:srgbClr val="000000"/>
                </a:solidFill>
                <a:latin typeface="宋体" panose="02010600030101010101" pitchFamily="2" charset="-122"/>
                <a:ea typeface="宋体" panose="02010600030101010101" pitchFamily="2" charset="-122"/>
              </a:rPr>
              <a:t>也独立提出了这一体制。可用于保密通信，也可用</a:t>
            </a:r>
            <a:r>
              <a:rPr lang="zh-CN" altLang="en-US" sz="3200">
                <a:solidFill>
                  <a:srgbClr val="000000"/>
                </a:solidFill>
                <a:latin typeface="宋体" panose="02010600030101010101" pitchFamily="2" charset="-122"/>
                <a:ea typeface="宋体" panose="02010600030101010101" pitchFamily="2" charset="-122"/>
              </a:rPr>
              <a:t>于数字签名。</a:t>
            </a:r>
            <a:endParaRPr lang="zh-CN" altLang="en-US" sz="3200" dirty="0">
              <a:solidFill>
                <a:srgbClr val="000000"/>
              </a:solidFill>
              <a:latin typeface="宋体" panose="02010600030101010101" pitchFamily="2" charset="-122"/>
              <a:ea typeface="宋体" panose="02010600030101010101" pitchFamily="2" charset="-122"/>
            </a:endParaRPr>
          </a:p>
          <a:p>
            <a:pPr>
              <a:spcBef>
                <a:spcPct val="0"/>
              </a:spcBef>
              <a:buClrTx/>
              <a:buSzTx/>
              <a:buFontTx/>
              <a:buNone/>
            </a:pPr>
            <a:r>
              <a:rPr lang="zh-CN" altLang="en-US" sz="3200" dirty="0">
                <a:latin typeface="宋体" panose="02010600030101010101" pitchFamily="2" charset="-122"/>
                <a:ea typeface="宋体" panose="02010600030101010101" pitchFamily="2" charset="-122"/>
              </a:rPr>
              <a:t>这一体制的出现在密码学史上是划时代的事件，它为解决计算机信息网中的安全提供了新的理论和技术基础。</a:t>
            </a:r>
            <a:endParaRPr lang="zh-CN" altLang="en-US" sz="3200" dirty="0">
              <a:latin typeface="宋体" panose="02010600030101010101" pitchFamily="2" charset="-122"/>
              <a:ea typeface="宋体" panose="02010600030101010101" pitchFamily="2" charset="-122"/>
            </a:endParaRPr>
          </a:p>
          <a:p>
            <a:pPr>
              <a:spcBef>
                <a:spcPct val="0"/>
              </a:spcBef>
              <a:buClrTx/>
              <a:buSzTx/>
              <a:buFontTx/>
              <a:buNone/>
            </a:pPr>
            <a:r>
              <a:rPr lang="zh-CN" altLang="en-US" sz="3200" dirty="0">
                <a:solidFill>
                  <a:srgbClr val="000000"/>
                </a:solidFill>
                <a:latin typeface="宋体" panose="02010600030101010101" pitchFamily="2" charset="-122"/>
                <a:ea typeface="宋体" panose="02010600030101010101" pitchFamily="2" charset="-122"/>
              </a:rPr>
              <a:t>公钥体制的基本原理是</a:t>
            </a:r>
            <a:r>
              <a:rPr lang="zh-CN" altLang="en-US" sz="3200" b="1" u="sng" dirty="0">
                <a:solidFill>
                  <a:srgbClr val="000000"/>
                </a:solidFill>
                <a:latin typeface="宋体" panose="02010600030101010101" pitchFamily="2" charset="-122"/>
                <a:ea typeface="宋体" panose="02010600030101010101" pitchFamily="2" charset="-122"/>
              </a:rPr>
              <a:t>单向陷门函数</a:t>
            </a:r>
            <a:r>
              <a:rPr lang="zh-CN" altLang="en-US" sz="3200" dirty="0">
                <a:solidFill>
                  <a:srgbClr val="000000"/>
                </a:solidFill>
                <a:latin typeface="宋体" panose="02010600030101010101" pitchFamily="2" charset="-122"/>
                <a:ea typeface="宋体" panose="02010600030101010101" pitchFamily="2" charset="-122"/>
              </a:rPr>
              <a:t>。</a:t>
            </a:r>
            <a:endParaRPr lang="zh-CN" altLang="en-US" sz="3200" dirty="0">
              <a:solidFill>
                <a:srgbClr val="000000"/>
              </a:solidFill>
              <a:latin typeface="宋体" panose="02010600030101010101" pitchFamily="2" charset="-122"/>
              <a:ea typeface="宋体" panose="02010600030101010101" pitchFamily="2" charset="-122"/>
            </a:endParaRPr>
          </a:p>
        </p:txBody>
      </p:sp>
      <p:sp>
        <p:nvSpPr>
          <p:cNvPr id="24578" name="灯片编号占位符 4"/>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eaLnBrk="0" hangingPunct="0">
              <a:spcBef>
                <a:spcPct val="0"/>
              </a:spcBef>
              <a:buClrTx/>
              <a:buSzTx/>
              <a:buFontTx/>
              <a:buNone/>
            </a:pPr>
            <a:fld id="{57AE073C-D0EE-43F7-85E6-E48692216D5A}" type="slidenum">
              <a:rPr lang="zh-CN" altLang="en-US" sz="1050"/>
            </a:fld>
            <a:endParaRPr lang="en-US" altLang="zh-CN" sz="105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323850" y="63914"/>
            <a:ext cx="7772400" cy="1143000"/>
          </a:xfrm>
          <a:noFill/>
        </p:spPr>
        <p:txBody>
          <a:bodyPr anchor="t"/>
          <a:lstStyle/>
          <a:p>
            <a:r>
              <a:rPr lang="en-US" altLang="zh-CN" dirty="0">
                <a:solidFill>
                  <a:srgbClr val="FF0000"/>
                </a:solidFill>
                <a:latin typeface="宋体" panose="02010600030101010101" pitchFamily="2" charset="-122"/>
                <a:ea typeface="宋体" panose="02010600030101010101" pitchFamily="2" charset="-122"/>
              </a:rPr>
              <a:t>EC </a:t>
            </a:r>
            <a:r>
              <a:rPr lang="en-US" altLang="zh-CN" dirty="0" err="1">
                <a:solidFill>
                  <a:srgbClr val="FF0000"/>
                </a:solidFill>
                <a:latin typeface="宋体" panose="02010600030101010101" pitchFamily="2" charset="-122"/>
                <a:ea typeface="宋体" panose="02010600030101010101" pitchFamily="2" charset="-122"/>
              </a:rPr>
              <a:t>Elgamal</a:t>
            </a:r>
            <a:r>
              <a:rPr lang="zh-CN" altLang="en-US" dirty="0">
                <a:solidFill>
                  <a:srgbClr val="FF0000"/>
                </a:solidFill>
                <a:latin typeface="宋体" panose="02010600030101010101" pitchFamily="2" charset="-122"/>
                <a:ea typeface="宋体" panose="02010600030101010101" pitchFamily="2" charset="-122"/>
              </a:rPr>
              <a:t>举例</a:t>
            </a:r>
            <a:endParaRPr lang="zh-CN" altLang="en-US" dirty="0">
              <a:solidFill>
                <a:srgbClr val="FF0000"/>
              </a:solidFill>
              <a:latin typeface="宋体" panose="02010600030101010101" pitchFamily="2" charset="-122"/>
              <a:ea typeface="宋体" panose="02010600030101010101" pitchFamily="2" charset="-122"/>
            </a:endParaRPr>
          </a:p>
        </p:txBody>
      </p:sp>
      <p:sp>
        <p:nvSpPr>
          <p:cNvPr id="136195" name="灯片编号占位符 1"/>
          <p:cNvSpPr>
            <a:spLocks noGrp="1" noChangeArrowheads="1"/>
          </p:cNvSpPr>
          <p:nvPr>
            <p:ph type="sldNum" sz="quarter" idx="10"/>
          </p:nvPr>
        </p:nvSpPr>
        <p:spPr>
          <a:xfrm>
            <a:off x="8736330" y="649287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5A2BDE1-796D-4C8C-9364-B6226431AC38}" type="slidenum">
              <a:rPr lang="zh-CN" altLang="en-US" sz="1400" smtClean="0"/>
            </a:fld>
            <a:endParaRPr lang="en-US" altLang="zh-CN" sz="1400"/>
          </a:p>
        </p:txBody>
      </p:sp>
      <mc:AlternateContent xmlns:mc="http://schemas.openxmlformats.org/markup-compatibility/2006">
        <mc:Choice xmlns:a14="http://schemas.microsoft.com/office/drawing/2010/main" Requires="a14">
          <p:sp>
            <p:nvSpPr>
              <p:cNvPr id="2" name="文本框 1"/>
              <p:cNvSpPr txBox="1"/>
              <p:nvPr/>
            </p:nvSpPr>
            <p:spPr>
              <a:xfrm>
                <a:off x="210693" y="1382286"/>
                <a:ext cx="8722614" cy="4093428"/>
              </a:xfrm>
              <a:prstGeom prst="rect">
                <a:avLst/>
              </a:prstGeom>
              <a:noFill/>
            </p:spPr>
            <p:txBody>
              <a:bodyPr wrap="square" rtlCol="0">
                <a:spAutoFit/>
              </a:bodyPr>
              <a:lstStyle/>
              <a:p>
                <a:pPr marL="342900" indent="-342900">
                  <a:buFont typeface="+mj-lt"/>
                  <a:buAutoNum type="arabicPeriod"/>
                </a:pPr>
                <a:r>
                  <a:rPr lang="zh-CN" altLang="en-US" sz="2000" b="1" dirty="0">
                    <a:latin typeface="Arial" panose="020B0604020202020204" pitchFamily="34" charset="0"/>
                    <a:ea typeface="宋体" panose="02010600030101010101" pitchFamily="2" charset="-122"/>
                    <a:cs typeface="Arial" panose="020B0604020202020204" pitchFamily="34" charset="0"/>
                  </a:rPr>
                  <a:t>密钥生成过程：</a:t>
                </a:r>
                <a:endParaRPr lang="en-US" altLang="zh-CN" sz="2000" b="1" dirty="0">
                  <a:latin typeface="Arial" panose="020B0604020202020204" pitchFamily="34" charset="0"/>
                  <a:ea typeface="宋体" panose="02010600030101010101" pitchFamily="2" charset="-122"/>
                  <a:cs typeface="Arial" panose="020B0604020202020204" pitchFamily="34" charset="0"/>
                </a:endParaRPr>
              </a:p>
              <a:p>
                <a:r>
                  <a:rPr lang="zh-CN" altLang="en-US" sz="2000" dirty="0">
                    <a:latin typeface="Arial" panose="020B0604020202020204" pitchFamily="34" charset="0"/>
                    <a:ea typeface="宋体" panose="02010600030101010101" pitchFamily="2" charset="-122"/>
                    <a:cs typeface="Arial" panose="020B0604020202020204" pitchFamily="34" charset="0"/>
                  </a:rPr>
                  <a:t>设椭圆曲线，得</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11</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6</m:t>
                        </m:r>
                      </m:e>
                    </m:d>
                  </m:oMath>
                </a14:m>
                <a:r>
                  <a:rPr lang="zh-CN" altLang="en-US" sz="2000" dirty="0">
                    <a:latin typeface="Arial" panose="020B0604020202020204" pitchFamily="34" charset="0"/>
                    <a:ea typeface="宋体" panose="02010600030101010101" pitchFamily="2" charset="-122"/>
                    <a:cs typeface="Arial" panose="020B0604020202020204" pitchFamily="34" charset="0"/>
                  </a:rPr>
                  <a:t>，生成元</a:t>
                </a:r>
                <a14:m>
                  <m:oMath xmlns:m="http://schemas.openxmlformats.org/officeDocument/2006/math">
                    <m:r>
                      <a:rPr lang="en-US" altLang="zh-CN" sz="2000" i="1" dirty="0" smtClean="0">
                        <a:latin typeface="Cambria Math" panose="02040503050406030204" pitchFamily="18" charset="0"/>
                      </a:rPr>
                      <m:t>𝐺</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2</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7</m:t>
                    </m:r>
                    <m:r>
                      <a:rPr lang="en-US" altLang="zh-CN" sz="2000" i="1" dirty="0" smtClean="0">
                        <a:latin typeface="Cambria Math" panose="02040503050406030204" pitchFamily="18" charset="0"/>
                      </a:rPr>
                      <m:t>)</m:t>
                    </m:r>
                  </m:oMath>
                </a14:m>
                <a:r>
                  <a:rPr lang="zh-CN" altLang="en-US" sz="2000" dirty="0">
                    <a:latin typeface="Arial" panose="020B0604020202020204" pitchFamily="34" charset="0"/>
                    <a:ea typeface="宋体" panose="02010600030101010101" pitchFamily="2" charset="-122"/>
                    <a:cs typeface="Arial" panose="020B0604020202020204" pitchFamily="34" charset="0"/>
                  </a:rPr>
                  <a:t>，接收方</a:t>
                </a:r>
                <a:r>
                  <a:rPr lang="en-US" altLang="zh-CN" sz="2000" dirty="0">
                    <a:latin typeface="Arial" panose="020B0604020202020204" pitchFamily="34" charset="0"/>
                    <a:ea typeface="宋体" panose="02010600030101010101" pitchFamily="2" charset="-122"/>
                    <a:cs typeface="Arial" panose="020B0604020202020204" pitchFamily="34" charset="0"/>
                  </a:rPr>
                  <a:t>A</a:t>
                </a:r>
                <a:r>
                  <a:rPr lang="zh-CN" altLang="en-US" sz="2000" dirty="0">
                    <a:latin typeface="Arial" panose="020B0604020202020204" pitchFamily="34" charset="0"/>
                    <a:ea typeface="宋体" panose="02010600030101010101" pitchFamily="2" charset="-122"/>
                    <a:cs typeface="Arial" panose="020B0604020202020204" pitchFamily="34" charset="0"/>
                  </a:rPr>
                  <a:t>的密钥</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𝑛</m:t>
                        </m:r>
                      </m:e>
                      <m:sub>
                        <m:r>
                          <a:rPr lang="en-US" altLang="zh-CN" sz="2000" b="0" i="1" dirty="0" smtClean="0">
                            <a:latin typeface="Cambria Math" panose="02040503050406030204" pitchFamily="18" charset="0"/>
                          </a:rPr>
                          <m:t>𝐴</m:t>
                        </m:r>
                      </m:sub>
                    </m:sSub>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7</m:t>
                    </m:r>
                  </m:oMath>
                </a14:m>
                <a:r>
                  <a:rPr lang="zh-CN" altLang="en-US" sz="2000" dirty="0">
                    <a:latin typeface="Arial" panose="020B0604020202020204" pitchFamily="34" charset="0"/>
                    <a:ea typeface="宋体" panose="02010600030101010101" pitchFamily="2" charset="-122"/>
                    <a:cs typeface="Arial" panose="020B0604020202020204" pitchFamily="34" charset="0"/>
                  </a:rPr>
                  <a:t>，</a:t>
                </a:r>
                <a:r>
                  <a:rPr lang="en-US" altLang="zh-CN" sz="2000" dirty="0">
                    <a:latin typeface="Arial" panose="020B0604020202020204" pitchFamily="34" charset="0"/>
                    <a:ea typeface="宋体" panose="02010600030101010101" pitchFamily="2" charset="-122"/>
                    <a:cs typeface="Arial" panose="020B0604020202020204" pitchFamily="34" charset="0"/>
                  </a:rPr>
                  <a:t>A</a:t>
                </a:r>
                <a:r>
                  <a:rPr lang="zh-CN" altLang="en-US" sz="2000" dirty="0">
                    <a:latin typeface="Arial" panose="020B0604020202020204" pitchFamily="34" charset="0"/>
                    <a:ea typeface="宋体" panose="02010600030101010101" pitchFamily="2" charset="-122"/>
                    <a:cs typeface="Arial" panose="020B0604020202020204" pitchFamily="34" charset="0"/>
                  </a:rPr>
                  <a:t>的公钥：</a:t>
                </a:r>
                <a:endParaRPr lang="en-US" altLang="zh-CN" sz="2000" dirty="0">
                  <a:latin typeface="Arial" panose="020B0604020202020204" pitchFamily="34" charset="0"/>
                  <a:ea typeface="宋体" panose="02010600030101010101" pitchFamily="2" charset="-122"/>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𝐴</m:t>
                          </m:r>
                        </m:sub>
                      </m:sSub>
                      <m:r>
                        <a:rPr lang="en-US" altLang="zh-CN" sz="2000" b="0" i="1"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𝑛</m:t>
                          </m:r>
                        </m:e>
                        <m:sub>
                          <m:r>
                            <a:rPr lang="en-US" altLang="zh-CN" sz="2000" i="1" dirty="0">
                              <a:latin typeface="Cambria Math" panose="02040503050406030204" pitchFamily="18" charset="0"/>
                            </a:rPr>
                            <m:t>𝐴</m:t>
                          </m:r>
                        </m:sub>
                      </m:sSub>
                      <m:r>
                        <a:rPr lang="en-US" altLang="zh-CN" sz="2000" b="0" i="1" dirty="0" smtClean="0">
                          <a:latin typeface="Cambria Math" panose="02040503050406030204" pitchFamily="18" charset="0"/>
                        </a:rPr>
                        <m:t>𝐺</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7</m:t>
                      </m:r>
                      <m:r>
                        <a:rPr lang="en-US" altLang="zh-CN" sz="2000" b="0" i="1" dirty="0" smtClean="0">
                          <a:latin typeface="Cambria Math" panose="02040503050406030204" pitchFamily="18" charset="0"/>
                        </a:rPr>
                        <m:t>𝐺</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7</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2</m:t>
                      </m:r>
                      <m:r>
                        <a:rPr lang="en-US" altLang="zh-CN" sz="2000" b="0" i="1" dirty="0" smtClean="0">
                          <a:latin typeface="Cambria Math" panose="02040503050406030204" pitchFamily="18" charset="0"/>
                        </a:rPr>
                        <m:t>)</m:t>
                      </m:r>
                    </m:oMath>
                  </m:oMathPara>
                </a14:m>
                <a:endParaRPr lang="en-US" altLang="zh-CN" sz="2000" dirty="0">
                  <a:latin typeface="Arial" panose="020B0604020202020204" pitchFamily="34" charset="0"/>
                  <a:ea typeface="宋体" panose="02010600030101010101" pitchFamily="2" charset="-122"/>
                  <a:cs typeface="Arial" panose="020B0604020202020204" pitchFamily="34" charset="0"/>
                </a:endParaRPr>
              </a:p>
              <a:p>
                <a:endParaRPr lang="en-US" altLang="zh-CN" sz="2000" dirty="0">
                  <a:latin typeface="Arial" panose="020B0604020202020204" pitchFamily="34" charset="0"/>
                  <a:ea typeface="宋体" panose="02010600030101010101" pitchFamily="2" charset="-122"/>
                  <a:cs typeface="Arial" panose="020B0604020202020204" pitchFamily="34" charset="0"/>
                </a:endParaRPr>
              </a:p>
              <a:p>
                <a:pPr marL="342900" indent="-342900">
                  <a:buFont typeface="+mj-lt"/>
                  <a:buAutoNum type="arabicPeriod" startAt="2"/>
                </a:pPr>
                <a:r>
                  <a:rPr lang="zh-CN" altLang="en-US" sz="2000" b="1" dirty="0">
                    <a:latin typeface="Arial" panose="020B0604020202020204" pitchFamily="34" charset="0"/>
                    <a:ea typeface="宋体" panose="02010600030101010101" pitchFamily="2" charset="-122"/>
                    <a:cs typeface="Arial" panose="020B0604020202020204" pitchFamily="34" charset="0"/>
                  </a:rPr>
                  <a:t>加密过程：</a:t>
                </a:r>
                <a:endParaRPr lang="en-US" altLang="zh-CN" sz="2000" b="1" dirty="0">
                  <a:latin typeface="Arial" panose="020B0604020202020204" pitchFamily="34" charset="0"/>
                  <a:ea typeface="宋体" panose="02010600030101010101" pitchFamily="2" charset="-122"/>
                  <a:cs typeface="Arial" panose="020B0604020202020204" pitchFamily="34" charset="0"/>
                </a:endParaRPr>
              </a:p>
              <a:p>
                <a:r>
                  <a:rPr lang="zh-CN" altLang="en-US" sz="2000" dirty="0">
                    <a:latin typeface="Arial" panose="020B0604020202020204" pitchFamily="34" charset="0"/>
                    <a:ea typeface="宋体" panose="02010600030101010101" pitchFamily="2" charset="-122"/>
                    <a:cs typeface="Arial" panose="020B0604020202020204" pitchFamily="34" charset="0"/>
                  </a:rPr>
                  <a:t>用户</a:t>
                </a:r>
                <a:r>
                  <a:rPr lang="en-US" altLang="zh-CN" sz="2000" dirty="0">
                    <a:latin typeface="Arial" panose="020B0604020202020204" pitchFamily="34" charset="0"/>
                    <a:ea typeface="宋体" panose="02010600030101010101" pitchFamily="2" charset="-122"/>
                    <a:cs typeface="Arial" panose="020B0604020202020204" pitchFamily="34" charset="0"/>
                  </a:rPr>
                  <a:t>B</a:t>
                </a:r>
                <a:r>
                  <a:rPr lang="zh-CN" altLang="en-US" sz="2000" dirty="0">
                    <a:latin typeface="Arial" panose="020B0604020202020204" pitchFamily="34" charset="0"/>
                    <a:ea typeface="宋体" panose="02010600030101010101" pitchFamily="2" charset="-122"/>
                    <a:cs typeface="Arial" panose="020B0604020202020204" pitchFamily="34" charset="0"/>
                  </a:rPr>
                  <a:t>向</a:t>
                </a:r>
                <a:r>
                  <a:rPr lang="en-US" altLang="zh-CN" sz="2000" dirty="0">
                    <a:latin typeface="Arial" panose="020B0604020202020204" pitchFamily="34" charset="0"/>
                    <a:ea typeface="宋体" panose="02010600030101010101" pitchFamily="2" charset="-122"/>
                    <a:cs typeface="Arial" panose="020B0604020202020204" pitchFamily="34" charset="0"/>
                  </a:rPr>
                  <a:t>A</a:t>
                </a:r>
                <a:r>
                  <a:rPr lang="zh-CN" altLang="en-US" sz="2000" dirty="0">
                    <a:latin typeface="Arial" panose="020B0604020202020204" pitchFamily="34" charset="0"/>
                    <a:ea typeface="宋体" panose="02010600030101010101" pitchFamily="2" charset="-122"/>
                    <a:cs typeface="Arial" panose="020B0604020202020204" pitchFamily="34" charset="0"/>
                  </a:rPr>
                  <a:t>发送消息</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𝑃</m:t>
                        </m:r>
                      </m:e>
                      <m:sub>
                        <m:r>
                          <a:rPr lang="en-US" altLang="zh-CN" sz="2000" b="0" i="1" dirty="0" smtClean="0">
                            <a:latin typeface="Cambria Math" panose="02040503050406030204" pitchFamily="18" charset="0"/>
                          </a:rPr>
                          <m:t>𝑚</m:t>
                        </m:r>
                      </m:sub>
                    </m:sSub>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10</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9</m:t>
                    </m:r>
                    <m:r>
                      <a:rPr lang="en-US" altLang="zh-CN" sz="2000" i="1" dirty="0" smtClean="0">
                        <a:latin typeface="Cambria Math" panose="02040503050406030204" pitchFamily="18" charset="0"/>
                      </a:rPr>
                      <m:t>)</m:t>
                    </m:r>
                  </m:oMath>
                </a14:m>
                <a:r>
                  <a:rPr lang="zh-CN" altLang="en-US" sz="2000" dirty="0">
                    <a:latin typeface="Arial" panose="020B0604020202020204" pitchFamily="34" charset="0"/>
                    <a:ea typeface="宋体" panose="02010600030101010101" pitchFamily="2" charset="-122"/>
                    <a:cs typeface="Arial" panose="020B0604020202020204" pitchFamily="34" charset="0"/>
                  </a:rPr>
                  <a:t>，选取一个随机正整数</a:t>
                </a:r>
                <a14:m>
                  <m:oMath xmlns:m="http://schemas.openxmlformats.org/officeDocument/2006/math">
                    <m:r>
                      <a:rPr lang="en-US" altLang="zh-CN" sz="2000" i="1" dirty="0" smtClean="0">
                        <a:latin typeface="Cambria Math" panose="02040503050406030204" pitchFamily="18" charset="0"/>
                      </a:rPr>
                      <m:t>𝑘</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3</m:t>
                    </m:r>
                  </m:oMath>
                </a14:m>
                <a:r>
                  <a:rPr lang="zh-CN" altLang="en-US" sz="2000" dirty="0">
                    <a:latin typeface="Arial" panose="020B0604020202020204" pitchFamily="34" charset="0"/>
                    <a:ea typeface="宋体" panose="02010600030101010101" pitchFamily="2" charset="-122"/>
                    <a:cs typeface="Arial" panose="020B0604020202020204" pitchFamily="34" charset="0"/>
                  </a:rPr>
                  <a:t>，则密文：</a:t>
                </a:r>
                <a:endParaRPr lang="en-US" altLang="zh-CN" sz="2000" dirty="0">
                  <a:latin typeface="Arial" panose="020B0604020202020204" pitchFamily="34" charset="0"/>
                  <a:ea typeface="宋体" panose="02010600030101010101" pitchFamily="2" charset="-122"/>
                  <a:cs typeface="Arial" panose="020B0604020202020204" pitchFamily="34" charset="0"/>
                </a:endParaRPr>
              </a:p>
              <a:p>
                <a:pPr marL="1800225"/>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𝑘𝐺</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r>
                      <a:rPr lang="en-US" altLang="zh-CN" sz="2000" b="0" i="1" smtClean="0">
                        <a:latin typeface="Cambria Math" panose="02040503050406030204" pitchFamily="18" charset="0"/>
                      </a:rPr>
                      <m:t>𝐺</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8</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e>
                    </m:d>
                  </m:oMath>
                </a14:m>
                <a:r>
                  <a:rPr lang="en-US" altLang="zh-CN" sz="2000" b="0" dirty="0">
                    <a:latin typeface="Arial" panose="020B0604020202020204" pitchFamily="34" charset="0"/>
                    <a:ea typeface="宋体" panose="02010600030101010101" pitchFamily="2" charset="-122"/>
                    <a:cs typeface="Arial" panose="020B0604020202020204" pitchFamily="34" charset="0"/>
                  </a:rPr>
                  <a:t> </a:t>
                </a:r>
                <a:endParaRPr lang="en-US" altLang="zh-CN" sz="2000" b="0" dirty="0">
                  <a:latin typeface="Arial" panose="020B0604020202020204" pitchFamily="34" charset="0"/>
                  <a:ea typeface="宋体" panose="02010600030101010101" pitchFamily="2" charset="-122"/>
                  <a:cs typeface="Arial" panose="020B0604020202020204" pitchFamily="34" charset="0"/>
                </a:endParaRPr>
              </a:p>
              <a:p>
                <a:pPr marL="1800225"/>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𝑃</m:t>
                        </m:r>
                      </m:e>
                      <m:sub>
                        <m:r>
                          <a:rPr lang="en-US" altLang="zh-CN" sz="2000" i="1" dirty="0">
                            <a:latin typeface="Cambria Math" panose="02040503050406030204" pitchFamily="18" charset="0"/>
                          </a:rPr>
                          <m:t>𝑚</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𝑘</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𝐴</m:t>
                        </m:r>
                      </m:sub>
                    </m:sSub>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9</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3</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7</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9</m:t>
                        </m:r>
                      </m:e>
                    </m:d>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3</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5</m:t>
                        </m:r>
                      </m:e>
                    </m:d>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e>
                    </m:d>
                  </m:oMath>
                </a14:m>
                <a:r>
                  <a:rPr lang="en-US" altLang="zh-CN" sz="2000" b="0" dirty="0">
                    <a:latin typeface="Arial" panose="020B0604020202020204" pitchFamily="34" charset="0"/>
                    <a:ea typeface="宋体" panose="02010600030101010101" pitchFamily="2" charset="-122"/>
                    <a:cs typeface="Arial" panose="020B0604020202020204" pitchFamily="34" charset="0"/>
                  </a:rPr>
                  <a:t> </a:t>
                </a:r>
                <a:endParaRPr lang="en-US" altLang="zh-CN" sz="2000" b="0" dirty="0">
                  <a:latin typeface="Arial" panose="020B0604020202020204" pitchFamily="34" charset="0"/>
                  <a:ea typeface="宋体" panose="02010600030101010101" pitchFamily="2" charset="-122"/>
                  <a:cs typeface="Arial" panose="020B0604020202020204" pitchFamily="34" charset="0"/>
                </a:endParaRPr>
              </a:p>
              <a:p>
                <a:pPr marL="1800225"/>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𝑚</m:t>
                        </m:r>
                      </m:sub>
                    </m:sSub>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𝐶</m:t>
                            </m:r>
                          </m:e>
                          <m:sub>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𝐶</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8</m:t>
                        </m:r>
                        <m:r>
                          <a:rPr lang="en-US" altLang="zh-CN" sz="2000" i="1">
                            <a:latin typeface="Cambria Math" panose="02040503050406030204" pitchFamily="18" charset="0"/>
                          </a:rPr>
                          <m:t>,</m:t>
                        </m:r>
                        <m:r>
                          <a:rPr lang="en-US" altLang="zh-CN" sz="2000" i="1">
                            <a:latin typeface="Cambria Math" panose="02040503050406030204" pitchFamily="18" charset="0"/>
                          </a:rPr>
                          <m:t>3</m:t>
                        </m:r>
                      </m:e>
                    </m:d>
                    <m:r>
                      <a:rPr lang="en-US" altLang="zh-CN" sz="2000" b="0" i="1" smtClean="0">
                        <a:latin typeface="Cambria Math" panose="02040503050406030204" pitchFamily="18" charset="0"/>
                      </a:rPr>
                      <m:t>,</m:t>
                    </m:r>
                    <m:r>
                      <a:rPr lang="en-US" altLang="zh-CN" sz="2000" i="1">
                        <a:latin typeface="Cambria Math" panose="02040503050406030204" pitchFamily="18" charset="0"/>
                      </a:rPr>
                      <m:t>(</m:t>
                    </m:r>
                    <m:r>
                      <a:rPr lang="en-US" altLang="zh-CN" sz="2000" i="1">
                        <a:latin typeface="Cambria Math" panose="02040503050406030204" pitchFamily="18" charset="0"/>
                      </a:rPr>
                      <m:t>10</m:t>
                    </m:r>
                    <m:r>
                      <a:rPr lang="en-US" altLang="zh-CN" sz="2000" i="1">
                        <a:latin typeface="Cambria Math" panose="02040503050406030204" pitchFamily="18" charset="0"/>
                      </a:rPr>
                      <m:t>,</m:t>
                    </m:r>
                    <m:r>
                      <a:rPr lang="en-US" altLang="zh-CN" sz="2000" i="1">
                        <a:latin typeface="Cambria Math" panose="02040503050406030204" pitchFamily="18" charset="0"/>
                      </a:rPr>
                      <m:t>2</m:t>
                    </m:r>
                    <m:r>
                      <a:rPr lang="en-US" altLang="zh-CN" sz="2000" i="1">
                        <a:latin typeface="Cambria Math" panose="02040503050406030204" pitchFamily="18" charset="0"/>
                      </a:rPr>
                      <m:t>)</m:t>
                    </m:r>
                    <m:r>
                      <a:rPr lang="en-US" altLang="zh-CN" sz="2000" b="0" i="1" smtClean="0">
                        <a:latin typeface="Cambria Math" panose="02040503050406030204" pitchFamily="18" charset="0"/>
                      </a:rPr>
                      <m:t>}</m:t>
                    </m:r>
                  </m:oMath>
                </a14:m>
                <a:r>
                  <a:rPr lang="en-US" altLang="zh-CN" sz="2000" dirty="0">
                    <a:latin typeface="Arial" panose="020B0604020202020204" pitchFamily="34" charset="0"/>
                    <a:ea typeface="宋体" panose="02010600030101010101" pitchFamily="2" charset="-122"/>
                    <a:cs typeface="Arial" panose="020B0604020202020204" pitchFamily="34" charset="0"/>
                  </a:rPr>
                  <a:t> </a:t>
                </a:r>
                <a:endParaRPr lang="en-US" altLang="zh-CN" sz="2000" dirty="0">
                  <a:latin typeface="Arial" panose="020B0604020202020204" pitchFamily="34" charset="0"/>
                  <a:ea typeface="宋体" panose="02010600030101010101" pitchFamily="2" charset="-122"/>
                  <a:cs typeface="Arial" panose="020B0604020202020204" pitchFamily="34" charset="0"/>
                </a:endParaRPr>
              </a:p>
              <a:p>
                <a:pPr marL="1800225"/>
                <a:endParaRPr lang="en-US" altLang="zh-CN" sz="2000" dirty="0">
                  <a:latin typeface="Arial" panose="020B0604020202020204" pitchFamily="34" charset="0"/>
                  <a:ea typeface="宋体" panose="02010600030101010101" pitchFamily="2" charset="-122"/>
                  <a:cs typeface="Arial" panose="020B0604020202020204" pitchFamily="34" charset="0"/>
                </a:endParaRPr>
              </a:p>
              <a:p>
                <a:pPr marL="342900" indent="-342900">
                  <a:buFont typeface="+mj-lt"/>
                  <a:buAutoNum type="arabicPeriod" startAt="3"/>
                </a:pPr>
                <a:r>
                  <a:rPr lang="zh-CN" altLang="en-US" sz="2000" b="1" dirty="0">
                    <a:latin typeface="Arial" panose="020B0604020202020204" pitchFamily="34" charset="0"/>
                    <a:ea typeface="宋体" panose="02010600030101010101" pitchFamily="2" charset="-122"/>
                    <a:cs typeface="Arial" panose="020B0604020202020204" pitchFamily="34" charset="0"/>
                  </a:rPr>
                  <a:t>解密过程：</a:t>
                </a:r>
                <a:endParaRPr lang="en-US" altLang="zh-CN" sz="2000" b="1" dirty="0">
                  <a:latin typeface="Arial" panose="020B0604020202020204" pitchFamily="34" charset="0"/>
                  <a:ea typeface="宋体" panose="02010600030101010101" pitchFamily="2" charset="-122"/>
                  <a:cs typeface="Arial" panose="020B0604020202020204" pitchFamily="34" charset="0"/>
                </a:endParaRPr>
              </a:p>
              <a:p>
                <a:pPr marL="1080135"/>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𝑛</m:t>
                            </m:r>
                          </m:e>
                          <m:sub>
                            <m:r>
                              <a:rPr lang="en-US" altLang="zh-CN" sz="2000" i="1" dirty="0">
                                <a:latin typeface="Cambria Math" panose="02040503050406030204" pitchFamily="18" charset="0"/>
                              </a:rPr>
                              <m:t>𝐴</m:t>
                            </m:r>
                          </m:sub>
                        </m:sSub>
                        <m:r>
                          <a:rPr lang="en-US" altLang="zh-CN" sz="2000" i="1">
                            <a:latin typeface="Cambria Math" panose="02040503050406030204" pitchFamily="18" charset="0"/>
                          </a:rPr>
                          <m:t>𝐶</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𝑃</m:t>
                            </m:r>
                          </m:e>
                          <m:sub>
                            <m:r>
                              <a:rPr lang="en-US" altLang="zh-CN" sz="2000" i="1" dirty="0">
                                <a:latin typeface="Cambria Math" panose="02040503050406030204" pitchFamily="18" charset="0"/>
                              </a:rPr>
                              <m:t>𝑚</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𝑘</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𝐴</m:t>
                            </m:r>
                          </m:sub>
                        </m:sSub>
                      </m:e>
                    </m:d>
                    <m:r>
                      <a:rPr lang="en-US" altLang="zh-CN" sz="2000" b="0" i="1"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𝑛</m:t>
                        </m:r>
                      </m:e>
                      <m:sub>
                        <m:r>
                          <a:rPr lang="en-US" altLang="zh-CN" sz="2000" i="1" dirty="0">
                            <a:latin typeface="Cambria Math" panose="02040503050406030204" pitchFamily="18" charset="0"/>
                          </a:rPr>
                          <m:t>𝐴</m:t>
                        </m:r>
                      </m:sub>
                    </m:sSub>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𝑘</m:t>
                        </m:r>
                        <m:r>
                          <a:rPr lang="en-US" altLang="zh-CN" sz="2000" i="1" dirty="0">
                            <a:latin typeface="Cambria Math" panose="02040503050406030204" pitchFamily="18" charset="0"/>
                          </a:rPr>
                          <m:t>𝐺</m:t>
                        </m:r>
                      </m:e>
                    </m:d>
                    <m:r>
                      <a:rPr lang="en-US" altLang="zh-CN" sz="2000" b="0" i="1" dirty="0" smtClean="0">
                        <a:latin typeface="Cambria Math" panose="02040503050406030204" pitchFamily="18" charset="0"/>
                      </a:rPr>
                      <m:t>=</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10</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2</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7</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8</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3</m:t>
                        </m:r>
                      </m:e>
                    </m:d>
                    <m:r>
                      <a:rPr lang="en-US" altLang="zh-CN" sz="2000" b="0" i="1" dirty="0" smtClean="0">
                        <a:latin typeface="Cambria Math" panose="02040503050406030204" pitchFamily="18" charset="0"/>
                      </a:rPr>
                      <m:t>=</m:t>
                    </m:r>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10</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9</m:t>
                        </m:r>
                      </m:e>
                    </m:d>
                    <m:r>
                      <a:rPr lang="en-US" altLang="zh-CN" sz="2000" b="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𝑃</m:t>
                        </m:r>
                      </m:e>
                      <m:sub>
                        <m:r>
                          <a:rPr lang="en-US" altLang="zh-CN" sz="2000" i="1" dirty="0">
                            <a:latin typeface="Cambria Math" panose="02040503050406030204" pitchFamily="18" charset="0"/>
                          </a:rPr>
                          <m:t>𝑚</m:t>
                        </m:r>
                      </m:sub>
                    </m:sSub>
                  </m:oMath>
                </a14:m>
                <a:r>
                  <a:rPr lang="zh-CN" altLang="en-US" sz="2000" dirty="0">
                    <a:latin typeface="Arial" panose="020B0604020202020204" pitchFamily="34" charset="0"/>
                    <a:ea typeface="宋体" panose="02010600030101010101" pitchFamily="2" charset="-122"/>
                    <a:cs typeface="Arial" panose="020B0604020202020204" pitchFamily="34" charset="0"/>
                  </a:rPr>
                  <a:t> </a:t>
                </a:r>
                <a:endParaRPr lang="zh-CN" altLang="en-US" sz="2000" dirty="0">
                  <a:latin typeface="Arial" panose="020B0604020202020204" pitchFamily="34" charset="0"/>
                  <a:ea typeface="宋体" panose="02010600030101010101" pitchFamily="2" charset="-122"/>
                  <a:cs typeface="Arial" panose="020B0604020202020204" pitchFamily="3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210693" y="1382286"/>
                <a:ext cx="8722614" cy="4093428"/>
              </a:xfrm>
              <a:prstGeom prst="rect">
                <a:avLst/>
              </a:prstGeom>
              <a:blipFill rotWithShape="1">
                <a:blip r:embed="rId1"/>
                <a:stretch>
                  <a:fillRect l="-6" t="-13" r="1" b="-534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212726"/>
            <a:ext cx="7886700" cy="630917"/>
          </a:xfrm>
        </p:spPr>
        <p:txBody>
          <a:bodyPr>
            <a:normAutofit fontScale="90000"/>
          </a:bodyPr>
          <a:lstStyle/>
          <a:p>
            <a:r>
              <a:rPr lang="zh-CN" altLang="en-US" dirty="0">
                <a:solidFill>
                  <a:srgbClr val="FF0000"/>
                </a:solidFill>
              </a:rPr>
              <a:t>椭圆曲线密码体制的优点</a:t>
            </a:r>
            <a:endParaRPr lang="zh-CN" altLang="en-US" dirty="0">
              <a:solidFill>
                <a:srgbClr val="FF0000"/>
              </a:solidFill>
            </a:endParaRPr>
          </a:p>
        </p:txBody>
      </p:sp>
      <mc:AlternateContent xmlns:mc="http://schemas.openxmlformats.org/markup-compatibility/2006">
        <mc:Choice xmlns:a14="http://schemas.microsoft.com/office/drawing/2010/main" Requires="a14">
          <p:sp>
            <p:nvSpPr>
              <p:cNvPr id="4" name="文本框 3"/>
              <p:cNvSpPr txBox="1"/>
              <p:nvPr/>
            </p:nvSpPr>
            <p:spPr>
              <a:xfrm>
                <a:off x="136308" y="1208314"/>
                <a:ext cx="8860025" cy="4721357"/>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2000" b="1" dirty="0"/>
                  <a:t>安全性高：</a:t>
                </a:r>
                <a:r>
                  <a:rPr lang="zh-CN" altLang="en-US" sz="2000" dirty="0"/>
                  <a:t>攻击有限域上的离散对数问题可以用指数积分法，其运算复杂度是指数级。而目前攻击椭圆曲线上的离散对数问题只有大步小步法，其运算复杂度同样为指数级，且比前者更高。</a:t>
                </a:r>
                <a:endParaRPr lang="en-US" altLang="zh-CN" sz="2000" dirty="0"/>
              </a:p>
              <a:p>
                <a:pPr marL="285750" indent="-285750">
                  <a:lnSpc>
                    <a:spcPct val="150000"/>
                  </a:lnSpc>
                  <a:buFont typeface="Wingdings" panose="05000000000000000000" pitchFamily="2" charset="2"/>
                  <a:buChar char="ü"/>
                </a:pPr>
                <a:r>
                  <a:rPr lang="zh-CN" altLang="en-US" sz="2000" b="1" dirty="0"/>
                  <a:t>密钥长度小：</a:t>
                </a:r>
                <a:r>
                  <a:rPr lang="zh-CN" altLang="en-US" sz="2000" dirty="0"/>
                  <a:t>在实现相同的安全性能条件下，椭圆曲线密码体制所需的密钥长度远小于基于有限域上的离散对数问题的公钥密码体制的密钥长度，也小于基于大整数分解问题的公钥密码体制的密钥长度。可以参见</a:t>
                </a:r>
                <a:r>
                  <a:rPr lang="en-US" altLang="zh-CN" sz="2000" dirty="0"/>
                  <a:t>PPT</a:t>
                </a:r>
                <a:r>
                  <a:rPr lang="zh-CN" altLang="en-US" sz="2000" dirty="0"/>
                  <a:t>第</a:t>
                </a:r>
                <a:r>
                  <a:rPr lang="en-US" altLang="zh-CN" sz="2000" dirty="0"/>
                  <a:t>64</a:t>
                </a:r>
                <a:r>
                  <a:rPr lang="zh-CN" altLang="en-US" sz="2000" dirty="0"/>
                  <a:t>页。</a:t>
                </a:r>
                <a:endParaRPr lang="en-US" altLang="zh-CN" sz="2000" dirty="0"/>
              </a:p>
              <a:p>
                <a:pPr marL="285750" indent="-285750">
                  <a:lnSpc>
                    <a:spcPct val="150000"/>
                  </a:lnSpc>
                  <a:buFont typeface="Wingdings" panose="05000000000000000000" pitchFamily="2" charset="2"/>
                  <a:buChar char="ü"/>
                </a:pPr>
                <a:r>
                  <a:rPr lang="zh-CN" altLang="en-US" sz="2000" b="1" dirty="0"/>
                  <a:t>算法灵活性好</a:t>
                </a:r>
                <a:r>
                  <a:rPr lang="en-US" altLang="zh-CN" sz="2000" b="1" dirty="0"/>
                  <a:t>:</a:t>
                </a:r>
                <a:r>
                  <a:rPr lang="zh-CN" altLang="en-US" sz="2000" dirty="0"/>
                  <a:t>在有限域</a:t>
                </a:r>
                <a14:m>
                  <m:oMath xmlns:m="http://schemas.openxmlformats.org/officeDocument/2006/math">
                    <m:r>
                      <a:rPr lang="en-US" altLang="zh-CN" sz="2000" b="0" i="1" smtClean="0">
                        <a:latin typeface="Cambria Math" panose="02040503050406030204" pitchFamily="18" charset="0"/>
                      </a:rPr>
                      <m:t>𝐺𝐹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oMath>
                </a14:m>
                <a:r>
                  <a:rPr lang="zh-CN" altLang="en-US" sz="2000" dirty="0"/>
                  <a:t>确定的情况下，其上的循环群就确定了。而</a:t>
                </a:r>
                <a14:m>
                  <m:oMath xmlns:m="http://schemas.openxmlformats.org/officeDocument/2006/math">
                    <m:r>
                      <a:rPr lang="en-US" altLang="zh-CN" sz="2000" i="1">
                        <a:latin typeface="Cambria Math" panose="02040503050406030204" pitchFamily="18" charset="0"/>
                      </a:rPr>
                      <m:t>𝐺𝐹</m:t>
                    </m:r>
                    <m:r>
                      <a:rPr lang="en-US" altLang="zh-CN" sz="2000" i="1">
                        <a:latin typeface="Cambria Math" panose="02040503050406030204" pitchFamily="18" charset="0"/>
                      </a:rPr>
                      <m:t>(</m:t>
                    </m:r>
                    <m:r>
                      <a:rPr lang="en-US" altLang="zh-CN" sz="2000" i="1">
                        <a:latin typeface="Cambria Math" panose="02040503050406030204" pitchFamily="18" charset="0"/>
                      </a:rPr>
                      <m:t>𝑝</m:t>
                    </m:r>
                    <m:r>
                      <a:rPr lang="en-US" altLang="zh-CN" sz="2000" i="1">
                        <a:latin typeface="Cambria Math" panose="02040503050406030204" pitchFamily="18" charset="0"/>
                      </a:rPr>
                      <m:t>)</m:t>
                    </m:r>
                  </m:oMath>
                </a14:m>
                <a:r>
                  <a:rPr lang="zh-CN" altLang="en-US" sz="2000" dirty="0"/>
                  <a:t>上的椭圆曲线则可以通过改变曲线参数</a:t>
                </a:r>
                <a:r>
                  <a:rPr lang="en-US" altLang="zh-CN" sz="2000" dirty="0"/>
                  <a:t>(</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𝑦</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𝑥</m:t>
                            </m:r>
                          </m:e>
                          <m:sup>
                            <m:r>
                              <a:rPr lang="en-US" altLang="zh-CN" sz="2000" b="0" i="1" smtClean="0">
                                <a:latin typeface="Cambria Math" panose="02040503050406030204" pitchFamily="18" charset="0"/>
                                <a:ea typeface="Cambria Math" panose="02040503050406030204" pitchFamily="18" charset="0"/>
                              </a:rPr>
                              <m:t>3</m:t>
                            </m:r>
                          </m:sup>
                        </m:s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𝑏</m:t>
                        </m:r>
                      </m:e>
                    </m:d>
                    <m:r>
                      <a:rPr lang="en-US" altLang="zh-CN" sz="2000" b="0" i="1" smtClean="0">
                        <a:latin typeface="Cambria Math" panose="02040503050406030204" pitchFamily="18" charset="0"/>
                        <a:ea typeface="Cambria Math" panose="02040503050406030204" pitchFamily="18" charset="0"/>
                      </a:rPr>
                      <m:t>𝑚𝑜𝑑</m:t>
                    </m:r>
                    <m: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𝑝</m:t>
                    </m:r>
                  </m:oMath>
                </a14:m>
                <a:r>
                  <a:rPr lang="zh-CN" altLang="en-US" sz="2000" dirty="0"/>
                  <a:t>中的</a:t>
                </a:r>
                <a14:m>
                  <m:oMath xmlns:m="http://schemas.openxmlformats.org/officeDocument/2006/math">
                    <m:r>
                      <a:rPr lang="en-US" altLang="zh-CN" sz="2000" i="1" dirty="0" smtClean="0">
                        <a:latin typeface="Cambria Math" panose="02040503050406030204" pitchFamily="18" charset="0"/>
                      </a:rPr>
                      <m:t>𝑎</m:t>
                    </m:r>
                  </m:oMath>
                </a14:m>
                <a:r>
                  <a:rPr lang="zh-CN" altLang="en-US" sz="2000" dirty="0"/>
                  <a:t>和</a:t>
                </a:r>
                <a14:m>
                  <m:oMath xmlns:m="http://schemas.openxmlformats.org/officeDocument/2006/math">
                    <m:r>
                      <a:rPr lang="en-US" altLang="zh-CN" sz="2000" i="1" dirty="0" smtClean="0">
                        <a:latin typeface="Cambria Math" panose="02040503050406030204" pitchFamily="18" charset="0"/>
                      </a:rPr>
                      <m:t>𝑏</m:t>
                    </m:r>
                  </m:oMath>
                </a14:m>
                <a:r>
                  <a:rPr lang="en-US" altLang="zh-CN" sz="2000" dirty="0"/>
                  <a:t>)</a:t>
                </a:r>
                <a:r>
                  <a:rPr lang="zh-CN" altLang="en-US" sz="2000" dirty="0"/>
                  <a:t>得到不同的曲线，形成不同的循环群。因此，椭圆曲线具有丰富的群结构和多选择性。</a:t>
                </a:r>
                <a:endParaRPr lang="zh-CN" altLang="en-US" sz="2000" dirty="0"/>
              </a:p>
            </p:txBody>
          </p:sp>
        </mc:Choice>
        <mc:Fallback>
          <p:sp>
            <p:nvSpPr>
              <p:cNvPr id="4" name="文本框 3"/>
              <p:cNvSpPr txBox="1">
                <a:spLocks noRot="1" noChangeAspect="1" noMove="1" noResize="1" noEditPoints="1" noAdjustHandles="1" noChangeArrowheads="1" noChangeShapeType="1" noTextEdit="1"/>
              </p:cNvSpPr>
              <p:nvPr/>
            </p:nvSpPr>
            <p:spPr>
              <a:xfrm>
                <a:off x="136308" y="1208314"/>
                <a:ext cx="8860025" cy="4721357"/>
              </a:xfrm>
              <a:prstGeom prst="rect">
                <a:avLst/>
              </a:prstGeom>
              <a:blipFill rotWithShape="1">
                <a:blip r:embed="rId1"/>
                <a:stretch>
                  <a:fillRect l="-5" t="-12" r="3" b="1"/>
                </a:stretch>
              </a:blipFill>
            </p:spPr>
            <p:txBody>
              <a:bodyPr/>
              <a:lstStyle/>
              <a:p>
                <a:r>
                  <a:rPr lang="zh-CN" alt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BS00554_"/>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53000" y="2895600"/>
            <a:ext cx="3975100"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ext Box 3"/>
          <p:cNvSpPr txBox="1">
            <a:spLocks noChangeArrowheads="1"/>
          </p:cNvSpPr>
          <p:nvPr/>
        </p:nvSpPr>
        <p:spPr bwMode="auto">
          <a:xfrm>
            <a:off x="1828800" y="2438400"/>
            <a:ext cx="40386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4800" b="1" dirty="0">
                <a:solidFill>
                  <a:schemeClr val="hlink"/>
                </a:solidFill>
                <a:latin typeface="Times New Roman" panose="02020603050405020304" pitchFamily="18" charset="0"/>
              </a:rPr>
              <a:t>THE  END</a:t>
            </a:r>
            <a:r>
              <a:rPr lang="zh-CN" altLang="en-US" sz="4800" b="1" dirty="0">
                <a:solidFill>
                  <a:schemeClr val="hlink"/>
                </a:solidFill>
                <a:latin typeface="Times New Roman" panose="02020603050405020304" pitchFamily="18" charset="0"/>
              </a:rPr>
              <a:t>！</a:t>
            </a:r>
            <a:endParaRPr lang="zh-CN" altLang="en-US" sz="4800" b="1" dirty="0">
              <a:solidFill>
                <a:schemeClr val="hlink"/>
              </a:solidFill>
              <a:latin typeface="Times New Roman" panose="02020603050405020304" pitchFamily="18" charset="0"/>
            </a:endParaRPr>
          </a:p>
        </p:txBody>
      </p:sp>
      <p:sp>
        <p:nvSpPr>
          <p:cNvPr id="137220" name="灯片编号占位符 1"/>
          <p:cNvSpPr>
            <a:spLocks noGrp="1" noChangeArrowheads="1"/>
          </p:cNvSpPr>
          <p:nvPr>
            <p:ph type="sldNum" sz="quarter" idx="10"/>
          </p:nvPr>
        </p:nvSpPr>
        <p:spPr>
          <a:xfrm>
            <a:off x="8711946" y="6444235"/>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F643735-7A42-4F26-866A-94C8E50C5C4A}" type="slidenum">
              <a:rPr lang="zh-CN" altLang="en-US" sz="1400" smtClean="0"/>
            </a:fld>
            <a:endParaRPr lang="en-US" altLang="zh-CN" sz="140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灯片编号占位符 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1pPr>
            <a:lvl2pPr marL="557530" indent="-214630">
              <a:spcBef>
                <a:spcPct val="20000"/>
              </a:spcBef>
              <a:buClr>
                <a:schemeClr val="hlink"/>
              </a:buClr>
              <a:buSzPct val="55000"/>
              <a:buFont typeface="Wingdings" panose="05000000000000000000" pitchFamily="2" charset="2"/>
              <a:buChar char="n"/>
              <a:defRPr sz="2100">
                <a:solidFill>
                  <a:schemeClr val="tx1"/>
                </a:solidFill>
                <a:latin typeface="Tahoma" panose="020B0604030504040204" pitchFamily="34" charset="0"/>
                <a:ea typeface="宋体" panose="02010600030101010101" pitchFamily="2" charset="-122"/>
              </a:defRPr>
            </a:lvl2pPr>
            <a:lvl3pPr marL="857250" indent="-171450">
              <a:spcBef>
                <a:spcPct val="20000"/>
              </a:spcBef>
              <a:buClr>
                <a:schemeClr val="folHlink"/>
              </a:buClr>
              <a:buSzPct val="50000"/>
              <a:buFont typeface="Wingdings" panose="05000000000000000000" pitchFamily="2" charset="2"/>
              <a:buChar char="n"/>
              <a:defRPr sz="1800">
                <a:solidFill>
                  <a:schemeClr val="tx1"/>
                </a:solidFill>
                <a:latin typeface="Tahoma" panose="020B0604030504040204" pitchFamily="34" charset="0"/>
                <a:ea typeface="宋体" panose="02010600030101010101" pitchFamily="2" charset="-122"/>
              </a:defRPr>
            </a:lvl3pPr>
            <a:lvl4pPr marL="1200150" indent="-171450">
              <a:spcBef>
                <a:spcPct val="20000"/>
              </a:spcBef>
              <a:buClr>
                <a:schemeClr val="accent2"/>
              </a:buClr>
              <a:buSzPct val="55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4pPr>
            <a:lvl5pPr marL="1543050" indent="-171450">
              <a:spcBef>
                <a:spcPct val="20000"/>
              </a:spcBef>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SzPct val="50000"/>
              <a:buFont typeface="Wingdings" panose="05000000000000000000" pitchFamily="2" charset="2"/>
              <a:buChar char="n"/>
              <a:defRPr sz="15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BD4FA81-31D3-465F-AF1F-E20ABEB7DD6C}" type="slidenum">
              <a:rPr lang="zh-CN" altLang="en-US" sz="1050"/>
            </a:fld>
            <a:endParaRPr lang="en-US" altLang="zh-CN" sz="1050"/>
          </a:p>
        </p:txBody>
      </p:sp>
      <mc:AlternateContent xmlns:mc="http://schemas.openxmlformats.org/markup-compatibility/2006">
        <mc:Choice xmlns:a14="http://schemas.microsoft.com/office/drawing/2010/main" Requires="a14">
          <p:sp>
            <p:nvSpPr>
              <p:cNvPr id="25603" name="Rectangle 2"/>
              <p:cNvSpPr>
                <a:spLocks noGrp="1" noChangeArrowheads="1"/>
              </p:cNvSpPr>
              <p:nvPr>
                <p:ph type="subTitle" idx="4294967295"/>
              </p:nvPr>
            </p:nvSpPr>
            <p:spPr>
              <a:xfrm>
                <a:off x="396240" y="1632744"/>
                <a:ext cx="8351520" cy="4121880"/>
              </a:xfrm>
              <a:noFill/>
            </p:spPr>
            <p:txBody>
              <a:bodyPr>
                <a:noAutofit/>
              </a:bodyPr>
              <a:lstStyle/>
              <a:p>
                <a:pPr marL="215265" indent="-5080">
                  <a:buNone/>
                </a:pPr>
                <a:r>
                  <a:rPr lang="zh-CN" altLang="en-US" sz="3200" b="1" dirty="0">
                    <a:latin typeface="宋体" panose="02010600030101010101" pitchFamily="2" charset="-122"/>
                    <a:ea typeface="宋体" panose="02010600030101010101" pitchFamily="2" charset="-122"/>
                  </a:rPr>
                  <a:t>定义 单向函数</a:t>
                </a:r>
                <a:r>
                  <a:rPr lang="zh-CN" altLang="en-US" sz="3200" dirty="0">
                    <a:latin typeface="宋体" panose="02010600030101010101" pitchFamily="2" charset="-122"/>
                    <a:ea typeface="宋体" panose="02010600030101010101" pitchFamily="2" charset="-122"/>
                  </a:rPr>
                  <a:t>是两个集合</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𝑋</m:t>
                    </m:r>
                    <m:r>
                      <a:rPr lang="zh-CN" altLang="en-US" sz="3200" i="1" dirty="0">
                        <a:latin typeface="Cambria Math" panose="02040503050406030204" pitchFamily="18" charset="0"/>
                        <a:ea typeface="宋体" panose="02010600030101010101" pitchFamily="2" charset="-122"/>
                      </a:rPr>
                      <m:t>、</m:t>
                    </m:r>
                    <m:r>
                      <a:rPr lang="en-US" altLang="zh-CN" sz="3200" i="1" dirty="0">
                        <a:latin typeface="Cambria Math" panose="02040503050406030204" pitchFamily="18" charset="0"/>
                        <a:ea typeface="宋体" panose="02010600030101010101" pitchFamily="2" charset="-122"/>
                      </a:rPr>
                      <m:t>𝑌</m:t>
                    </m:r>
                  </m:oMath>
                </a14:m>
                <a:r>
                  <a:rPr lang="zh-CN" altLang="en-US" sz="3200" dirty="0">
                    <a:latin typeface="宋体" panose="02010600030101010101" pitchFamily="2" charset="-122"/>
                    <a:ea typeface="宋体" panose="02010600030101010101" pitchFamily="2" charset="-122"/>
                  </a:rPr>
                  <a:t>之间的一个映射，使得</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𝑌</m:t>
                    </m:r>
                  </m:oMath>
                </a14:m>
                <a:r>
                  <a:rPr lang="zh-CN" altLang="en-US" sz="3200" dirty="0">
                    <a:latin typeface="宋体" panose="02010600030101010101" pitchFamily="2" charset="-122"/>
                    <a:ea typeface="宋体" panose="02010600030101010101" pitchFamily="2" charset="-122"/>
                  </a:rPr>
                  <a:t>中每一元素</a:t>
                </a:r>
                <a:r>
                  <a:rPr lang="en-US" altLang="zh-CN" sz="3200" dirty="0">
                    <a:latin typeface="宋体" panose="02010600030101010101" pitchFamily="2" charset="-122"/>
                    <a:ea typeface="宋体" panose="02010600030101010101" pitchFamily="2" charset="-122"/>
                  </a:rPr>
                  <a:t>y</a:t>
                </a:r>
                <a:r>
                  <a:rPr lang="zh-CN" altLang="en-US" sz="3200" dirty="0">
                    <a:latin typeface="宋体" panose="02010600030101010101" pitchFamily="2" charset="-122"/>
                    <a:ea typeface="宋体" panose="02010600030101010101" pitchFamily="2" charset="-122"/>
                  </a:rPr>
                  <a:t>都有惟一的一个原像</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𝑥</m:t>
                    </m:r>
                    <m:r>
                      <a:rPr lang="en-US" altLang="zh-CN" sz="3200" i="1" dirty="0" smtClean="0">
                        <a:latin typeface="Cambria Math" panose="02040503050406030204" pitchFamily="18" charset="0"/>
                        <a:ea typeface="宋体" panose="02010600030101010101" pitchFamily="2" charset="-122"/>
                      </a:rPr>
                      <m:t>∈</m:t>
                    </m:r>
                    <m:r>
                      <a:rPr lang="en-US" altLang="zh-CN" sz="3200" i="1" dirty="0" smtClean="0">
                        <a:latin typeface="Cambria Math" panose="02040503050406030204" pitchFamily="18" charset="0"/>
                        <a:ea typeface="宋体" panose="02010600030101010101" pitchFamily="2" charset="-122"/>
                      </a:rPr>
                      <m:t>𝑋</m:t>
                    </m:r>
                  </m:oMath>
                </a14:m>
                <a:r>
                  <a:rPr lang="zh-CN" altLang="en-US" sz="3200" dirty="0">
                    <a:latin typeface="宋体" panose="02010600030101010101" pitchFamily="2" charset="-122"/>
                    <a:ea typeface="宋体" panose="02010600030101010101" pitchFamily="2" charset="-122"/>
                  </a:rPr>
                  <a:t>，且由</a:t>
                </a:r>
                <a:r>
                  <a:rPr lang="en-US" altLang="zh-CN" sz="3200" dirty="0">
                    <a:latin typeface="宋体" panose="02010600030101010101" pitchFamily="2" charset="-122"/>
                    <a:ea typeface="宋体" panose="02010600030101010101" pitchFamily="2" charset="-122"/>
                  </a:rPr>
                  <a:t>x</a:t>
                </a:r>
                <a:r>
                  <a:rPr lang="zh-CN" altLang="en-US" sz="3200" dirty="0">
                    <a:latin typeface="宋体" panose="02010600030101010101" pitchFamily="2" charset="-122"/>
                    <a:ea typeface="宋体" panose="02010600030101010101" pitchFamily="2" charset="-122"/>
                  </a:rPr>
                  <a:t>易于计算它的像</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𝑦</m:t>
                    </m:r>
                  </m:oMath>
                </a14:m>
                <a:r>
                  <a:rPr lang="zh-CN" altLang="en-US" sz="3200" dirty="0">
                    <a:latin typeface="宋体" panose="02010600030101010101" pitchFamily="2" charset="-122"/>
                    <a:ea typeface="宋体" panose="02010600030101010101" pitchFamily="2" charset="-122"/>
                  </a:rPr>
                  <a:t>，由</a:t>
                </a:r>
                <a:r>
                  <a:rPr lang="en-US" altLang="zh-CN" sz="3200" dirty="0">
                    <a:latin typeface="宋体" panose="02010600030101010101" pitchFamily="2" charset="-122"/>
                    <a:ea typeface="宋体" panose="02010600030101010101" pitchFamily="2" charset="-122"/>
                  </a:rPr>
                  <a:t>y</a:t>
                </a:r>
                <a:r>
                  <a:rPr lang="zh-CN" altLang="en-US" sz="3200" dirty="0">
                    <a:latin typeface="宋体" panose="02010600030101010101" pitchFamily="2" charset="-122"/>
                    <a:ea typeface="宋体" panose="02010600030101010101" pitchFamily="2" charset="-122"/>
                  </a:rPr>
                  <a:t>计算它的原像</a:t>
                </a:r>
                <a14:m>
                  <m:oMath xmlns:m="http://schemas.openxmlformats.org/officeDocument/2006/math">
                    <m:r>
                      <a:rPr lang="en-US" altLang="zh-CN" sz="3200" i="1" dirty="0" smtClean="0">
                        <a:latin typeface="Cambria Math" panose="02040503050406030204" pitchFamily="18" charset="0"/>
                        <a:ea typeface="宋体" panose="02010600030101010101" pitchFamily="2" charset="-122"/>
                      </a:rPr>
                      <m:t>𝑥</m:t>
                    </m:r>
                  </m:oMath>
                </a14:m>
                <a:r>
                  <a:rPr lang="zh-CN" altLang="en-US" sz="3200" dirty="0">
                    <a:latin typeface="宋体" panose="02010600030101010101" pitchFamily="2" charset="-122"/>
                    <a:ea typeface="宋体" panose="02010600030101010101" pitchFamily="2" charset="-122"/>
                  </a:rPr>
                  <a:t>是不可行的</a:t>
                </a:r>
                <a:r>
                  <a:rPr lang="en-US" altLang="zh-CN" sz="3200" dirty="0">
                    <a:latin typeface="宋体" panose="02010600030101010101" pitchFamily="2" charset="-122"/>
                    <a:ea typeface="宋体" panose="02010600030101010101" pitchFamily="2" charset="-122"/>
                  </a:rPr>
                  <a:t>. </a:t>
                </a:r>
                <a:endParaRPr lang="en-US" altLang="zh-CN" sz="3200" dirty="0">
                  <a:latin typeface="宋体" panose="02010600030101010101" pitchFamily="2" charset="-122"/>
                  <a:ea typeface="宋体" panose="02010600030101010101" pitchFamily="2" charset="-122"/>
                </a:endParaRPr>
              </a:p>
              <a:p>
                <a:pPr marL="215265" indent="-5080">
                  <a:buNone/>
                </a:pPr>
                <a:r>
                  <a:rPr lang="zh-CN" altLang="en-US" sz="3200" dirty="0">
                    <a:latin typeface="宋体" panose="02010600030101010101" pitchFamily="2" charset="-122"/>
                    <a:ea typeface="宋体" panose="02010600030101010101" pitchFamily="2" charset="-122"/>
                  </a:rPr>
                  <a:t>一个函数是</a:t>
                </a:r>
                <a:r>
                  <a:rPr lang="zh-CN" altLang="en-US" sz="3200" b="1" dirty="0">
                    <a:latin typeface="宋体" panose="02010600030101010101" pitchFamily="2" charset="-122"/>
                    <a:ea typeface="宋体" panose="02010600030101010101" pitchFamily="2" charset="-122"/>
                  </a:rPr>
                  <a:t>单向陷门函数</a:t>
                </a:r>
                <a:r>
                  <a:rPr lang="zh-CN" altLang="en-US" sz="3200" dirty="0">
                    <a:latin typeface="宋体" panose="02010600030101010101" pitchFamily="2" charset="-122"/>
                    <a:ea typeface="宋体" panose="02010600030101010101" pitchFamily="2" charset="-122"/>
                  </a:rPr>
                  <a:t>，是指该函数是易于计算的，但求它的逆是不可行的，除非再已知某些附加信息。当附加信息给定后，求逆可在多项式时间完成</a:t>
                </a:r>
                <a:r>
                  <a:rPr lang="en-US" altLang="zh-CN" sz="3200" dirty="0">
                    <a:latin typeface="宋体" panose="02010600030101010101" pitchFamily="2" charset="-122"/>
                    <a:ea typeface="宋体" panose="02010600030101010101" pitchFamily="2" charset="-122"/>
                  </a:rPr>
                  <a:t>.</a:t>
                </a:r>
                <a:endParaRPr lang="en-US" altLang="zh-CN" sz="3200" dirty="0">
                  <a:latin typeface="宋体" panose="02010600030101010101" pitchFamily="2" charset="-122"/>
                  <a:ea typeface="宋体" panose="02010600030101010101" pitchFamily="2" charset="-122"/>
                </a:endParaRPr>
              </a:p>
            </p:txBody>
          </p:sp>
        </mc:Choice>
        <mc:Fallback>
          <p:sp>
            <p:nvSpPr>
              <p:cNvPr id="25603" name="Rectangle 2"/>
              <p:cNvSpPr>
                <a:spLocks noRot="1" noChangeAspect="1" noMove="1" noResize="1" noEditPoints="1" noAdjustHandles="1" noChangeArrowheads="1" noChangeShapeType="1" noTextEdit="1"/>
              </p:cNvSpPr>
              <p:nvPr>
                <p:ph type="subTitle" idx="4294967295"/>
              </p:nvPr>
            </p:nvSpPr>
            <p:spPr>
              <a:xfrm>
                <a:off x="396240" y="1632744"/>
                <a:ext cx="8351520" cy="4121880"/>
              </a:xfrm>
              <a:blipFill rotWithShape="1">
                <a:blip r:embed="rId1"/>
                <a:stretch>
                  <a:fillRect t="-4" b="6"/>
                </a:stretch>
              </a:blipFill>
            </p:spPr>
            <p:txBody>
              <a:bodyPr/>
              <a:lstStyle/>
              <a:p>
                <a:r>
                  <a:rPr lang="zh-CN" altLang="en-US">
                    <a:noFill/>
                  </a:rPr>
                  <a:t> </a:t>
                </a:r>
              </a:p>
            </p:txBody>
          </p:sp>
        </mc:Fallback>
      </mc:AlternateContent>
      <p:sp>
        <p:nvSpPr>
          <p:cNvPr id="12292" name="Rectangle 3"/>
          <p:cNvSpPr>
            <a:spLocks noGrp="1" noChangeArrowheads="1"/>
          </p:cNvSpPr>
          <p:nvPr>
            <p:ph type="ctrTitle" idx="4294967295"/>
          </p:nvPr>
        </p:nvSpPr>
        <p:spPr>
          <a:xfrm>
            <a:off x="396240" y="501649"/>
            <a:ext cx="6343650" cy="585788"/>
          </a:xfrm>
        </p:spPr>
        <p:txBody>
          <a:bodyPr>
            <a:noAutofit/>
          </a:bodyPr>
          <a:lstStyle/>
          <a:p>
            <a:pPr eaLnBrk="1" hangingPunct="1"/>
            <a:r>
              <a:rPr lang="zh-CN" altLang="en-US" dirty="0">
                <a:solidFill>
                  <a:srgbClr val="FF0000"/>
                </a:solidFill>
                <a:latin typeface="宋体" panose="02010600030101010101" pitchFamily="2" charset="-122"/>
                <a:ea typeface="宋体" panose="02010600030101010101" pitchFamily="2" charset="-122"/>
              </a:rPr>
              <a:t>单向陷门函数</a:t>
            </a:r>
            <a:endParaRPr lang="zh-CN" altLang="en-US"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15816</Words>
  <Application>WPS 演示</Application>
  <PresentationFormat>全屏显示(4:3)</PresentationFormat>
  <Paragraphs>990</Paragraphs>
  <Slides>82</Slides>
  <Notes>43</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6</vt:i4>
      </vt:variant>
      <vt:variant>
        <vt:lpstr>幻灯片标题</vt:lpstr>
      </vt:variant>
      <vt:variant>
        <vt:i4>82</vt:i4>
      </vt:variant>
    </vt:vector>
  </HeadingPairs>
  <TitlesOfParts>
    <vt:vector size="106" baseType="lpstr">
      <vt:lpstr>Arial</vt:lpstr>
      <vt:lpstr>宋体</vt:lpstr>
      <vt:lpstr>Wingdings</vt:lpstr>
      <vt:lpstr>Tahoma</vt:lpstr>
      <vt:lpstr>隶书</vt:lpstr>
      <vt:lpstr>微软雅黑</vt:lpstr>
      <vt:lpstr>Cambria Math</vt:lpstr>
      <vt:lpstr>Times New Roman</vt:lpstr>
      <vt:lpstr>Arial Unicode MS</vt:lpstr>
      <vt:lpstr>等线 Light</vt:lpstr>
      <vt:lpstr>Calibri Light</vt:lpstr>
      <vt:lpstr>等线</vt:lpstr>
      <vt:lpstr>Calibri</vt:lpstr>
      <vt:lpstr>STXinwei</vt:lpstr>
      <vt:lpstr>Symbol</vt:lpstr>
      <vt:lpstr>Cardo</vt:lpstr>
      <vt:lpstr>Segoe Print</vt:lpstr>
      <vt:lpstr>Office 主题​​</vt:lpstr>
      <vt:lpstr>Equation.DSMT4</vt:lpstr>
      <vt:lpstr>Equation.DSMT4</vt:lpstr>
      <vt:lpstr>Equation.DSMT4</vt:lpstr>
      <vt:lpstr>Equation.DSMT4</vt:lpstr>
      <vt:lpstr>Equation.DSMT4</vt:lpstr>
      <vt:lpstr>Equation.DSMT4</vt:lpstr>
      <vt:lpstr>PowerPoint 演示文稿</vt:lpstr>
      <vt:lpstr>公钥密码体制的提出</vt:lpstr>
      <vt:lpstr>实际需要－密钥管理</vt:lpstr>
      <vt:lpstr>公钥加密体制的原理</vt:lpstr>
      <vt:lpstr>PowerPoint 演示文稿</vt:lpstr>
      <vt:lpstr>公钥加密体制的原理</vt:lpstr>
      <vt:lpstr>公钥加密体制的原理</vt:lpstr>
      <vt:lpstr>公钥密码的基本概念</vt:lpstr>
      <vt:lpstr>单向陷门函数</vt:lpstr>
      <vt:lpstr>单向陷门函数</vt:lpstr>
      <vt:lpstr>公钥密码体制的分类 </vt:lpstr>
      <vt:lpstr> </vt:lpstr>
      <vt:lpstr>公钥密码体制VS单钥密码体制</vt:lpstr>
      <vt:lpstr>公钥密码体制的要求</vt:lpstr>
      <vt:lpstr>RSA算法</vt:lpstr>
      <vt:lpstr>RSA数学基础-欧拉(Euler)函数 </vt:lpstr>
      <vt:lpstr>关于欧拉函数的重要结论</vt:lpstr>
      <vt:lpstr>欧拉定理与费马(Fermat)定理 </vt:lpstr>
      <vt:lpstr>逆元 </vt:lpstr>
      <vt:lpstr>求逆元举例</vt:lpstr>
      <vt:lpstr>求逆元举例</vt:lpstr>
      <vt:lpstr>RSA算法</vt:lpstr>
      <vt:lpstr>RSA算法</vt:lpstr>
      <vt:lpstr>RSA算法</vt:lpstr>
      <vt:lpstr>PowerPoint 演示文稿</vt:lpstr>
      <vt:lpstr>PowerPoint 演示文稿</vt:lpstr>
      <vt:lpstr>RSA保密通信示意图  </vt:lpstr>
      <vt:lpstr>RSA算法举例 </vt:lpstr>
      <vt:lpstr>RSA算法举例</vt:lpstr>
      <vt:lpstr>RSA算法举例</vt:lpstr>
      <vt:lpstr>RSA算法模幂运算问题</vt:lpstr>
      <vt:lpstr>RSA算法模幂运算</vt:lpstr>
      <vt:lpstr>RSA算法</vt:lpstr>
      <vt:lpstr>平方乘算法 </vt:lpstr>
      <vt:lpstr>练习题</vt:lpstr>
      <vt:lpstr>练习题</vt:lpstr>
      <vt:lpstr> RSA算法的安全性</vt:lpstr>
      <vt:lpstr>RSA算法的安全性</vt:lpstr>
      <vt:lpstr>RSA算法的安全性</vt:lpstr>
      <vt:lpstr>RSA算法的安全性</vt:lpstr>
      <vt:lpstr>RSA算法的安全性</vt:lpstr>
      <vt:lpstr>RSA算法的安全性</vt:lpstr>
      <vt:lpstr>RSA算法的安全性</vt:lpstr>
      <vt:lpstr>RSA算法的安全性</vt:lpstr>
      <vt:lpstr>大数分解进程</vt:lpstr>
      <vt:lpstr>作业（测试） </vt:lpstr>
      <vt:lpstr>习题讲解</vt:lpstr>
      <vt:lpstr>习题讲解</vt:lpstr>
      <vt:lpstr>习题讲解</vt:lpstr>
      <vt:lpstr>PowerPoint 演示文稿</vt:lpstr>
      <vt:lpstr>离散对数</vt:lpstr>
      <vt:lpstr>PowerPoint 演示文稿</vt:lpstr>
      <vt:lpstr>PowerPoint 演示文稿</vt:lpstr>
      <vt:lpstr>离散对数</vt:lpstr>
      <vt:lpstr>离散对数</vt:lpstr>
      <vt:lpstr>离散对数</vt:lpstr>
      <vt:lpstr>离散对数问题</vt:lpstr>
      <vt:lpstr>PowerPoint 演示文稿</vt:lpstr>
      <vt:lpstr>ElGamal算法</vt:lpstr>
      <vt:lpstr>PowerPoint 演示文稿</vt:lpstr>
      <vt:lpstr>RSA与ElGamal比较</vt:lpstr>
      <vt:lpstr>RSA与EIGamal算法比较</vt:lpstr>
      <vt:lpstr>椭圆曲线密码体制概述</vt:lpstr>
      <vt:lpstr>NIST推荐的密钥长度及安全级别</vt:lpstr>
      <vt:lpstr>实数域上的椭圆曲线</vt:lpstr>
      <vt:lpstr>加法运算</vt:lpstr>
      <vt:lpstr>加法运算</vt:lpstr>
      <vt:lpstr>密码学中的（有限域上的）椭圆曲线</vt:lpstr>
      <vt:lpstr>椭圆曲线上点的产生</vt:lpstr>
      <vt:lpstr>加法法则</vt:lpstr>
      <vt:lpstr>加法规则</vt:lpstr>
      <vt:lpstr>加法举例－不同点相加</vt:lpstr>
      <vt:lpstr>加法举例－同点相加</vt:lpstr>
      <vt:lpstr>PowerPoint 演示文稿</vt:lpstr>
      <vt:lpstr>椭圆曲线上实现DH体制（ECDH）</vt:lpstr>
      <vt:lpstr>ECDH体制</vt:lpstr>
      <vt:lpstr>ECDH体制</vt:lpstr>
      <vt:lpstr>ECDH体制举例</vt:lpstr>
      <vt:lpstr>EC-ElGamal密码系统</vt:lpstr>
      <vt:lpstr>EC Elgamal举例</vt:lpstr>
      <vt:lpstr>椭圆曲线密码体制的优点</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 Z</dc:creator>
  <cp:lastModifiedBy>Gabriel</cp:lastModifiedBy>
  <cp:revision>65</cp:revision>
  <dcterms:created xsi:type="dcterms:W3CDTF">2021-10-20T07:11:00Z</dcterms:created>
  <dcterms:modified xsi:type="dcterms:W3CDTF">2025-11-12T13:54:39Z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180C5BA28A4546FBAEA8A8923D4ECE4F_12</vt:lpwstr>
  </property>
  <property fmtid="{D5CDD505-2E9C-101B-9397-08002B2CF9AE}" pid="3" name="KSOProductBuildVer">
    <vt:lpwstr>2052-12.1.0.23542</vt:lpwstr>
  </property>
</Properties>
</file>